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青木 紗世（新型インフル・国際感染症室）" initials="青木" lastIdx="18" clrIdx="0">
    <p:extLst>
      <p:ext uri="{19B8F6BF-5375-455C-9EA6-DF929625EA0E}">
        <p15:presenceInfo xmlns:p15="http://schemas.microsoft.com/office/powerpoint/2012/main" userId="S-1-5-21-2022458152-3381638288-3706476089-1867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2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01A2DE2A-711D-49AB-B70F-863A810E921B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9"/>
            <a:ext cx="5445125" cy="3913187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FB12D3B6-23FE-4B7D-A161-5B39F86DD3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637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F72C-ABB1-4362-8ECF-4808A2C91EA9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3752-D4B4-4C52-8C02-684154E7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822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F72C-ABB1-4362-8ECF-4808A2C91EA9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3752-D4B4-4C52-8C02-684154E7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9619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F72C-ABB1-4362-8ECF-4808A2C91EA9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3752-D4B4-4C52-8C02-684154E7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25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F72C-ABB1-4362-8ECF-4808A2C91EA9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3752-D4B4-4C52-8C02-684154E7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7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F72C-ABB1-4362-8ECF-4808A2C91EA9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3752-D4B4-4C52-8C02-684154E7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73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F72C-ABB1-4362-8ECF-4808A2C91EA9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3752-D4B4-4C52-8C02-684154E7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62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F72C-ABB1-4362-8ECF-4808A2C91EA9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3752-D4B4-4C52-8C02-684154E7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8665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F72C-ABB1-4362-8ECF-4808A2C91EA9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3752-D4B4-4C52-8C02-684154E7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11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F72C-ABB1-4362-8ECF-4808A2C91EA9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3752-D4B4-4C52-8C02-684154E7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726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F72C-ABB1-4362-8ECF-4808A2C91EA9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3752-D4B4-4C52-8C02-684154E7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6460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F72C-ABB1-4362-8ECF-4808A2C91EA9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D3752-D4B4-4C52-8C02-684154E7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43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7F72C-ABB1-4362-8ECF-4808A2C91EA9}" type="datetimeFigureOut">
              <a:rPr kumimoji="1" lang="ja-JP" altLang="en-US" smtClean="0"/>
              <a:t>2022/1/17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D3752-D4B4-4C52-8C02-684154E7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16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1"/>
          <p:cNvSpPr txBox="1">
            <a:spLocks/>
          </p:cNvSpPr>
          <p:nvPr/>
        </p:nvSpPr>
        <p:spPr>
          <a:xfrm>
            <a:off x="231735" y="72418"/>
            <a:ext cx="11132085" cy="6939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8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沖縄便の</a:t>
            </a:r>
            <a:r>
              <a:rPr lang="ja-JP" altLang="en-US" sz="28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搭乗客（</a:t>
            </a:r>
            <a:r>
              <a:rPr lang="ja-JP" altLang="en-US" sz="28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希望者）を対象とする無料検査</a:t>
            </a:r>
            <a:r>
              <a:rPr lang="ja-JP" altLang="en-US" sz="2800" b="1" dirty="0" smtClean="0">
                <a:solidFill>
                  <a:schemeClr val="accent4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（内閣官房コロナ室）</a:t>
            </a:r>
            <a:endParaRPr lang="ja-JP" altLang="en-US" sz="2800" b="1" dirty="0">
              <a:solidFill>
                <a:schemeClr val="accent4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-44729" y="750592"/>
            <a:ext cx="6156923" cy="3500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目的</a:t>
            </a:r>
            <a:endParaRPr lang="en-US" altLang="ja-JP" b="1" dirty="0" smtClean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沖縄県と他地域の間を移動する方たちについて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PCR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等検査を行い、沖縄県民と移動する方の安心を確保。早期の感染源探知、感染抑制に寄与。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ja-JP" altLang="en-US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検査対象</a:t>
            </a:r>
            <a:endParaRPr lang="en-US" altLang="ja-JP" b="1" dirty="0" smtClean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期間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1/20-2/28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搭乗分</a:t>
            </a:r>
            <a:r>
              <a:rPr lang="ja-JP" altLang="en-US" sz="1600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注</a:t>
            </a:r>
            <a:r>
              <a:rPr lang="en-US" altLang="ja-JP" sz="1600" baseline="30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</a:p>
          <a:p>
            <a:pPr marL="893763" indent="-893763">
              <a:lnSpc>
                <a:spcPts val="1500"/>
              </a:lnSpc>
              <a:spcAft>
                <a:spcPts val="600"/>
              </a:spcAft>
            </a:pP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対象者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羽田、成田、中部、伊丹、関西、福岡空港から沖縄県内の空港へ向かう便の搭乗客のうち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PCR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等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検査を希望する者</a:t>
            </a:r>
            <a:r>
              <a:rPr lang="ja-JP" altLang="en-US" sz="16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（逆区間、経由便の利用も可）</a:t>
            </a:r>
            <a:endParaRPr lang="en-US" altLang="ja-JP" sz="1600" u="sng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" indent="-85725">
              <a:spcAft>
                <a:spcPts val="600"/>
              </a:spcAft>
            </a:pPr>
            <a:r>
              <a:rPr lang="ja-JP" altLang="en-US" sz="105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注</a:t>
            </a:r>
            <a:r>
              <a:rPr lang="en-US" altLang="ja-JP" sz="105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05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05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1/20</a:t>
            </a:r>
            <a:r>
              <a:rPr lang="ja-JP" altLang="en-US" sz="105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搭乗分</a:t>
            </a:r>
            <a:r>
              <a:rPr lang="ja-JP" altLang="en-US" sz="10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から</a:t>
            </a:r>
            <a:r>
              <a:rPr lang="ja-JP" altLang="en-US" sz="105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の便</a:t>
            </a:r>
            <a:r>
              <a:rPr lang="ja-JP" altLang="en-US" sz="10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に関して、検査キット配送型</a:t>
            </a:r>
            <a:r>
              <a:rPr lang="ja-JP" altLang="en-US" sz="105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en-US" altLang="ja-JP" sz="105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1/20</a:t>
            </a:r>
            <a:r>
              <a:rPr lang="ja-JP" altLang="en-US" sz="105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以前に購入された方へ</a:t>
            </a:r>
            <a:r>
              <a:rPr lang="ja-JP" altLang="en-US" sz="105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の払戻し等はありません。</a:t>
            </a:r>
          </a:p>
          <a:p>
            <a:pPr marL="85725" indent="-85725">
              <a:spcAft>
                <a:spcPts val="600"/>
              </a:spcAft>
            </a:pP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注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早朝便の場合は前日夕刻、夜遅い便の場合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当日夕刻までに検査を受けていただく場合があります。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5725" indent="-85725">
              <a:spcAft>
                <a:spcPts val="600"/>
              </a:spcAft>
            </a:pP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事業主体</a:t>
            </a:r>
            <a:endParaRPr lang="en-US" altLang="ja-JP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国（管理団体を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通じ、検査会社が実施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6416900" y="829097"/>
            <a:ext cx="5780274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検査費用</a:t>
            </a:r>
            <a:endParaRPr lang="en-US" altLang="ja-JP" b="1" dirty="0" smtClean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無料（検査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希望者の自己負担なし）</a:t>
            </a:r>
            <a:endParaRPr lang="ja-JP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ja-JP" altLang="en-US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検査方法（詳細は</a:t>
            </a:r>
            <a:r>
              <a:rPr lang="en-US" altLang="ja-JP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corona.go.jp</a:t>
            </a:r>
            <a:r>
              <a:rPr lang="ja-JP" altLang="en-US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等で</a:t>
            </a:r>
            <a:r>
              <a:rPr lang="ja-JP" altLang="en-US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紹介）</a:t>
            </a:r>
            <a:endParaRPr lang="en-US" altLang="ja-JP" b="1" dirty="0" smtClean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>
              <a:spcAft>
                <a:spcPts val="600"/>
              </a:spcAft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①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空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港内ブース検査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型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抗原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定量・抗原定性検査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。搭乗当日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最短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分程度で結果が判明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r>
              <a:rPr lang="ja-JP" altLang="en-US" sz="1600" b="1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要予約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600" b="1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>
              <a:spcAft>
                <a:spcPts val="600"/>
              </a:spcAft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②店舗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検査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型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唾液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PCR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・抗原定性検査。</a:t>
            </a:r>
            <a:r>
              <a:rPr lang="ja-JP" altLang="en-US" sz="16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唾液</a:t>
            </a:r>
            <a:r>
              <a:rPr lang="en-US" altLang="ja-JP" sz="16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PCR</a:t>
            </a:r>
            <a:r>
              <a:rPr lang="ja-JP" altLang="en-US" sz="16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検査は、</a:t>
            </a:r>
            <a:r>
              <a:rPr lang="ja-JP" altLang="ja-JP" sz="16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搭乗</a:t>
            </a:r>
            <a:r>
              <a:rPr lang="ja-JP" altLang="ja-JP" sz="1600" b="1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日までに結果が</a:t>
            </a:r>
            <a:r>
              <a:rPr lang="ja-JP" altLang="en-US" sz="1600" b="1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通知されるように時間的余裕を</a:t>
            </a:r>
            <a:r>
              <a:rPr lang="ja-JP" altLang="en-US" sz="16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もって予約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600" b="1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>
              <a:spcAft>
                <a:spcPts val="600"/>
              </a:spcAft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③検査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キット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配送型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唾液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PCR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検査。</a:t>
            </a:r>
            <a:r>
              <a:rPr lang="ja-JP" altLang="ja-JP" sz="16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搭乗</a:t>
            </a:r>
            <a:r>
              <a:rPr lang="ja-JP" altLang="ja-JP" sz="1600" b="1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日までに結果</a:t>
            </a:r>
            <a:r>
              <a:rPr lang="ja-JP" altLang="ja-JP" sz="16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r>
              <a:rPr lang="ja-JP" altLang="en-US" sz="16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通知されるように時間的余裕をもって申込み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4625" indent="-174625">
              <a:spcAft>
                <a:spcPts val="600"/>
              </a:spcAft>
            </a:pPr>
            <a:r>
              <a:rPr lang="en-US" altLang="ja-JP" sz="1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検査で陽性判定の場合には搭乗をご遠慮いただく。</a:t>
            </a:r>
            <a:endParaRPr lang="en-US" altLang="ja-JP" sz="1600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6" name="図 5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98131">
            <a:off x="9811247" y="5703967"/>
            <a:ext cx="198004" cy="380899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2488" y="6153681"/>
            <a:ext cx="631867" cy="508071"/>
          </a:xfrm>
          <a:prstGeom prst="rect">
            <a:avLst/>
          </a:prstGeom>
        </p:spPr>
      </p:pic>
      <p:sp>
        <p:nvSpPr>
          <p:cNvPr id="21" name="正方形/長方形 20"/>
          <p:cNvSpPr/>
          <p:nvPr/>
        </p:nvSpPr>
        <p:spPr>
          <a:xfrm>
            <a:off x="8294907" y="4913706"/>
            <a:ext cx="1942697" cy="3772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国が契約する検査会社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 flipV="1">
            <a:off x="8546429" y="5353701"/>
            <a:ext cx="7761" cy="691406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 flipH="1">
            <a:off x="8924233" y="5368156"/>
            <a:ext cx="9676" cy="708356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楕円 33"/>
          <p:cNvSpPr/>
          <p:nvPr/>
        </p:nvSpPr>
        <p:spPr>
          <a:xfrm>
            <a:off x="9715991" y="5234049"/>
            <a:ext cx="684505" cy="2763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事前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8287128" y="4404793"/>
            <a:ext cx="3723972" cy="36059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</a:t>
            </a:r>
            <a:r>
              <a:rPr kumimoji="1"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検査キット配送型（イメージ）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310483" flipH="1">
            <a:off x="9041560" y="5905318"/>
            <a:ext cx="67505" cy="296763"/>
          </a:xfrm>
          <a:prstGeom prst="rect">
            <a:avLst/>
          </a:prstGeom>
        </p:spPr>
      </p:pic>
      <p:sp>
        <p:nvSpPr>
          <p:cNvPr id="25" name="テキスト ボックス 24"/>
          <p:cNvSpPr txBox="1"/>
          <p:nvPr/>
        </p:nvSpPr>
        <p:spPr>
          <a:xfrm>
            <a:off x="8205234" y="5808983"/>
            <a:ext cx="8089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申込み</a:t>
            </a:r>
            <a:endParaRPr kumimoji="1" lang="ja-JP" altLang="en-US" sz="12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9" name="図 9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8255" y="6165252"/>
            <a:ext cx="242680" cy="511738"/>
          </a:xfrm>
          <a:prstGeom prst="rect">
            <a:avLst/>
          </a:prstGeom>
        </p:spPr>
      </p:pic>
      <p:pic>
        <p:nvPicPr>
          <p:cNvPr id="100" name="図 9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60469" y="6358765"/>
            <a:ext cx="1792226" cy="308429"/>
          </a:xfrm>
          <a:prstGeom prst="rect">
            <a:avLst/>
          </a:prstGeom>
        </p:spPr>
      </p:pic>
      <p:pic>
        <p:nvPicPr>
          <p:cNvPr id="110" name="図 10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68470">
            <a:off x="10969570" y="5863685"/>
            <a:ext cx="519623" cy="236917"/>
          </a:xfrm>
          <a:prstGeom prst="rect">
            <a:avLst/>
          </a:prstGeom>
        </p:spPr>
      </p:pic>
      <p:cxnSp>
        <p:nvCxnSpPr>
          <p:cNvPr id="60" name="直線矢印コネクタ 59"/>
          <p:cNvCxnSpPr/>
          <p:nvPr/>
        </p:nvCxnSpPr>
        <p:spPr>
          <a:xfrm flipV="1">
            <a:off x="9299276" y="5366658"/>
            <a:ext cx="7761" cy="691406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/>
          <p:cNvCxnSpPr/>
          <p:nvPr/>
        </p:nvCxnSpPr>
        <p:spPr>
          <a:xfrm flipH="1">
            <a:off x="9677080" y="5381113"/>
            <a:ext cx="9676" cy="708356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8524115" y="5424489"/>
            <a:ext cx="842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検査キット配送</a:t>
            </a:r>
            <a:endParaRPr kumimoji="1" lang="ja-JP" altLang="en-US" sz="12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9061003" y="5640871"/>
            <a:ext cx="62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キット返送</a:t>
            </a:r>
            <a:endParaRPr kumimoji="1" lang="ja-JP" altLang="en-US" sz="12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9420880" y="5469072"/>
            <a:ext cx="794720" cy="280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結果通知</a:t>
            </a:r>
            <a:endParaRPr kumimoji="1" lang="ja-JP" altLang="en-US" sz="12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0" name="直線矢印コネクタ 29"/>
          <p:cNvCxnSpPr/>
          <p:nvPr/>
        </p:nvCxnSpPr>
        <p:spPr>
          <a:xfrm>
            <a:off x="9614002" y="6505561"/>
            <a:ext cx="676149" cy="1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楕円 34"/>
          <p:cNvSpPr/>
          <p:nvPr/>
        </p:nvSpPr>
        <p:spPr>
          <a:xfrm>
            <a:off x="10083540" y="6170730"/>
            <a:ext cx="684505" cy="2763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当日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89" name="図 8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9406" y="5316412"/>
            <a:ext cx="579249" cy="302628"/>
          </a:xfrm>
          <a:prstGeom prst="rect">
            <a:avLst/>
          </a:prstGeom>
        </p:spPr>
      </p:pic>
      <p:sp>
        <p:nvSpPr>
          <p:cNvPr id="67" name="正方形/長方形 66"/>
          <p:cNvSpPr/>
          <p:nvPr/>
        </p:nvSpPr>
        <p:spPr>
          <a:xfrm>
            <a:off x="4231108" y="4415625"/>
            <a:ext cx="3739447" cy="34377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②店舗検査型（イメージ）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0" name="図 6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98131">
            <a:off x="5503321" y="5630131"/>
            <a:ext cx="198004" cy="380899"/>
          </a:xfrm>
          <a:prstGeom prst="rect">
            <a:avLst/>
          </a:prstGeom>
        </p:spPr>
      </p:pic>
      <p:sp>
        <p:nvSpPr>
          <p:cNvPr id="72" name="正方形/長方形 71"/>
          <p:cNvSpPr/>
          <p:nvPr/>
        </p:nvSpPr>
        <p:spPr>
          <a:xfrm>
            <a:off x="4230259" y="4912360"/>
            <a:ext cx="2436535" cy="3772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国が契約する検査会社の店舗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73" name="直線矢印コネクタ 72"/>
          <p:cNvCxnSpPr/>
          <p:nvPr/>
        </p:nvCxnSpPr>
        <p:spPr>
          <a:xfrm flipV="1">
            <a:off x="4390341" y="5352355"/>
            <a:ext cx="7761" cy="691406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楕円 74"/>
          <p:cNvSpPr/>
          <p:nvPr/>
        </p:nvSpPr>
        <p:spPr>
          <a:xfrm>
            <a:off x="4230259" y="6116267"/>
            <a:ext cx="684505" cy="2763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事前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4134484" y="5798561"/>
            <a:ext cx="5469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予約</a:t>
            </a:r>
            <a:endParaRPr kumimoji="1" lang="ja-JP" altLang="en-US" sz="12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8" name="図 7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2399" y="6177441"/>
            <a:ext cx="242680" cy="511738"/>
          </a:xfrm>
          <a:prstGeom prst="rect">
            <a:avLst/>
          </a:prstGeom>
        </p:spPr>
      </p:pic>
      <p:pic>
        <p:nvPicPr>
          <p:cNvPr id="79" name="図 7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2194" y="6365400"/>
            <a:ext cx="1792226" cy="308429"/>
          </a:xfrm>
          <a:prstGeom prst="rect">
            <a:avLst/>
          </a:prstGeom>
        </p:spPr>
      </p:pic>
      <p:pic>
        <p:nvPicPr>
          <p:cNvPr id="80" name="図 7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68470">
            <a:off x="6925715" y="5862339"/>
            <a:ext cx="519623" cy="236917"/>
          </a:xfrm>
          <a:prstGeom prst="rect">
            <a:avLst/>
          </a:prstGeom>
        </p:spPr>
      </p:pic>
      <p:cxnSp>
        <p:nvCxnSpPr>
          <p:cNvPr id="81" name="直線矢印コネクタ 80"/>
          <p:cNvCxnSpPr/>
          <p:nvPr/>
        </p:nvCxnSpPr>
        <p:spPr>
          <a:xfrm flipV="1">
            <a:off x="4767268" y="5365312"/>
            <a:ext cx="7761" cy="691406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矢印コネクタ 81"/>
          <p:cNvCxnSpPr/>
          <p:nvPr/>
        </p:nvCxnSpPr>
        <p:spPr>
          <a:xfrm flipH="1">
            <a:off x="5368592" y="5379767"/>
            <a:ext cx="9676" cy="708356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テキスト ボックス 85"/>
          <p:cNvSpPr txBox="1"/>
          <p:nvPr/>
        </p:nvSpPr>
        <p:spPr>
          <a:xfrm>
            <a:off x="5279457" y="5392389"/>
            <a:ext cx="794720" cy="280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結果通知</a:t>
            </a:r>
            <a:endParaRPr kumimoji="1" lang="ja-JP" altLang="en-US" sz="12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87" name="直線矢印コネクタ 86"/>
          <p:cNvCxnSpPr/>
          <p:nvPr/>
        </p:nvCxnSpPr>
        <p:spPr>
          <a:xfrm>
            <a:off x="5549827" y="6504215"/>
            <a:ext cx="676149" cy="1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楕円 87"/>
          <p:cNvSpPr/>
          <p:nvPr/>
        </p:nvSpPr>
        <p:spPr>
          <a:xfrm>
            <a:off x="5958903" y="6159523"/>
            <a:ext cx="684505" cy="2763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当日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2088410" y="5559603"/>
            <a:ext cx="1679728" cy="59695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国が契約する検査会社の店舗＠空港</a:t>
            </a:r>
            <a:endParaRPr kumimoji="1" lang="en-US" altLang="ja-JP" sz="14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1" name="直線矢印コネクタ 40"/>
          <p:cNvCxnSpPr/>
          <p:nvPr/>
        </p:nvCxnSpPr>
        <p:spPr>
          <a:xfrm>
            <a:off x="925029" y="6453020"/>
            <a:ext cx="1115199" cy="0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楕円 43"/>
          <p:cNvSpPr/>
          <p:nvPr/>
        </p:nvSpPr>
        <p:spPr>
          <a:xfrm>
            <a:off x="1268796" y="6104917"/>
            <a:ext cx="684505" cy="2763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当日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5" name="直線矢印コネクタ 44"/>
          <p:cNvCxnSpPr/>
          <p:nvPr/>
        </p:nvCxnSpPr>
        <p:spPr>
          <a:xfrm>
            <a:off x="626662" y="5748608"/>
            <a:ext cx="1358980" cy="9916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楕円 45"/>
          <p:cNvSpPr/>
          <p:nvPr/>
        </p:nvSpPr>
        <p:spPr>
          <a:xfrm>
            <a:off x="213889" y="5404198"/>
            <a:ext cx="684505" cy="2763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事前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155845" y="4415625"/>
            <a:ext cx="3725052" cy="34415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①空港内ブース検査型（イメージ）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13" name="図 1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5292" y="5188896"/>
            <a:ext cx="1792226" cy="308429"/>
          </a:xfrm>
          <a:prstGeom prst="rect">
            <a:avLst/>
          </a:prstGeom>
        </p:spPr>
      </p:pic>
      <p:pic>
        <p:nvPicPr>
          <p:cNvPr id="114" name="図 1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68470">
            <a:off x="2854980" y="4862484"/>
            <a:ext cx="519645" cy="236927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5516" y="6234543"/>
            <a:ext cx="579249" cy="302628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2419157" y="6234543"/>
            <a:ext cx="136869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検査</a:t>
            </a:r>
            <a:endParaRPr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その場で結果通知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1" name="図 9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504" y="6152649"/>
            <a:ext cx="242680" cy="511738"/>
          </a:xfrm>
          <a:prstGeom prst="rect">
            <a:avLst/>
          </a:prstGeom>
        </p:spPr>
      </p:pic>
      <p:cxnSp>
        <p:nvCxnSpPr>
          <p:cNvPr id="64" name="直線コネクタ 63"/>
          <p:cNvCxnSpPr/>
          <p:nvPr/>
        </p:nvCxnSpPr>
        <p:spPr>
          <a:xfrm flipH="1">
            <a:off x="475462" y="5743866"/>
            <a:ext cx="161360" cy="269414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79022" y="5688102"/>
            <a:ext cx="58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予約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4425680" y="5559603"/>
            <a:ext cx="988114" cy="283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店舗</a:t>
            </a:r>
            <a:r>
              <a:rPr lang="ja-JP" altLang="en-US" sz="12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kumimoji="1" lang="ja-JP" altLang="en-US" sz="12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検査</a:t>
            </a:r>
            <a:endParaRPr kumimoji="1" lang="ja-JP" altLang="en-US" sz="12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1163339" y="0"/>
            <a:ext cx="12383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2022.1.17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80263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370</Words>
  <Application>Microsoft Office PowerPoint</Application>
  <PresentationFormat>ワイド画面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 達也（新型インフル・国際感染症室）</dc:creator>
  <cp:lastModifiedBy>上田 治明（新型インフル・国際感染症室）</cp:lastModifiedBy>
  <cp:revision>141</cp:revision>
  <cp:lastPrinted>2022-01-17T06:06:17Z</cp:lastPrinted>
  <dcterms:created xsi:type="dcterms:W3CDTF">2021-07-07T02:47:20Z</dcterms:created>
  <dcterms:modified xsi:type="dcterms:W3CDTF">2022-01-17T06:29:02Z</dcterms:modified>
</cp:coreProperties>
</file>