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478" r:id="rId2"/>
    <p:sldId id="4487" r:id="rId3"/>
    <p:sldId id="4496" r:id="rId4"/>
    <p:sldId id="4492"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63BD130-15F9-D9CA-C758-7273267B9D32}" name="北海道農政事務所" initials="A" userId="北海道農政事務所" providerId="None"/>
  <p188:author id="{66C021D7-406E-621B-4B0F-0B2AC7CA7766}" name="千葉　貴行" initials="千葉　貴行" userId="S::takayuki_chiba640@maffnet.onmicrosoft.com::c8b6e0ac-a64d-4c94-848b-b9e18588617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FF99CC"/>
    <a:srgbClr val="FF99FF"/>
    <a:srgbClr val="9A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457" autoAdjust="0"/>
    <p:restoredTop sz="94660"/>
  </p:normalViewPr>
  <p:slideViewPr>
    <p:cSldViewPr snapToGrid="0">
      <p:cViewPr varScale="1">
        <p:scale>
          <a:sx n="88" d="100"/>
          <a:sy n="88" d="100"/>
        </p:scale>
        <p:origin x="84" y="6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8/10/relationships/authors" Target="authors.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4101288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3792101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2327687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910472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1893664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1399716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41202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3892969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1795392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465822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226036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88CBC4-4CFE-4BA6-A08A-197D9B2BADDD}" type="datetimeFigureOut">
              <a:rPr kumimoji="1" lang="ja-JP" altLang="en-US" smtClean="0"/>
              <a:t>2025/7/30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35094580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AE8EB4E0-AA80-44AE-8DE5-431C0049B107}"/>
              </a:ext>
            </a:extLst>
          </p:cNvPr>
          <p:cNvGraphicFramePr>
            <a:graphicFrameLocks noGrp="1"/>
          </p:cNvGraphicFramePr>
          <p:nvPr>
            <p:extLst>
              <p:ext uri="{D42A27DB-BD31-4B8C-83A1-F6EECF244321}">
                <p14:modId xmlns:p14="http://schemas.microsoft.com/office/powerpoint/2010/main" val="3940885410"/>
              </p:ext>
            </p:extLst>
          </p:nvPr>
        </p:nvGraphicFramePr>
        <p:xfrm>
          <a:off x="7531168" y="519121"/>
          <a:ext cx="1828800" cy="495300"/>
        </p:xfrm>
        <a:graphic>
          <a:graphicData uri="http://schemas.openxmlformats.org/drawingml/2006/table">
            <a:tbl>
              <a:tblPr/>
              <a:tblGrid>
                <a:gridCol w="812800">
                  <a:extLst>
                    <a:ext uri="{9D8B030D-6E8A-4147-A177-3AD203B41FA5}">
                      <a16:colId xmlns:a16="http://schemas.microsoft.com/office/drawing/2014/main" val="2405880384"/>
                    </a:ext>
                  </a:extLst>
                </a:gridCol>
                <a:gridCol w="1016000">
                  <a:extLst>
                    <a:ext uri="{9D8B030D-6E8A-4147-A177-3AD203B41FA5}">
                      <a16:colId xmlns:a16="http://schemas.microsoft.com/office/drawing/2014/main" val="3705907058"/>
                    </a:ext>
                  </a:extLst>
                </a:gridCol>
              </a:tblGrid>
              <a:tr h="247650">
                <a:tc>
                  <a:txBody>
                    <a:bodyPr/>
                    <a:lstStyle/>
                    <a:p>
                      <a:pPr algn="ctr" fontAlgn="ct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策定年月</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令和５年６月</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7683834"/>
                  </a:ext>
                </a:extLst>
              </a:tr>
              <a:tr h="247650">
                <a:tc>
                  <a:txBody>
                    <a:bodyPr/>
                    <a:lstStyle/>
                    <a:p>
                      <a:pPr algn="ctr" fontAlgn="ct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見直し年月</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令和</a:t>
                      </a:r>
                      <a:r>
                        <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rPr>
                        <a:t>7</a:t>
                      </a: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年１月</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3588833"/>
                  </a:ext>
                </a:extLst>
              </a:tr>
            </a:tbl>
          </a:graphicData>
        </a:graphic>
      </p:graphicFrame>
      <p:sp>
        <p:nvSpPr>
          <p:cNvPr id="4" name="テキスト ボックス 3">
            <a:extLst>
              <a:ext uri="{FF2B5EF4-FFF2-40B4-BE49-F238E27FC236}">
                <a16:creationId xmlns:a16="http://schemas.microsoft.com/office/drawing/2014/main" id="{17EC783C-F791-4F76-AAD3-D8DB709A7741}"/>
              </a:ext>
            </a:extLst>
          </p:cNvPr>
          <p:cNvSpPr txBox="1"/>
          <p:nvPr/>
        </p:nvSpPr>
        <p:spPr>
          <a:xfrm>
            <a:off x="2222928" y="2361462"/>
            <a:ext cx="5460144" cy="769441"/>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4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麦・大豆国産化プラン</a:t>
            </a:r>
            <a:r>
              <a:rPr kumimoji="0" lang="ja-JP" altLang="en-US" sz="4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a:t>
            </a:r>
          </a:p>
        </p:txBody>
      </p:sp>
      <p:sp>
        <p:nvSpPr>
          <p:cNvPr id="6" name="テキスト ボックス 5">
            <a:extLst>
              <a:ext uri="{FF2B5EF4-FFF2-40B4-BE49-F238E27FC236}">
                <a16:creationId xmlns:a16="http://schemas.microsoft.com/office/drawing/2014/main" id="{D6DD7856-BC69-43DB-99A5-575A731D08C9}"/>
              </a:ext>
            </a:extLst>
          </p:cNvPr>
          <p:cNvSpPr txBox="1"/>
          <p:nvPr/>
        </p:nvSpPr>
        <p:spPr>
          <a:xfrm>
            <a:off x="546032" y="3389639"/>
            <a:ext cx="8813936" cy="1569660"/>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ja-JP" altLang="en-US" sz="3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産地名：奈良県</a:t>
            </a:r>
            <a:r>
              <a:rPr lang="ja-JP" altLang="en-US" sz="3200" dirty="0">
                <a:solidFill>
                  <a:prstClr val="black"/>
                </a:solidFill>
                <a:latin typeface="ＭＳ Ｐゴシック" panose="020B0600070205080204" pitchFamily="50" charset="-128"/>
                <a:ea typeface="ＭＳ Ｐゴシック" panose="020B0600070205080204" pitchFamily="50" charset="-128"/>
              </a:rPr>
              <a:t>斑鳩町</a:t>
            </a:r>
            <a:endParaRPr lang="en-US" altLang="ja-JP" sz="3200" dirty="0">
              <a:solidFill>
                <a:prstClr val="black"/>
              </a:solidFill>
              <a:latin typeface="ＭＳ Ｐゴシック" panose="020B0600070205080204" pitchFamily="50" charset="-128"/>
              <a:ea typeface="ＭＳ Ｐゴシック" panose="020B0600070205080204" pitchFamily="50" charset="-128"/>
            </a:endParaRPr>
          </a:p>
          <a:p>
            <a:pPr marL="0" marR="0" lvl="0" indent="0" defTabSz="457200" rtl="0" eaLnBrk="1" fontAlgn="auto" latinLnBrk="0" hangingPunct="1">
              <a:lnSpc>
                <a:spcPct val="100000"/>
              </a:lnSpc>
              <a:spcBef>
                <a:spcPts val="0"/>
              </a:spcBef>
              <a:spcAft>
                <a:spcPts val="0"/>
              </a:spcAft>
              <a:buClrTx/>
              <a:buSzTx/>
              <a:buFontTx/>
              <a:buNone/>
              <a:tabLst/>
              <a:defRPr/>
            </a:pPr>
            <a:r>
              <a:rPr lang="ja-JP" altLang="en-US" sz="3200" dirty="0">
                <a:solidFill>
                  <a:prstClr val="black"/>
                </a:solidFill>
                <a:latin typeface="ＭＳ Ｐゴシック" panose="020B0600070205080204" pitchFamily="50" charset="-128"/>
                <a:ea typeface="ＭＳ Ｐゴシック" panose="020B0600070205080204" pitchFamily="50" charset="-128"/>
              </a:rPr>
              <a:t>　　　　（神南・稲葉車瀬・服部・小吉田・目安地区）</a:t>
            </a:r>
            <a:endParaRPr lang="en-US" altLang="ja-JP" sz="3200" dirty="0">
              <a:solidFill>
                <a:prstClr val="black"/>
              </a:solidFill>
              <a:latin typeface="ＭＳ Ｐゴシック" panose="020B0600070205080204" pitchFamily="50" charset="-128"/>
              <a:ea typeface="ＭＳ Ｐゴシック" panose="020B0600070205080204" pitchFamily="50" charset="-128"/>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ja-JP" altLang="en-US" sz="3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a:t>
            </a:r>
            <a:r>
              <a:rPr kumimoji="0" lang="ja-JP" altLang="en-US" sz="32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（東里地区）</a:t>
            </a:r>
            <a:endParaRPr kumimoji="0" lang="en-US" altLang="ja-JP" sz="32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endParaRPr>
          </a:p>
        </p:txBody>
      </p:sp>
      <p:sp>
        <p:nvSpPr>
          <p:cNvPr id="8" name="テキスト ボックス 7">
            <a:extLst>
              <a:ext uri="{FF2B5EF4-FFF2-40B4-BE49-F238E27FC236}">
                <a16:creationId xmlns:a16="http://schemas.microsoft.com/office/drawing/2014/main" id="{07FF99AA-A568-48FE-8F43-A04789F4B94E}"/>
              </a:ext>
            </a:extLst>
          </p:cNvPr>
          <p:cNvSpPr txBox="1"/>
          <p:nvPr/>
        </p:nvSpPr>
        <p:spPr>
          <a:xfrm>
            <a:off x="1713000" y="5147624"/>
            <a:ext cx="6480000" cy="52322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（作成主体：</a:t>
            </a:r>
            <a:r>
              <a:rPr lang="ja-JP" altLang="en-US" sz="2800" dirty="0">
                <a:solidFill>
                  <a:prstClr val="black"/>
                </a:solidFill>
                <a:latin typeface="ＭＳ Ｐゴシック" panose="020B0600070205080204" pitchFamily="50" charset="-128"/>
                <a:ea typeface="ＭＳ Ｐゴシック" panose="020B0600070205080204" pitchFamily="50" charset="-128"/>
              </a:rPr>
              <a:t>斑鳩</a:t>
            </a:r>
            <a:r>
              <a:rPr kumimoji="0" lang="ja-JP" altLang="en-US" sz="2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町地域農業再生協議会）</a:t>
            </a:r>
            <a:r>
              <a:rPr kumimoji="0" lang="ja-JP" altLang="en-US" sz="2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a:t>
            </a:r>
          </a:p>
        </p:txBody>
      </p:sp>
      <p:sp>
        <p:nvSpPr>
          <p:cNvPr id="7" name="テキスト ボックス 6">
            <a:extLst>
              <a:ext uri="{FF2B5EF4-FFF2-40B4-BE49-F238E27FC236}">
                <a16:creationId xmlns:a16="http://schemas.microsoft.com/office/drawing/2014/main" id="{BE49C412-290B-449E-80E8-1350473D5621}"/>
              </a:ext>
            </a:extLst>
          </p:cNvPr>
          <p:cNvSpPr txBox="1"/>
          <p:nvPr/>
        </p:nvSpPr>
        <p:spPr>
          <a:xfrm>
            <a:off x="361977" y="428217"/>
            <a:ext cx="2061883" cy="338554"/>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別紙様式第１号別添</a:t>
            </a:r>
            <a:endParaRPr kumimoji="0"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297622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 name="表 32">
            <a:extLst>
              <a:ext uri="{FF2B5EF4-FFF2-40B4-BE49-F238E27FC236}">
                <a16:creationId xmlns:a16="http://schemas.microsoft.com/office/drawing/2014/main" id="{D9BFA72E-7CBB-4188-BB15-E51845EDEDBD}"/>
              </a:ext>
            </a:extLst>
          </p:cNvPr>
          <p:cNvGraphicFramePr>
            <a:graphicFrameLocks noGrp="1"/>
          </p:cNvGraphicFramePr>
          <p:nvPr>
            <p:extLst>
              <p:ext uri="{D42A27DB-BD31-4B8C-83A1-F6EECF244321}">
                <p14:modId xmlns:p14="http://schemas.microsoft.com/office/powerpoint/2010/main" val="1437366583"/>
              </p:ext>
            </p:extLst>
          </p:nvPr>
        </p:nvGraphicFramePr>
        <p:xfrm>
          <a:off x="313900" y="488274"/>
          <a:ext cx="9288000" cy="5937693"/>
        </p:xfrm>
        <a:graphic>
          <a:graphicData uri="http://schemas.openxmlformats.org/drawingml/2006/table">
            <a:tbl>
              <a:tblPr/>
              <a:tblGrid>
                <a:gridCol w="9288000">
                  <a:extLst>
                    <a:ext uri="{9D8B030D-6E8A-4147-A177-3AD203B41FA5}">
                      <a16:colId xmlns:a16="http://schemas.microsoft.com/office/drawing/2014/main" val="162972014"/>
                    </a:ext>
                  </a:extLst>
                </a:gridCol>
              </a:tblGrid>
              <a:tr h="5937693">
                <a:tc>
                  <a:txBody>
                    <a:bodyPr/>
                    <a:lstStyle/>
                    <a:p>
                      <a:pPr algn="l" fontAlgn="ctr"/>
                      <a:endParaRPr lang="ja-JP" altLang="en-US" sz="1400" b="0" i="0" u="none" strike="noStrike" dirty="0">
                        <a:effectLst/>
                        <a:latin typeface="ＭＳ Ｐゴシック" panose="020B0600070205080204" pitchFamily="50" charset="-128"/>
                        <a:ea typeface="ＭＳ Ｐゴシック" panose="020B0600070205080204" pitchFamily="50" charset="-128"/>
                      </a:endParaRPr>
                    </a:p>
                  </a:txBody>
                  <a:tcPr marL="7853" marR="7853" marT="785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3020659"/>
                  </a:ext>
                </a:extLst>
              </a:tr>
            </a:tbl>
          </a:graphicData>
        </a:graphic>
      </p:graphicFrame>
      <p:sp>
        <p:nvSpPr>
          <p:cNvPr id="3" name="テキスト ボックス 2">
            <a:extLst>
              <a:ext uri="{FF2B5EF4-FFF2-40B4-BE49-F238E27FC236}">
                <a16:creationId xmlns:a16="http://schemas.microsoft.com/office/drawing/2014/main" id="{6C72A54A-7D48-41F4-AA5C-ECE14C0909A9}"/>
              </a:ext>
            </a:extLst>
          </p:cNvPr>
          <p:cNvSpPr txBox="1"/>
          <p:nvPr/>
        </p:nvSpPr>
        <p:spPr>
          <a:xfrm>
            <a:off x="204652" y="118943"/>
            <a:ext cx="6579326"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１．麦・大豆生産の現状と課題及び課題解決に向けた取組方針</a:t>
            </a:r>
            <a:r>
              <a:rPr kumimoji="0"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a:t>
            </a:r>
          </a:p>
        </p:txBody>
      </p:sp>
      <p:sp>
        <p:nvSpPr>
          <p:cNvPr id="5" name="テキスト ボックス 4">
            <a:extLst>
              <a:ext uri="{FF2B5EF4-FFF2-40B4-BE49-F238E27FC236}">
                <a16:creationId xmlns:a16="http://schemas.microsoft.com/office/drawing/2014/main" id="{1F17E2FA-42CF-4EDD-ACB8-33074E4850C6}"/>
              </a:ext>
            </a:extLst>
          </p:cNvPr>
          <p:cNvSpPr txBox="1"/>
          <p:nvPr/>
        </p:nvSpPr>
        <p:spPr>
          <a:xfrm>
            <a:off x="204652" y="6457890"/>
            <a:ext cx="9701348" cy="40011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0" lang="ja-JP" altLang="en-US"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麦・大豆生産における課題（湿害対策、適期播種、土づくり、連作障害対策等の必要性等）を具体的に記載すること。</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0" lang="ja-JP" altLang="en-US"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課題解決に向けて取り組む内容及び今後の生産拡大に向けた方針を具体的に記載すること。</a:t>
            </a:r>
          </a:p>
        </p:txBody>
      </p:sp>
      <p:sp>
        <p:nvSpPr>
          <p:cNvPr id="18" name="正方形/長方形 17">
            <a:extLst>
              <a:ext uri="{FF2B5EF4-FFF2-40B4-BE49-F238E27FC236}">
                <a16:creationId xmlns:a16="http://schemas.microsoft.com/office/drawing/2014/main" id="{CC6371A8-2D97-4133-9825-FC007B3D6D98}"/>
              </a:ext>
            </a:extLst>
          </p:cNvPr>
          <p:cNvSpPr/>
          <p:nvPr/>
        </p:nvSpPr>
        <p:spPr>
          <a:xfrm>
            <a:off x="444616" y="663557"/>
            <a:ext cx="9030058" cy="738664"/>
          </a:xfrm>
          <a:prstGeom prst="rect">
            <a:avLst/>
          </a:prstGeom>
          <a:solidFill>
            <a:sysClr val="window" lastClr="FFFFFF"/>
          </a:solidFill>
          <a:ln w="12700" cap="flat" cmpd="sng" algn="ctr">
            <a:solidFill>
              <a:sysClr val="windowText" lastClr="000000"/>
            </a:solidFill>
            <a:prstDash val="solid"/>
            <a:miter lim="800000"/>
          </a:ln>
          <a:effectLst/>
        </p:spPr>
        <p:txBody>
          <a:bodyPr wrap="square" lIns="36000" rIns="3600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a:ln>
                  <a:noFill/>
                </a:ln>
                <a:solidFill>
                  <a:prstClr val="black"/>
                </a:solidFill>
                <a:effectLst/>
                <a:uLnTx/>
                <a:uFillTx/>
                <a:latin typeface="+mn-ea"/>
                <a:cs typeface="+mn-cs"/>
              </a:rPr>
              <a:t>　斑鳩町地域農業再生協議会では、主食用米の需要減少が見込まれるなか、水田における主食用米から他品目への作付転換を推進しており、小麦を重点品目として推奨している。農地の集積の推進、大型で高性能な農業機械の導入、小麦の実需者との連携により、小麦の生産拡大を図り、国産化を推進する。</a:t>
            </a:r>
          </a:p>
        </p:txBody>
      </p:sp>
      <p:graphicFrame>
        <p:nvGraphicFramePr>
          <p:cNvPr id="23" name="表 5">
            <a:extLst>
              <a:ext uri="{FF2B5EF4-FFF2-40B4-BE49-F238E27FC236}">
                <a16:creationId xmlns:a16="http://schemas.microsoft.com/office/drawing/2014/main" id="{8644C62B-F8D1-43B1-85CF-7E03DB376B50}"/>
              </a:ext>
            </a:extLst>
          </p:cNvPr>
          <p:cNvGraphicFramePr>
            <a:graphicFrameLocks noGrp="1"/>
          </p:cNvGraphicFramePr>
          <p:nvPr>
            <p:extLst>
              <p:ext uri="{D42A27DB-BD31-4B8C-83A1-F6EECF244321}">
                <p14:modId xmlns:p14="http://schemas.microsoft.com/office/powerpoint/2010/main" val="3633451705"/>
              </p:ext>
            </p:extLst>
          </p:nvPr>
        </p:nvGraphicFramePr>
        <p:xfrm>
          <a:off x="444615" y="1552266"/>
          <a:ext cx="9030058" cy="4541520"/>
        </p:xfrm>
        <a:graphic>
          <a:graphicData uri="http://schemas.openxmlformats.org/drawingml/2006/table">
            <a:tbl>
              <a:tblPr firstRow="1" bandRow="1">
                <a:tableStyleId>{5C22544A-7EE6-4342-B048-85BDC9FD1C3A}</a:tableStyleId>
              </a:tblPr>
              <a:tblGrid>
                <a:gridCol w="729844">
                  <a:extLst>
                    <a:ext uri="{9D8B030D-6E8A-4147-A177-3AD203B41FA5}">
                      <a16:colId xmlns:a16="http://schemas.microsoft.com/office/drawing/2014/main" val="4273055233"/>
                    </a:ext>
                  </a:extLst>
                </a:gridCol>
                <a:gridCol w="3993159">
                  <a:extLst>
                    <a:ext uri="{9D8B030D-6E8A-4147-A177-3AD203B41FA5}">
                      <a16:colId xmlns:a16="http://schemas.microsoft.com/office/drawing/2014/main" val="1547550128"/>
                    </a:ext>
                  </a:extLst>
                </a:gridCol>
                <a:gridCol w="4307055">
                  <a:extLst>
                    <a:ext uri="{9D8B030D-6E8A-4147-A177-3AD203B41FA5}">
                      <a16:colId xmlns:a16="http://schemas.microsoft.com/office/drawing/2014/main" val="3816750038"/>
                    </a:ext>
                  </a:extLst>
                </a:gridCol>
              </a:tblGrid>
              <a:tr h="0">
                <a:tc>
                  <a:txBody>
                    <a:bodyPr/>
                    <a:lstStyle/>
                    <a:p>
                      <a:endParaRPr kumimoji="1" lang="ja-JP" altLang="en-US" sz="1600" dirty="0">
                        <a:solidFill>
                          <a:schemeClr val="tx1"/>
                        </a:solidFill>
                      </a:endParaRPr>
                    </a:p>
                  </a:txBody>
                  <a:tcPr>
                    <a:solidFill>
                      <a:schemeClr val="accent2">
                        <a:lumMod val="60000"/>
                        <a:lumOff val="40000"/>
                      </a:schemeClr>
                    </a:solidFill>
                  </a:tcPr>
                </a:tc>
                <a:tc>
                  <a:txBody>
                    <a:bodyPr/>
                    <a:lstStyle/>
                    <a:p>
                      <a:pPr algn="ctr"/>
                      <a:r>
                        <a:rPr kumimoji="1" lang="ja-JP" altLang="en-US" sz="1600" dirty="0">
                          <a:solidFill>
                            <a:schemeClr val="tx1"/>
                          </a:solidFill>
                        </a:rPr>
                        <a:t>現状と課題</a:t>
                      </a:r>
                    </a:p>
                  </a:txBody>
                  <a:tcPr>
                    <a:solidFill>
                      <a:schemeClr val="accent2">
                        <a:lumMod val="60000"/>
                        <a:lumOff val="40000"/>
                      </a:schemeClr>
                    </a:solidFill>
                  </a:tcPr>
                </a:tc>
                <a:tc>
                  <a:txBody>
                    <a:bodyPr/>
                    <a:lstStyle/>
                    <a:p>
                      <a:pPr algn="ctr"/>
                      <a:r>
                        <a:rPr kumimoji="1" lang="ja-JP" altLang="en-US" sz="1600" dirty="0">
                          <a:solidFill>
                            <a:schemeClr val="tx1"/>
                          </a:solidFill>
                        </a:rPr>
                        <a:t>課題解決に向けた取組方針</a:t>
                      </a:r>
                    </a:p>
                  </a:txBody>
                  <a:tcPr>
                    <a:solidFill>
                      <a:schemeClr val="accent2">
                        <a:lumMod val="60000"/>
                        <a:lumOff val="40000"/>
                      </a:schemeClr>
                    </a:solidFill>
                  </a:tcPr>
                </a:tc>
                <a:extLst>
                  <a:ext uri="{0D108BD9-81ED-4DB2-BD59-A6C34878D82A}">
                    <a16:rowId xmlns:a16="http://schemas.microsoft.com/office/drawing/2014/main" val="580135972"/>
                  </a:ext>
                </a:extLst>
              </a:tr>
              <a:tr h="370840">
                <a:tc rowSpan="2">
                  <a:txBody>
                    <a:bodyPr/>
                    <a:lstStyle/>
                    <a:p>
                      <a:pPr algn="ctr"/>
                      <a:r>
                        <a:rPr kumimoji="1" lang="ja-JP" altLang="en-US" sz="1200" dirty="0"/>
                        <a:t>生産性</a:t>
                      </a:r>
                    </a:p>
                    <a:p>
                      <a:pPr algn="ctr"/>
                      <a:r>
                        <a:rPr kumimoji="1" lang="ja-JP" altLang="en-US" sz="1200" dirty="0"/>
                        <a:t>及び</a:t>
                      </a:r>
                    </a:p>
                    <a:p>
                      <a:pPr algn="ctr"/>
                      <a:r>
                        <a:rPr kumimoji="1" lang="ja-JP" altLang="en-US" sz="1200" dirty="0"/>
                        <a:t>収益性</a:t>
                      </a:r>
                    </a:p>
                    <a:p>
                      <a:pPr algn="ctr"/>
                      <a:r>
                        <a:rPr kumimoji="1" lang="ja-JP" altLang="en-US" sz="1200" dirty="0"/>
                        <a:t>の向上</a:t>
                      </a:r>
                    </a:p>
                    <a:p>
                      <a:endParaRPr kumimoji="1" lang="ja-JP" altLang="en-US" sz="1200" dirty="0"/>
                    </a:p>
                  </a:txBody>
                  <a:tcPr anchor="ctr">
                    <a:solidFill>
                      <a:schemeClr val="accent2">
                        <a:lumMod val="20000"/>
                        <a:lumOff val="80000"/>
                      </a:schemeClr>
                    </a:solidFill>
                  </a:tcPr>
                </a:tc>
                <a:tc>
                  <a:txBody>
                    <a:bodyPr/>
                    <a:lstStyle/>
                    <a:p>
                      <a:r>
                        <a:rPr kumimoji="1" lang="ja-JP" altLang="en-US" sz="1050" dirty="0"/>
                        <a:t>・ほ場が分散しているほか、不整形地や狭小な農地が多く、作　</a:t>
                      </a:r>
                      <a:endParaRPr kumimoji="1" lang="en-US" altLang="ja-JP" sz="1050" dirty="0"/>
                    </a:p>
                    <a:p>
                      <a:r>
                        <a:rPr kumimoji="1" lang="ja-JP" altLang="en-US" sz="1050" dirty="0"/>
                        <a:t>業効率の観点で支障が発生している。</a:t>
                      </a:r>
                      <a:endParaRPr kumimoji="1" lang="en-US" altLang="ja-JP" sz="1050" dirty="0"/>
                    </a:p>
                    <a:p>
                      <a:r>
                        <a:rPr kumimoji="1" lang="ja-JP" altLang="en-US" sz="1050" dirty="0"/>
                        <a:t>・小麦生産の大半は、水稲との二毛作として取り組んでおり、水稲後の小麦作及び小麦後の水稲作の間の圃場の耕起・砕土・整地を効率的に行う必要がある。また、全面全層播種が行われており、県内で一般的に行われている施肥播種機を用いたドリル播きに比べて作業効率が劣る。</a:t>
                      </a:r>
                      <a:endParaRPr kumimoji="1" lang="en-US" altLang="ja-JP" sz="1050" dirty="0"/>
                    </a:p>
                    <a:p>
                      <a:r>
                        <a:rPr kumimoji="1" lang="ja-JP" altLang="en-US" sz="1050" dirty="0">
                          <a:solidFill>
                            <a:schemeClr val="tx1"/>
                          </a:solidFill>
                        </a:rPr>
                        <a:t>・実需者からの要望に応えるため、生産面積を拡大するには、作業適期幅の狭い赤カビ病の防除を効率的に行う必要があり、動力噴霧器で行うことは困難。</a:t>
                      </a:r>
                      <a:endParaRPr kumimoji="1" lang="en-US" altLang="ja-JP" sz="1050" dirty="0">
                        <a:solidFill>
                          <a:schemeClr val="tx1"/>
                        </a:solidFill>
                      </a:endParaRPr>
                    </a:p>
                    <a:p>
                      <a:r>
                        <a:rPr kumimoji="1" lang="ja-JP" altLang="en-US" sz="1050" dirty="0"/>
                        <a:t>・小麦の収穫時期と水稲の植付時期が近接しており、水稲への農業用水の入水が始まるまでの極めて短期間に収穫作業が必要である。</a:t>
                      </a:r>
                      <a:endParaRPr kumimoji="1" lang="en-US" altLang="ja-JP" sz="1050" dirty="0"/>
                    </a:p>
                  </a:txBody>
                  <a:tcPr>
                    <a:solidFill>
                      <a:schemeClr val="accent2">
                        <a:lumMod val="20000"/>
                        <a:lumOff val="80000"/>
                      </a:schemeClr>
                    </a:solidFill>
                  </a:tcPr>
                </a:tc>
                <a:tc>
                  <a:txBody>
                    <a:bodyPr/>
                    <a:lstStyle/>
                    <a:p>
                      <a:r>
                        <a:rPr kumimoji="1" lang="ja-JP" altLang="en-US" sz="1050" dirty="0"/>
                        <a:t>・農地の集積・集約の推進</a:t>
                      </a:r>
                    </a:p>
                    <a:p>
                      <a:r>
                        <a:rPr kumimoji="1" lang="ja-JP" altLang="en-US" sz="1050" dirty="0"/>
                        <a:t>・団地化された農地に、大型で高性能な農業機械を導入し、生産性の向上を図る。</a:t>
                      </a:r>
                      <a:endParaRPr kumimoji="1" lang="en-US" altLang="ja-JP" sz="1050" dirty="0"/>
                    </a:p>
                    <a:p>
                      <a:r>
                        <a:rPr kumimoji="1" lang="ja-JP" altLang="en-US" sz="1050" dirty="0"/>
                        <a:t>・水稲・小麦の二毛作が、安定的に行えるよう、水稲収穫後の小麦作付け及び小麦収穫後の水稲作付の、作業効率を高めるよう、大型で高性能な農業機械を導入し、生産性の向上を図る。</a:t>
                      </a:r>
                      <a:endParaRPr kumimoji="1" lang="en-US" altLang="ja-JP" sz="1050" dirty="0"/>
                    </a:p>
                    <a:p>
                      <a:r>
                        <a:rPr kumimoji="1" lang="ja-JP" altLang="en-US" sz="1050" dirty="0">
                          <a:solidFill>
                            <a:schemeClr val="tx1"/>
                          </a:solidFill>
                        </a:rPr>
                        <a:t>・作業適期幅の狭い作業を効率的に行うため、ブームスプレイヤー等の高性能な農業機械の導入を図る。</a:t>
                      </a:r>
                      <a:endParaRPr kumimoji="1" lang="en-US" altLang="ja-JP" sz="1050" dirty="0">
                        <a:solidFill>
                          <a:schemeClr val="tx1"/>
                        </a:solidFill>
                      </a:endParaRPr>
                    </a:p>
                    <a:p>
                      <a:r>
                        <a:rPr kumimoji="1" lang="ja-JP" altLang="en-US" sz="1050" dirty="0"/>
                        <a:t>・関係機関の協力のもと、適切な肥培管理や排水対策等に取り組み、小麦の高品質安定生産を推進する。</a:t>
                      </a:r>
                    </a:p>
                  </a:txBody>
                  <a:tcPr>
                    <a:solidFill>
                      <a:schemeClr val="accent2">
                        <a:lumMod val="20000"/>
                        <a:lumOff val="80000"/>
                      </a:schemeClr>
                    </a:solidFill>
                  </a:tcPr>
                </a:tc>
                <a:extLst>
                  <a:ext uri="{0D108BD9-81ED-4DB2-BD59-A6C34878D82A}">
                    <a16:rowId xmlns:a16="http://schemas.microsoft.com/office/drawing/2014/main" val="3428256691"/>
                  </a:ext>
                </a:extLst>
              </a:tr>
              <a:tr h="370840">
                <a:tc vMerge="1">
                  <a:txBody>
                    <a:bodyPr/>
                    <a:lstStyle/>
                    <a:p>
                      <a:endParaRPr kumimoji="1" lang="ja-JP" altLang="en-US" sz="1200" dirty="0"/>
                    </a:p>
                  </a:txBody>
                  <a:tcPr anchor="ctr">
                    <a:solidFill>
                      <a:schemeClr val="accent2">
                        <a:lumMod val="20000"/>
                        <a:lumOff val="80000"/>
                      </a:schemeClr>
                    </a:solidFill>
                  </a:tcPr>
                </a:tc>
                <a:tc>
                  <a:txBody>
                    <a:bodyPr/>
                    <a:lstStyle/>
                    <a:p>
                      <a:r>
                        <a:rPr kumimoji="1" lang="ja-JP" altLang="en-US" sz="1050" dirty="0"/>
                        <a:t>・水稲単作や小麦単作では、農業者の収益低い。また、小麦の連作を行うと、地力低下による収量減や雑草の多発生を招く要因となっている。</a:t>
                      </a:r>
                    </a:p>
                  </a:txBody>
                  <a:tcPr>
                    <a:solidFill>
                      <a:schemeClr val="accent2">
                        <a:lumMod val="20000"/>
                        <a:lumOff val="80000"/>
                      </a:schemeClr>
                    </a:solidFill>
                  </a:tcPr>
                </a:tc>
                <a:tc>
                  <a:txBody>
                    <a:bodyPr/>
                    <a:lstStyle/>
                    <a:p>
                      <a:r>
                        <a:rPr kumimoji="1" lang="ja-JP" altLang="en-US" sz="1050" dirty="0"/>
                        <a:t>・小麦・水稲の二毛作の推進</a:t>
                      </a:r>
                      <a:endParaRPr kumimoji="1" lang="en-US" altLang="ja-JP" sz="1050" dirty="0"/>
                    </a:p>
                  </a:txBody>
                  <a:tcPr>
                    <a:solidFill>
                      <a:schemeClr val="accent2">
                        <a:lumMod val="20000"/>
                        <a:lumOff val="80000"/>
                      </a:schemeClr>
                    </a:solidFill>
                  </a:tcPr>
                </a:tc>
                <a:extLst>
                  <a:ext uri="{0D108BD9-81ED-4DB2-BD59-A6C34878D82A}">
                    <a16:rowId xmlns:a16="http://schemas.microsoft.com/office/drawing/2014/main" val="137420946"/>
                  </a:ext>
                </a:extLst>
              </a:tr>
              <a:tr h="370840">
                <a:tc>
                  <a:txBody>
                    <a:bodyPr/>
                    <a:lstStyle/>
                    <a:p>
                      <a:pPr algn="ctr"/>
                      <a:r>
                        <a:rPr kumimoji="1" lang="ja-JP" altLang="en-US" sz="1200" dirty="0"/>
                        <a:t>農地</a:t>
                      </a:r>
                    </a:p>
                    <a:p>
                      <a:pPr algn="ctr"/>
                      <a:r>
                        <a:rPr kumimoji="1" lang="ja-JP" altLang="en-US" sz="1200" dirty="0"/>
                        <a:t>保全</a:t>
                      </a:r>
                    </a:p>
                  </a:txBody>
                  <a:tcPr anchor="ctr">
                    <a:solidFill>
                      <a:schemeClr val="accent2">
                        <a:lumMod val="20000"/>
                        <a:lumOff val="80000"/>
                      </a:schemeClr>
                    </a:solidFill>
                  </a:tcPr>
                </a:tc>
                <a:tc>
                  <a:txBody>
                    <a:bodyPr/>
                    <a:lstStyle/>
                    <a:p>
                      <a:r>
                        <a:rPr kumimoji="1" lang="ja-JP" altLang="en-US" sz="1050" dirty="0"/>
                        <a:t>・事業実施区域は、大和川流域に広がる一団の水田地帯であるが、近年、農業従事者の高齢化や担い手の不足による農地の遊休化が懸念される。</a:t>
                      </a:r>
                    </a:p>
                  </a:txBody>
                  <a:tcPr>
                    <a:solidFill>
                      <a:schemeClr val="accent2">
                        <a:lumMod val="20000"/>
                        <a:lumOff val="80000"/>
                      </a:schemeClr>
                    </a:solidFill>
                  </a:tcPr>
                </a:tc>
                <a:tc>
                  <a:txBody>
                    <a:bodyPr/>
                    <a:lstStyle/>
                    <a:p>
                      <a:r>
                        <a:rPr kumimoji="1" lang="ja-JP" altLang="en-US" sz="1050" dirty="0"/>
                        <a:t>・町内各地で集落営農組織等の担い手を育成し、地域の遊休農地対策としても、小麦の作付けを推進。</a:t>
                      </a:r>
                    </a:p>
                  </a:txBody>
                  <a:tcPr>
                    <a:solidFill>
                      <a:schemeClr val="accent2">
                        <a:lumMod val="20000"/>
                        <a:lumOff val="80000"/>
                      </a:schemeClr>
                    </a:solidFill>
                  </a:tcPr>
                </a:tc>
                <a:extLst>
                  <a:ext uri="{0D108BD9-81ED-4DB2-BD59-A6C34878D82A}">
                    <a16:rowId xmlns:a16="http://schemas.microsoft.com/office/drawing/2014/main" val="2088780262"/>
                  </a:ext>
                </a:extLst>
              </a:tr>
              <a:tr h="370840">
                <a:tc>
                  <a:txBody>
                    <a:bodyPr/>
                    <a:lstStyle/>
                    <a:p>
                      <a:pPr algn="ctr"/>
                      <a:r>
                        <a:rPr kumimoji="1" lang="ja-JP" altLang="en-US" sz="1200" dirty="0"/>
                        <a:t>実需者との</a:t>
                      </a:r>
                    </a:p>
                    <a:p>
                      <a:pPr algn="ctr"/>
                      <a:r>
                        <a:rPr kumimoji="1" lang="ja-JP" altLang="en-US" sz="1200" dirty="0"/>
                        <a:t>連携</a:t>
                      </a:r>
                    </a:p>
                  </a:txBody>
                  <a:tcPr anchor="ctr">
                    <a:solidFill>
                      <a:schemeClr val="accent2">
                        <a:lumMod val="20000"/>
                        <a:lumOff val="80000"/>
                      </a:schemeClr>
                    </a:solidFill>
                  </a:tcPr>
                </a:tc>
                <a:tc>
                  <a:txBody>
                    <a:bodyPr/>
                    <a:lstStyle/>
                    <a:p>
                      <a:r>
                        <a:rPr kumimoji="1" lang="ja-JP" altLang="en-US" sz="1050" dirty="0"/>
                        <a:t>・実需者からの県産小麦への需要が高く、増産が要望されている。</a:t>
                      </a:r>
                      <a:endParaRPr kumimoji="1" lang="en-US" altLang="ja-JP" sz="1050" dirty="0"/>
                    </a:p>
                    <a:p>
                      <a:r>
                        <a:rPr kumimoji="1" lang="ja-JP" altLang="en-US" sz="1050" dirty="0"/>
                        <a:t>・品質のバラツキなど、高品質な小麦の安定供給ができていない。</a:t>
                      </a:r>
                    </a:p>
                  </a:txBody>
                  <a:tcPr>
                    <a:solidFill>
                      <a:schemeClr val="accent2">
                        <a:lumMod val="20000"/>
                        <a:lumOff val="80000"/>
                      </a:schemeClr>
                    </a:solidFill>
                  </a:tcPr>
                </a:tc>
                <a:tc>
                  <a:txBody>
                    <a:bodyPr/>
                    <a:lstStyle/>
                    <a:p>
                      <a:r>
                        <a:rPr kumimoji="1" lang="ja-JP" altLang="en-US" sz="1050" dirty="0"/>
                        <a:t>・作付面積拡大により増産を図る。</a:t>
                      </a:r>
                      <a:endParaRPr kumimoji="1" lang="en-US" altLang="ja-JP" sz="1050" dirty="0"/>
                    </a:p>
                    <a:p>
                      <a:r>
                        <a:rPr kumimoji="1" lang="ja-JP" altLang="en-US" sz="1050" dirty="0"/>
                        <a:t>・品質分析を実施する等、関係機関と連携して、高品質生産に取り組む。</a:t>
                      </a:r>
                      <a:endParaRPr kumimoji="1" lang="en-US" altLang="ja-JP" sz="1050" dirty="0"/>
                    </a:p>
                    <a:p>
                      <a:r>
                        <a:rPr kumimoji="1" lang="ja-JP" altLang="en-US" sz="1050" dirty="0"/>
                        <a:t>・複数の実需者（小麦）と意見交換を行う場を設けることにより、需要に応じた供給体制の整備に努める。</a:t>
                      </a:r>
                    </a:p>
                  </a:txBody>
                  <a:tcPr>
                    <a:solidFill>
                      <a:schemeClr val="accent2">
                        <a:lumMod val="20000"/>
                        <a:lumOff val="80000"/>
                      </a:schemeClr>
                    </a:solidFill>
                  </a:tcPr>
                </a:tc>
                <a:extLst>
                  <a:ext uri="{0D108BD9-81ED-4DB2-BD59-A6C34878D82A}">
                    <a16:rowId xmlns:a16="http://schemas.microsoft.com/office/drawing/2014/main" val="597526270"/>
                  </a:ext>
                </a:extLst>
              </a:tr>
            </a:tbl>
          </a:graphicData>
        </a:graphic>
      </p:graphicFrame>
    </p:spTree>
    <p:extLst>
      <p:ext uri="{BB962C8B-B14F-4D97-AF65-F5344CB8AC3E}">
        <p14:creationId xmlns:p14="http://schemas.microsoft.com/office/powerpoint/2010/main" val="1684585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01D66389-E3F8-4D62-8D68-EE5CBB850FF2}"/>
              </a:ext>
            </a:extLst>
          </p:cNvPr>
          <p:cNvSpPr txBox="1"/>
          <p:nvPr/>
        </p:nvSpPr>
        <p:spPr>
          <a:xfrm>
            <a:off x="204652" y="128842"/>
            <a:ext cx="3653245"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２．産地と実需者との連携方針 </a:t>
            </a:r>
            <a:endParaRPr kumimoji="0"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aphicFrame>
        <p:nvGraphicFramePr>
          <p:cNvPr id="6" name="表 5">
            <a:extLst>
              <a:ext uri="{FF2B5EF4-FFF2-40B4-BE49-F238E27FC236}">
                <a16:creationId xmlns:a16="http://schemas.microsoft.com/office/drawing/2014/main" id="{3C64D0A1-6157-40A4-9280-5C33798CC48D}"/>
              </a:ext>
            </a:extLst>
          </p:cNvPr>
          <p:cNvGraphicFramePr>
            <a:graphicFrameLocks noGrp="1"/>
          </p:cNvGraphicFramePr>
          <p:nvPr/>
        </p:nvGraphicFramePr>
        <p:xfrm>
          <a:off x="313900" y="489121"/>
          <a:ext cx="9288000" cy="6071070"/>
        </p:xfrm>
        <a:graphic>
          <a:graphicData uri="http://schemas.openxmlformats.org/drawingml/2006/table">
            <a:tbl>
              <a:tblPr/>
              <a:tblGrid>
                <a:gridCol w="9288000">
                  <a:extLst>
                    <a:ext uri="{9D8B030D-6E8A-4147-A177-3AD203B41FA5}">
                      <a16:colId xmlns:a16="http://schemas.microsoft.com/office/drawing/2014/main" val="162972014"/>
                    </a:ext>
                  </a:extLst>
                </a:gridCol>
              </a:tblGrid>
              <a:tr h="6071070">
                <a:tc>
                  <a:txBody>
                    <a:bodyPr/>
                    <a:lstStyle/>
                    <a:p>
                      <a:pPr algn="l" fontAlgn="ctr"/>
                      <a:endParaRPr lang="en-US" altLang="ja-JP" sz="1400" b="0" i="0" u="none" strike="noStrike" dirty="0">
                        <a:effectLst/>
                        <a:latin typeface="ＭＳ Ｐゴシック" panose="020B0600070205080204" pitchFamily="50" charset="-128"/>
                        <a:ea typeface="ＭＳ Ｐゴシック" panose="020B0600070205080204" pitchFamily="50" charset="-128"/>
                      </a:endParaRPr>
                    </a:p>
                  </a:txBody>
                  <a:tcPr marL="7853" marR="7853" marT="785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3020659"/>
                  </a:ext>
                </a:extLst>
              </a:tr>
            </a:tbl>
          </a:graphicData>
        </a:graphic>
      </p:graphicFrame>
      <p:sp>
        <p:nvSpPr>
          <p:cNvPr id="5" name="正方形/長方形 4">
            <a:extLst>
              <a:ext uri="{FF2B5EF4-FFF2-40B4-BE49-F238E27FC236}">
                <a16:creationId xmlns:a16="http://schemas.microsoft.com/office/drawing/2014/main" id="{2FA2F0B7-9342-4A93-8605-2C6C46306F9A}"/>
              </a:ext>
            </a:extLst>
          </p:cNvPr>
          <p:cNvSpPr/>
          <p:nvPr/>
        </p:nvSpPr>
        <p:spPr>
          <a:xfrm>
            <a:off x="444616" y="668503"/>
            <a:ext cx="9030058" cy="1600438"/>
          </a:xfrm>
          <a:prstGeom prst="rect">
            <a:avLst/>
          </a:prstGeom>
          <a:solidFill>
            <a:srgbClr val="FFCCFF"/>
          </a:solidFill>
          <a:ln w="12700" cap="flat" cmpd="sng" algn="ctr">
            <a:noFill/>
            <a:prstDash val="solid"/>
            <a:miter lim="800000"/>
          </a:ln>
          <a:effectLst/>
        </p:spPr>
        <p:txBody>
          <a:bodyPr wrap="square" lIns="36000" rIns="3600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JA</a:t>
            </a:r>
            <a:r>
              <a:rPr kumimoji="1"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ならけん（生産者団体）に集荷・販売を委託しており、県全体での品質・規格の均一化や、実需者への安定的販路確保が図られるため、今後もこれを継続する。</a:t>
            </a:r>
            <a:endParaRPr kumimoji="1"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JA</a:t>
            </a:r>
            <a:r>
              <a:rPr kumimoji="1"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ならけんを通じて、奈良県麦民間流通地方連絡協議会等において、産地の生産事情や生産物の品質評価結果の情報提供を行い、需要者の生産量・品質に対する要望を把握し、相互に情報交換を行うことで、需要に即した良品質小麦の生産に向けて取り組む。</a:t>
            </a:r>
            <a:endParaRPr kumimoji="1"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・全量が□□□□□□□□□□□□を経由して、主として県内の需要者へ販売されており、 □□□□□□□とは、直接意見交換等を行うことにより、産地と実需者との連携を深める。</a:t>
            </a:r>
          </a:p>
        </p:txBody>
      </p:sp>
      <p:graphicFrame>
        <p:nvGraphicFramePr>
          <p:cNvPr id="2" name="表 3">
            <a:extLst>
              <a:ext uri="{FF2B5EF4-FFF2-40B4-BE49-F238E27FC236}">
                <a16:creationId xmlns:a16="http://schemas.microsoft.com/office/drawing/2014/main" id="{2F33F0D2-F72B-4D39-B54F-72BBEC7A88BE}"/>
              </a:ext>
            </a:extLst>
          </p:cNvPr>
          <p:cNvGraphicFramePr>
            <a:graphicFrameLocks noGrp="1"/>
          </p:cNvGraphicFramePr>
          <p:nvPr>
            <p:extLst>
              <p:ext uri="{D42A27DB-BD31-4B8C-83A1-F6EECF244321}">
                <p14:modId xmlns:p14="http://schemas.microsoft.com/office/powerpoint/2010/main" val="858031932"/>
              </p:ext>
            </p:extLst>
          </p:nvPr>
        </p:nvGraphicFramePr>
        <p:xfrm>
          <a:off x="341914" y="2606680"/>
          <a:ext cx="4557359" cy="3619447"/>
        </p:xfrm>
        <a:graphic>
          <a:graphicData uri="http://schemas.openxmlformats.org/drawingml/2006/table">
            <a:tbl>
              <a:tblPr firstRow="1" bandRow="1">
                <a:tableStyleId>{93296810-A885-4BE3-A3E7-6D5BEEA58F35}</a:tableStyleId>
              </a:tblPr>
              <a:tblGrid>
                <a:gridCol w="644914">
                  <a:extLst>
                    <a:ext uri="{9D8B030D-6E8A-4147-A177-3AD203B41FA5}">
                      <a16:colId xmlns:a16="http://schemas.microsoft.com/office/drawing/2014/main" val="3259439472"/>
                    </a:ext>
                  </a:extLst>
                </a:gridCol>
                <a:gridCol w="651849">
                  <a:extLst>
                    <a:ext uri="{9D8B030D-6E8A-4147-A177-3AD203B41FA5}">
                      <a16:colId xmlns:a16="http://schemas.microsoft.com/office/drawing/2014/main" val="2755279759"/>
                    </a:ext>
                  </a:extLst>
                </a:gridCol>
                <a:gridCol w="787652">
                  <a:extLst>
                    <a:ext uri="{9D8B030D-6E8A-4147-A177-3AD203B41FA5}">
                      <a16:colId xmlns:a16="http://schemas.microsoft.com/office/drawing/2014/main" val="674828777"/>
                    </a:ext>
                  </a:extLst>
                </a:gridCol>
                <a:gridCol w="742384">
                  <a:extLst>
                    <a:ext uri="{9D8B030D-6E8A-4147-A177-3AD203B41FA5}">
                      <a16:colId xmlns:a16="http://schemas.microsoft.com/office/drawing/2014/main" val="74956419"/>
                    </a:ext>
                  </a:extLst>
                </a:gridCol>
                <a:gridCol w="870725">
                  <a:extLst>
                    <a:ext uri="{9D8B030D-6E8A-4147-A177-3AD203B41FA5}">
                      <a16:colId xmlns:a16="http://schemas.microsoft.com/office/drawing/2014/main" val="2393635677"/>
                    </a:ext>
                  </a:extLst>
                </a:gridCol>
                <a:gridCol w="859835">
                  <a:extLst>
                    <a:ext uri="{9D8B030D-6E8A-4147-A177-3AD203B41FA5}">
                      <a16:colId xmlns:a16="http://schemas.microsoft.com/office/drawing/2014/main" val="1865891901"/>
                    </a:ext>
                  </a:extLst>
                </a:gridCol>
              </a:tblGrid>
              <a:tr h="373636">
                <a:tc rowSpan="2">
                  <a:txBody>
                    <a:bodyPr/>
                    <a:lstStyle/>
                    <a:p>
                      <a:pPr algn="ctr"/>
                      <a:r>
                        <a:rPr kumimoji="1" lang="ja-JP" altLang="en-US" sz="1050" b="0" dirty="0">
                          <a:latin typeface="Meiryo UI" panose="020B0604030504040204" pitchFamily="50" charset="-128"/>
                          <a:ea typeface="Meiryo UI" panose="020B0604030504040204" pitchFamily="50" charset="-128"/>
                        </a:rPr>
                        <a:t>生産者名</a:t>
                      </a:r>
                    </a:p>
                  </a:txBody>
                  <a:tcPr anchor="ctr"/>
                </a:tc>
                <a:tc rowSpan="2">
                  <a:txBody>
                    <a:bodyPr/>
                    <a:lstStyle/>
                    <a:p>
                      <a:pPr algn="ctr"/>
                      <a:r>
                        <a:rPr kumimoji="1" lang="ja-JP" altLang="en-US" sz="1050" b="0" dirty="0">
                          <a:latin typeface="Meiryo UI" panose="020B0604030504040204" pitchFamily="50" charset="-128"/>
                          <a:ea typeface="Meiryo UI" panose="020B0604030504040204" pitchFamily="50" charset="-128"/>
                        </a:rPr>
                        <a:t>品種名</a:t>
                      </a:r>
                    </a:p>
                  </a:txBody>
                  <a:tcPr anchor="ctr"/>
                </a:tc>
                <a:tc rowSpan="2">
                  <a:txBody>
                    <a:bodyPr/>
                    <a:lstStyle/>
                    <a:p>
                      <a:pPr algn="ctr"/>
                      <a:r>
                        <a:rPr kumimoji="1" lang="en-US" altLang="ja-JP" sz="1050" b="0" dirty="0">
                          <a:latin typeface="Meiryo UI" panose="020B0604030504040204" pitchFamily="50" charset="-128"/>
                          <a:ea typeface="Meiryo UI" panose="020B0604030504040204" pitchFamily="50" charset="-128"/>
                        </a:rPr>
                        <a:t>R4</a:t>
                      </a:r>
                      <a:r>
                        <a:rPr kumimoji="1" lang="ja-JP" altLang="en-US" sz="1050" b="0" dirty="0">
                          <a:latin typeface="Meiryo UI" panose="020B0604030504040204" pitchFamily="50" charset="-128"/>
                          <a:ea typeface="Meiryo UI" panose="020B0604030504040204" pitchFamily="50" charset="-128"/>
                        </a:rPr>
                        <a:t>年産</a:t>
                      </a:r>
                    </a:p>
                  </a:txBody>
                  <a:tcPr anchor="ctr"/>
                </a:tc>
                <a:tc rowSpan="2">
                  <a:txBody>
                    <a:bodyPr/>
                    <a:lstStyle/>
                    <a:p>
                      <a:pPr algn="ctr"/>
                      <a:r>
                        <a:rPr kumimoji="1" lang="ja-JP" altLang="en-US" sz="1000" b="0" dirty="0">
                          <a:latin typeface="Meiryo UI" panose="020B0604030504040204" pitchFamily="50" charset="-128"/>
                          <a:ea typeface="Meiryo UI" panose="020B0604030504040204" pitchFamily="50" charset="-128"/>
                        </a:rPr>
                        <a:t>現状</a:t>
                      </a:r>
                      <a:endParaRPr kumimoji="1" lang="en-US" altLang="ja-JP" sz="1000" b="0" dirty="0">
                        <a:latin typeface="Meiryo UI" panose="020B0604030504040204" pitchFamily="50" charset="-128"/>
                        <a:ea typeface="Meiryo UI" panose="020B0604030504040204" pitchFamily="50" charset="-128"/>
                      </a:endParaRPr>
                    </a:p>
                    <a:p>
                      <a:pPr algn="ctr"/>
                      <a:r>
                        <a:rPr kumimoji="1" lang="en-US" altLang="ja-JP" sz="900" b="0" dirty="0">
                          <a:latin typeface="Meiryo UI" panose="020B0604030504040204" pitchFamily="50" charset="-128"/>
                          <a:ea typeface="Meiryo UI" panose="020B0604030504040204" pitchFamily="50" charset="-128"/>
                        </a:rPr>
                        <a:t>(R5</a:t>
                      </a:r>
                      <a:r>
                        <a:rPr kumimoji="1" lang="ja-JP" altLang="en-US" sz="900" b="0" dirty="0">
                          <a:latin typeface="Meiryo UI" panose="020B0604030504040204" pitchFamily="50" charset="-128"/>
                          <a:ea typeface="Meiryo UI" panose="020B0604030504040204" pitchFamily="50" charset="-128"/>
                        </a:rPr>
                        <a:t>年産</a:t>
                      </a:r>
                      <a:r>
                        <a:rPr kumimoji="1" lang="en-US" altLang="ja-JP" sz="900" b="0" dirty="0">
                          <a:latin typeface="Meiryo UI" panose="020B0604030504040204" pitchFamily="50" charset="-128"/>
                          <a:ea typeface="Meiryo UI" panose="020B0604030504040204" pitchFamily="50" charset="-128"/>
                        </a:rPr>
                        <a:t>)</a:t>
                      </a:r>
                      <a:endParaRPr kumimoji="1" lang="ja-JP" altLang="en-US" sz="900" b="0" dirty="0">
                        <a:latin typeface="Meiryo UI" panose="020B0604030504040204" pitchFamily="50" charset="-128"/>
                        <a:ea typeface="Meiryo UI" panose="020B0604030504040204" pitchFamily="50" charset="-128"/>
                      </a:endParaRPr>
                    </a:p>
                  </a:txBody>
                  <a:tcPr anchor="ctr">
                    <a:lnR w="12700" cap="flat" cmpd="sng" algn="ctr">
                      <a:solidFill>
                        <a:schemeClr val="bg1"/>
                      </a:solidFill>
                      <a:prstDash val="solid"/>
                      <a:round/>
                      <a:headEnd type="none" w="med" len="med"/>
                      <a:tailEnd type="none" w="med" len="med"/>
                    </a:lnR>
                  </a:tcPr>
                </a:tc>
                <a:tc gridSpan="2">
                  <a:txBody>
                    <a:bodyPr/>
                    <a:lstStyle/>
                    <a:p>
                      <a:pPr algn="ctr"/>
                      <a:r>
                        <a:rPr kumimoji="1" lang="ja-JP" altLang="en-US" sz="1000" b="0" dirty="0">
                          <a:latin typeface="Meiryo UI" panose="020B0604030504040204" pitchFamily="50" charset="-128"/>
                          <a:ea typeface="Meiryo UI" panose="020B0604030504040204" pitchFamily="50" charset="-128"/>
                        </a:rPr>
                        <a:t>おおむねの目標値</a:t>
                      </a:r>
                      <a:endParaRPr kumimoji="1" lang="en-US" altLang="ja-JP" sz="1000" b="0" dirty="0">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tc hMerge="1">
                  <a:txBody>
                    <a:bodyPr/>
                    <a:lstStyle/>
                    <a:p>
                      <a:pPr algn="ctr"/>
                      <a:endParaRPr kumimoji="1" lang="ja-JP" altLang="en-US" sz="900" b="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61935502"/>
                  </a:ext>
                </a:extLst>
              </a:tr>
              <a:tr h="37363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en-US" altLang="ja-JP" sz="800" b="0" dirty="0">
                          <a:solidFill>
                            <a:schemeClr val="bg1"/>
                          </a:solidFill>
                          <a:latin typeface="Meiryo UI" panose="020B0604030504040204" pitchFamily="50" charset="-128"/>
                          <a:ea typeface="Meiryo UI" panose="020B0604030504040204" pitchFamily="50" charset="-128"/>
                        </a:rPr>
                        <a:t>R9</a:t>
                      </a:r>
                      <a:r>
                        <a:rPr kumimoji="1" lang="ja-JP" altLang="en-US" sz="800" b="0" dirty="0">
                          <a:solidFill>
                            <a:schemeClr val="bg1"/>
                          </a:solidFill>
                          <a:latin typeface="Meiryo UI" panose="020B0604030504040204" pitchFamily="50" charset="-128"/>
                          <a:ea typeface="Meiryo UI" panose="020B0604030504040204" pitchFamily="50" charset="-128"/>
                        </a:rPr>
                        <a:t>年産</a:t>
                      </a:r>
                      <a:endParaRPr kumimoji="1" lang="en-US" altLang="ja-JP" sz="800" b="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6"/>
                    </a:solidFill>
                  </a:tcPr>
                </a:tc>
                <a:tc>
                  <a:txBody>
                    <a:bodyPr/>
                    <a:lstStyle/>
                    <a:p>
                      <a:pPr algn="ctr"/>
                      <a:r>
                        <a:rPr kumimoji="1" lang="en-US" altLang="ja-JP" sz="800" b="0" dirty="0">
                          <a:solidFill>
                            <a:schemeClr val="bg1"/>
                          </a:solidFill>
                          <a:latin typeface="Meiryo UI" panose="020B0604030504040204" pitchFamily="50" charset="-128"/>
                          <a:ea typeface="Meiryo UI" panose="020B0604030504040204" pitchFamily="50" charset="-128"/>
                        </a:rPr>
                        <a:t>R10</a:t>
                      </a:r>
                      <a:r>
                        <a:rPr kumimoji="1" lang="ja-JP" altLang="en-US" sz="800" b="0" dirty="0">
                          <a:solidFill>
                            <a:schemeClr val="bg1"/>
                          </a:solidFill>
                          <a:latin typeface="Meiryo UI" panose="020B0604030504040204" pitchFamily="50" charset="-128"/>
                          <a:ea typeface="Meiryo UI" panose="020B0604030504040204" pitchFamily="50" charset="-128"/>
                        </a:rPr>
                        <a:t>年産</a:t>
                      </a:r>
                      <a:endParaRPr kumimoji="1" lang="en-US" altLang="ja-JP" sz="800" b="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6"/>
                    </a:solidFill>
                  </a:tcPr>
                </a:tc>
                <a:extLst>
                  <a:ext uri="{0D108BD9-81ED-4DB2-BD59-A6C34878D82A}">
                    <a16:rowId xmlns:a16="http://schemas.microsoft.com/office/drawing/2014/main" val="2253384284"/>
                  </a:ext>
                </a:extLst>
              </a:tr>
              <a:tr h="837585">
                <a:tc rowSpan="3">
                  <a:txBody>
                    <a:bodyPr/>
                    <a:lstStyle/>
                    <a:p>
                      <a:r>
                        <a:rPr kumimoji="1" lang="ja-JP" altLang="en-US" sz="800" dirty="0">
                          <a:latin typeface="Meiryo UI" panose="020B0604030504040204" pitchFamily="50" charset="-128"/>
                          <a:ea typeface="Meiryo UI" panose="020B0604030504040204" pitchFamily="50" charset="-128"/>
                        </a:rPr>
                        <a:t>斑鳩町地域農業再生協議会</a:t>
                      </a:r>
                    </a:p>
                  </a:txBody>
                  <a:tcPr anchor="ctr"/>
                </a:tc>
                <a:tc>
                  <a:txBody>
                    <a:bodyPr/>
                    <a:lstStyle/>
                    <a:p>
                      <a:r>
                        <a:rPr kumimoji="1" lang="ja-JP" altLang="en-US" sz="800" dirty="0">
                          <a:latin typeface="Meiryo UI" panose="020B0604030504040204" pitchFamily="50" charset="-128"/>
                          <a:ea typeface="Meiryo UI" panose="020B0604030504040204" pitchFamily="50" charset="-128"/>
                        </a:rPr>
                        <a:t>ふくはるか</a:t>
                      </a:r>
                    </a:p>
                  </a:txBody>
                  <a:tcPr anchor="ctr"/>
                </a:tc>
                <a:tc>
                  <a:txBody>
                    <a:bodyPr/>
                    <a:lstStyle/>
                    <a:p>
                      <a:pPr algn="ctr"/>
                      <a:r>
                        <a:rPr kumimoji="1" lang="en-US" altLang="ja-JP" sz="800" dirty="0">
                          <a:solidFill>
                            <a:schemeClr val="tx1"/>
                          </a:solidFill>
                          <a:latin typeface="Meiryo UI" panose="020B0604030504040204" pitchFamily="50" charset="-128"/>
                          <a:ea typeface="Meiryo UI" panose="020B0604030504040204" pitchFamily="50" charset="-128"/>
                        </a:rPr>
                        <a:t>12.3t</a:t>
                      </a:r>
                    </a:p>
                    <a:p>
                      <a:pPr algn="ctr"/>
                      <a:r>
                        <a:rPr kumimoji="1" lang="en-US" altLang="ja-JP" sz="800" dirty="0">
                          <a:solidFill>
                            <a:schemeClr val="tx1"/>
                          </a:solidFill>
                          <a:latin typeface="Meiryo UI" panose="020B0604030504040204" pitchFamily="50" charset="-128"/>
                          <a:ea typeface="Meiryo UI" panose="020B0604030504040204" pitchFamily="50" charset="-128"/>
                        </a:rPr>
                        <a:t>(4.13ha)</a:t>
                      </a:r>
                    </a:p>
                  </a:txBody>
                  <a:tcPr anchor="ctr"/>
                </a:tc>
                <a:tc>
                  <a:txBody>
                    <a:bodyPr/>
                    <a:lstStyle/>
                    <a:p>
                      <a:pPr algn="ctr"/>
                      <a:r>
                        <a:rPr kumimoji="1" lang="en-US" altLang="ja-JP" sz="800" dirty="0">
                          <a:solidFill>
                            <a:schemeClr val="tx1"/>
                          </a:solidFill>
                          <a:latin typeface="Meiryo UI" panose="020B0604030504040204" pitchFamily="50" charset="-128"/>
                          <a:ea typeface="Meiryo UI" panose="020B0604030504040204" pitchFamily="50" charset="-128"/>
                        </a:rPr>
                        <a:t>9.7t</a:t>
                      </a:r>
                    </a:p>
                    <a:p>
                      <a:pPr algn="ctr"/>
                      <a:r>
                        <a:rPr kumimoji="1" lang="en-US" altLang="ja-JP" sz="800" dirty="0">
                          <a:solidFill>
                            <a:schemeClr val="tx1"/>
                          </a:solidFill>
                          <a:latin typeface="Meiryo UI" panose="020B0604030504040204" pitchFamily="50" charset="-128"/>
                          <a:ea typeface="Meiryo UI" panose="020B0604030504040204" pitchFamily="50" charset="-128"/>
                        </a:rPr>
                        <a:t>(2.54ha)</a:t>
                      </a:r>
                    </a:p>
                  </a:txBody>
                  <a:tcPr anchor="ctr"/>
                </a:tc>
                <a:tc>
                  <a:txBody>
                    <a:bodyPr/>
                    <a:lstStyle/>
                    <a:p>
                      <a:pPr algn="ctr"/>
                      <a:r>
                        <a:rPr kumimoji="1" lang="en-US" altLang="ja-JP" sz="800" dirty="0">
                          <a:solidFill>
                            <a:schemeClr val="tx1"/>
                          </a:solidFill>
                          <a:latin typeface="Meiryo UI" panose="020B0604030504040204" pitchFamily="50" charset="-128"/>
                          <a:ea typeface="Meiryo UI" panose="020B0604030504040204" pitchFamily="50" charset="-128"/>
                        </a:rPr>
                        <a:t>0.0t</a:t>
                      </a:r>
                    </a:p>
                    <a:p>
                      <a:pPr algn="ctr"/>
                      <a:r>
                        <a:rPr kumimoji="1" lang="en-US" altLang="ja-JP" sz="800" dirty="0">
                          <a:solidFill>
                            <a:schemeClr val="tx1"/>
                          </a:solidFill>
                          <a:latin typeface="Meiryo UI" panose="020B0604030504040204" pitchFamily="50" charset="-128"/>
                          <a:ea typeface="Meiryo UI" panose="020B0604030504040204" pitchFamily="50" charset="-128"/>
                        </a:rPr>
                        <a:t>(0.0ha)</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anchor="ctr">
                    <a:lnT w="38100" cap="flat" cmpd="sng" algn="ctr">
                      <a:solidFill>
                        <a:schemeClr val="bg1"/>
                      </a:solidFill>
                      <a:prstDash val="solid"/>
                      <a:round/>
                      <a:headEnd type="none" w="med" len="med"/>
                      <a:tailEnd type="none" w="med" len="med"/>
                    </a:lnT>
                  </a:tcPr>
                </a:tc>
                <a:tc>
                  <a:txBody>
                    <a:bodyPr/>
                    <a:lstStyle/>
                    <a:p>
                      <a:pPr algn="ctr"/>
                      <a:r>
                        <a:rPr kumimoji="1" lang="en-US" altLang="ja-JP" sz="800" dirty="0">
                          <a:solidFill>
                            <a:schemeClr val="tx1"/>
                          </a:solidFill>
                          <a:latin typeface="Meiryo UI" panose="020B0604030504040204" pitchFamily="50" charset="-128"/>
                          <a:ea typeface="Meiryo UI" panose="020B0604030504040204" pitchFamily="50" charset="-128"/>
                        </a:rPr>
                        <a:t>0.0t</a:t>
                      </a:r>
                    </a:p>
                    <a:p>
                      <a:pPr algn="ctr"/>
                      <a:r>
                        <a:rPr kumimoji="1" lang="en-US" altLang="ja-JP" sz="800" dirty="0">
                          <a:solidFill>
                            <a:schemeClr val="tx1"/>
                          </a:solidFill>
                          <a:latin typeface="Meiryo UI" panose="020B0604030504040204" pitchFamily="50" charset="-128"/>
                          <a:ea typeface="Meiryo UI" panose="020B0604030504040204" pitchFamily="50" charset="-128"/>
                        </a:rPr>
                        <a:t>(0.0ha)</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anchor="ct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2329621758"/>
                  </a:ext>
                </a:extLst>
              </a:tr>
              <a:tr h="1078949">
                <a:tc vMerge="1">
                  <a:txBody>
                    <a:bodyPr/>
                    <a:lstStyle/>
                    <a:p>
                      <a:endParaRPr kumimoji="1" lang="ja-JP" altLang="en-US" sz="800" dirty="0">
                        <a:latin typeface="Meiryo UI" panose="020B0604030504040204" pitchFamily="50" charset="-128"/>
                        <a:ea typeface="Meiryo UI" panose="020B0604030504040204" pitchFamily="50" charset="-128"/>
                      </a:endParaRPr>
                    </a:p>
                  </a:txBody>
                  <a:tcPr anchor="ctr"/>
                </a:tc>
                <a:tc>
                  <a:txBody>
                    <a:bodyPr/>
                    <a:lstStyle/>
                    <a:p>
                      <a:r>
                        <a:rPr kumimoji="1" lang="ja-JP" altLang="en-US" sz="800" dirty="0">
                          <a:latin typeface="Meiryo UI" panose="020B0604030504040204" pitchFamily="50" charset="-128"/>
                          <a:ea typeface="Meiryo UI" panose="020B0604030504040204" pitchFamily="50" charset="-128"/>
                        </a:rPr>
                        <a:t>はるみずき</a:t>
                      </a:r>
                    </a:p>
                  </a:txBody>
                  <a:tcPr anchor="ctr"/>
                </a:tc>
                <a:tc>
                  <a:txBody>
                    <a:bodyPr/>
                    <a:lstStyle/>
                    <a:p>
                      <a:pPr algn="ctr"/>
                      <a:r>
                        <a:rPr kumimoji="1" lang="en-US" altLang="ja-JP" sz="800" dirty="0">
                          <a:solidFill>
                            <a:schemeClr val="tx1"/>
                          </a:solidFill>
                          <a:latin typeface="Meiryo UI" panose="020B0604030504040204" pitchFamily="50" charset="-128"/>
                          <a:ea typeface="Meiryo UI" panose="020B0604030504040204" pitchFamily="50" charset="-128"/>
                        </a:rPr>
                        <a:t>0.0t</a:t>
                      </a:r>
                    </a:p>
                    <a:p>
                      <a:pPr algn="ctr"/>
                      <a:r>
                        <a:rPr kumimoji="1" lang="en-US" altLang="ja-JP" sz="800" dirty="0">
                          <a:solidFill>
                            <a:schemeClr val="tx1"/>
                          </a:solidFill>
                          <a:latin typeface="Meiryo UI" panose="020B0604030504040204" pitchFamily="50" charset="-128"/>
                          <a:ea typeface="Meiryo UI" panose="020B0604030504040204" pitchFamily="50" charset="-128"/>
                        </a:rPr>
                        <a:t>(0.0ha)</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800" dirty="0">
                          <a:solidFill>
                            <a:schemeClr val="tx1"/>
                          </a:solidFill>
                          <a:latin typeface="Meiryo UI" panose="020B0604030504040204" pitchFamily="50" charset="-128"/>
                          <a:ea typeface="Meiryo UI" panose="020B0604030504040204" pitchFamily="50" charset="-128"/>
                        </a:rPr>
                        <a:t>0.0t</a:t>
                      </a:r>
                    </a:p>
                    <a:p>
                      <a:pPr algn="ctr"/>
                      <a:r>
                        <a:rPr kumimoji="1" lang="en-US" altLang="ja-JP" sz="800" dirty="0">
                          <a:solidFill>
                            <a:schemeClr val="tx1"/>
                          </a:solidFill>
                          <a:latin typeface="Meiryo UI" panose="020B0604030504040204" pitchFamily="50" charset="-128"/>
                          <a:ea typeface="Meiryo UI" panose="020B0604030504040204" pitchFamily="50" charset="-128"/>
                        </a:rPr>
                        <a:t>(0.0ha)</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800" dirty="0">
                          <a:solidFill>
                            <a:schemeClr val="tx1"/>
                          </a:solidFill>
                          <a:latin typeface="Meiryo UI" panose="020B0604030504040204" pitchFamily="50" charset="-128"/>
                          <a:ea typeface="Meiryo UI" panose="020B0604030504040204" pitchFamily="50" charset="-128"/>
                        </a:rPr>
                        <a:t>15.3t</a:t>
                      </a:r>
                    </a:p>
                    <a:p>
                      <a:pPr algn="ctr"/>
                      <a:r>
                        <a:rPr kumimoji="1" lang="en-US" altLang="ja-JP" sz="800" dirty="0">
                          <a:solidFill>
                            <a:schemeClr val="tx1"/>
                          </a:solidFill>
                          <a:latin typeface="Meiryo UI" panose="020B0604030504040204" pitchFamily="50" charset="-128"/>
                          <a:ea typeface="Meiryo UI" panose="020B0604030504040204" pitchFamily="50" charset="-128"/>
                        </a:rPr>
                        <a:t>(5.13ha)</a:t>
                      </a:r>
                    </a:p>
                  </a:txBody>
                  <a:tcPr anchor="ctr"/>
                </a:tc>
                <a:tc>
                  <a:txBody>
                    <a:bodyPr/>
                    <a:lstStyle/>
                    <a:p>
                      <a:pPr algn="ctr"/>
                      <a:r>
                        <a:rPr kumimoji="1" lang="en-US" altLang="ja-JP" sz="800" dirty="0">
                          <a:solidFill>
                            <a:schemeClr val="tx1"/>
                          </a:solidFill>
                          <a:latin typeface="Meiryo UI" panose="020B0604030504040204" pitchFamily="50" charset="-128"/>
                          <a:ea typeface="Meiryo UI" panose="020B0604030504040204" pitchFamily="50" charset="-128"/>
                        </a:rPr>
                        <a:t>33.0t</a:t>
                      </a:r>
                    </a:p>
                    <a:p>
                      <a:pPr algn="ctr"/>
                      <a:r>
                        <a:rPr kumimoji="1" lang="en-US" altLang="ja-JP" sz="800" dirty="0">
                          <a:solidFill>
                            <a:schemeClr val="tx1"/>
                          </a:solidFill>
                          <a:latin typeface="Meiryo UI" panose="020B0604030504040204" pitchFamily="50" charset="-128"/>
                          <a:ea typeface="Meiryo UI" panose="020B0604030504040204" pitchFamily="50" charset="-128"/>
                        </a:rPr>
                        <a:t>(8.60ha)</a:t>
                      </a:r>
                    </a:p>
                  </a:txBody>
                  <a:tcPr anchor="ctr"/>
                </a:tc>
                <a:extLst>
                  <a:ext uri="{0D108BD9-81ED-4DB2-BD59-A6C34878D82A}">
                    <a16:rowId xmlns:a16="http://schemas.microsoft.com/office/drawing/2014/main" val="1612878195"/>
                  </a:ext>
                </a:extLst>
              </a:tr>
              <a:tr h="955641">
                <a:tc vMerge="1">
                  <a:txBody>
                    <a:bodyPr/>
                    <a:lstStyle/>
                    <a:p>
                      <a:pPr algn="ctr"/>
                      <a:endParaRPr kumimoji="1" lang="ja-JP" altLang="en-US" sz="8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800" dirty="0">
                          <a:latin typeface="Meiryo UI" panose="020B0604030504040204" pitchFamily="50" charset="-128"/>
                          <a:ea typeface="Meiryo UI" panose="020B0604030504040204" pitchFamily="50" charset="-128"/>
                        </a:rPr>
                        <a:t>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12.3t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(4.13ha)</a:t>
                      </a:r>
                    </a:p>
                  </a:txBody>
                  <a:tcPr anchor="ctr"/>
                </a:tc>
                <a:tc>
                  <a:txBody>
                    <a:bodyPr/>
                    <a:lstStyle/>
                    <a:p>
                      <a:pPr algn="ctr"/>
                      <a:r>
                        <a:rPr kumimoji="1" lang="en-US" altLang="ja-JP" sz="800" dirty="0">
                          <a:solidFill>
                            <a:schemeClr val="tx1"/>
                          </a:solidFill>
                          <a:latin typeface="Meiryo UI" panose="020B0604030504040204" pitchFamily="50" charset="-128"/>
                          <a:ea typeface="Meiryo UI" panose="020B0604030504040204" pitchFamily="50" charset="-128"/>
                        </a:rPr>
                        <a:t>9.7t</a:t>
                      </a:r>
                    </a:p>
                    <a:p>
                      <a:pPr algn="ctr"/>
                      <a:r>
                        <a:rPr kumimoji="1" lang="en-US" altLang="ja-JP" sz="800" dirty="0">
                          <a:solidFill>
                            <a:schemeClr val="tx1"/>
                          </a:solidFill>
                          <a:latin typeface="Meiryo UI" panose="020B0604030504040204" pitchFamily="50" charset="-128"/>
                          <a:ea typeface="Meiryo UI" panose="020B0604030504040204" pitchFamily="50" charset="-128"/>
                        </a:rPr>
                        <a:t>(2.54ha)</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15.3t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(5.13ha)</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33.0t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(8.60ha)</a:t>
                      </a:r>
                    </a:p>
                  </a:txBody>
                  <a:tcPr anchor="ctr"/>
                </a:tc>
                <a:extLst>
                  <a:ext uri="{0D108BD9-81ED-4DB2-BD59-A6C34878D82A}">
                    <a16:rowId xmlns:a16="http://schemas.microsoft.com/office/drawing/2014/main" val="2432813072"/>
                  </a:ext>
                </a:extLst>
              </a:tr>
            </a:tbl>
          </a:graphicData>
        </a:graphic>
      </p:graphicFrame>
      <p:graphicFrame>
        <p:nvGraphicFramePr>
          <p:cNvPr id="4" name="表 7">
            <a:extLst>
              <a:ext uri="{FF2B5EF4-FFF2-40B4-BE49-F238E27FC236}">
                <a16:creationId xmlns:a16="http://schemas.microsoft.com/office/drawing/2014/main" id="{B5E1EB3A-D88D-4080-82AF-C6048704C6DB}"/>
              </a:ext>
            </a:extLst>
          </p:cNvPr>
          <p:cNvGraphicFramePr>
            <a:graphicFrameLocks noGrp="1"/>
          </p:cNvGraphicFramePr>
          <p:nvPr>
            <p:extLst>
              <p:ext uri="{D42A27DB-BD31-4B8C-83A1-F6EECF244321}">
                <p14:modId xmlns:p14="http://schemas.microsoft.com/office/powerpoint/2010/main" val="3076680449"/>
              </p:ext>
            </p:extLst>
          </p:nvPr>
        </p:nvGraphicFramePr>
        <p:xfrm>
          <a:off x="4927041" y="2657485"/>
          <a:ext cx="4637044" cy="3103925"/>
        </p:xfrm>
        <a:graphic>
          <a:graphicData uri="http://schemas.openxmlformats.org/drawingml/2006/table">
            <a:tbl>
              <a:tblPr firstRow="1" bandRow="1">
                <a:tableStyleId>{21E4AEA4-8DFA-4A89-87EB-49C32662AFE0}</a:tableStyleId>
              </a:tblPr>
              <a:tblGrid>
                <a:gridCol w="832355">
                  <a:extLst>
                    <a:ext uri="{9D8B030D-6E8A-4147-A177-3AD203B41FA5}">
                      <a16:colId xmlns:a16="http://schemas.microsoft.com/office/drawing/2014/main" val="3802330870"/>
                    </a:ext>
                  </a:extLst>
                </a:gridCol>
                <a:gridCol w="652915">
                  <a:extLst>
                    <a:ext uri="{9D8B030D-6E8A-4147-A177-3AD203B41FA5}">
                      <a16:colId xmlns:a16="http://schemas.microsoft.com/office/drawing/2014/main" val="4090113945"/>
                    </a:ext>
                  </a:extLst>
                </a:gridCol>
                <a:gridCol w="1042244">
                  <a:extLst>
                    <a:ext uri="{9D8B030D-6E8A-4147-A177-3AD203B41FA5}">
                      <a16:colId xmlns:a16="http://schemas.microsoft.com/office/drawing/2014/main" val="2816373533"/>
                    </a:ext>
                  </a:extLst>
                </a:gridCol>
                <a:gridCol w="466268">
                  <a:extLst>
                    <a:ext uri="{9D8B030D-6E8A-4147-A177-3AD203B41FA5}">
                      <a16:colId xmlns:a16="http://schemas.microsoft.com/office/drawing/2014/main" val="1434560371"/>
                    </a:ext>
                  </a:extLst>
                </a:gridCol>
                <a:gridCol w="527979">
                  <a:extLst>
                    <a:ext uri="{9D8B030D-6E8A-4147-A177-3AD203B41FA5}">
                      <a16:colId xmlns:a16="http://schemas.microsoft.com/office/drawing/2014/main" val="701070715"/>
                    </a:ext>
                  </a:extLst>
                </a:gridCol>
                <a:gridCol w="507408">
                  <a:extLst>
                    <a:ext uri="{9D8B030D-6E8A-4147-A177-3AD203B41FA5}">
                      <a16:colId xmlns:a16="http://schemas.microsoft.com/office/drawing/2014/main" val="269348171"/>
                    </a:ext>
                  </a:extLst>
                </a:gridCol>
                <a:gridCol w="607875">
                  <a:extLst>
                    <a:ext uri="{9D8B030D-6E8A-4147-A177-3AD203B41FA5}">
                      <a16:colId xmlns:a16="http://schemas.microsoft.com/office/drawing/2014/main" val="1400702739"/>
                    </a:ext>
                  </a:extLst>
                </a:gridCol>
              </a:tblGrid>
              <a:tr h="191403">
                <a:tc rowSpan="2">
                  <a:txBody>
                    <a:bodyPr/>
                    <a:lstStyle/>
                    <a:p>
                      <a:pPr algn="ctr"/>
                      <a:r>
                        <a:rPr kumimoji="1" lang="ja-JP" altLang="en-US" sz="1200" b="0" dirty="0">
                          <a:latin typeface="メイリオ" panose="020B0604030504040204" pitchFamily="50" charset="-128"/>
                          <a:ea typeface="メイリオ" panose="020B0604030504040204" pitchFamily="50" charset="-128"/>
                        </a:rPr>
                        <a:t>実需者</a:t>
                      </a:r>
                    </a:p>
                  </a:txBody>
                  <a:tcPr anchor="ctr"/>
                </a:tc>
                <a:tc rowSpan="2">
                  <a:txBody>
                    <a:bodyPr/>
                    <a:lstStyle/>
                    <a:p>
                      <a:pPr algn="ctr"/>
                      <a:r>
                        <a:rPr kumimoji="1" lang="ja-JP" altLang="en-US" sz="1200" b="0" dirty="0">
                          <a:latin typeface="メイリオ" panose="020B0604030504040204" pitchFamily="50" charset="-128"/>
                          <a:ea typeface="メイリオ" panose="020B0604030504040204" pitchFamily="50" charset="-128"/>
                        </a:rPr>
                        <a:t>品種</a:t>
                      </a:r>
                    </a:p>
                  </a:txBody>
                  <a:tcPr anchor="ctr"/>
                </a:tc>
                <a:tc rowSpan="2">
                  <a:txBody>
                    <a:bodyPr/>
                    <a:lstStyle/>
                    <a:p>
                      <a:pPr algn="ctr"/>
                      <a:r>
                        <a:rPr kumimoji="1" lang="ja-JP" altLang="en-US" sz="1200" b="0" dirty="0">
                          <a:latin typeface="メイリオ" panose="020B0604030504040204" pitchFamily="50" charset="-128"/>
                          <a:ea typeface="メイリオ" panose="020B0604030504040204" pitchFamily="50" charset="-128"/>
                        </a:rPr>
                        <a:t>用途</a:t>
                      </a:r>
                    </a:p>
                  </a:txBody>
                  <a:tcPr anchor="ctr"/>
                </a:tc>
                <a:tc rowSpan="2">
                  <a:txBody>
                    <a:bodyPr/>
                    <a:lstStyle/>
                    <a:p>
                      <a:pPr algn="ctr"/>
                      <a:r>
                        <a:rPr kumimoji="1" lang="en-US" altLang="ja-JP" sz="700" b="0" dirty="0">
                          <a:latin typeface="メイリオ" panose="020B0604030504040204" pitchFamily="50" charset="-128"/>
                          <a:ea typeface="メイリオ" panose="020B0604030504040204" pitchFamily="50" charset="-128"/>
                        </a:rPr>
                        <a:t>R4</a:t>
                      </a:r>
                      <a:r>
                        <a:rPr kumimoji="1" lang="ja-JP" altLang="en-US" sz="700" b="0" dirty="0">
                          <a:latin typeface="メイリオ" panose="020B0604030504040204" pitchFamily="50" charset="-128"/>
                          <a:ea typeface="メイリオ" panose="020B0604030504040204" pitchFamily="50" charset="-128"/>
                        </a:rPr>
                        <a:t>年産</a:t>
                      </a:r>
                    </a:p>
                  </a:txBody>
                  <a:tcPr anchor="ctr"/>
                </a:tc>
                <a:tc rowSpan="2">
                  <a:txBody>
                    <a:bodyPr/>
                    <a:lstStyle/>
                    <a:p>
                      <a:pPr algn="ctr"/>
                      <a:r>
                        <a:rPr kumimoji="1" lang="ja-JP" altLang="en-US" sz="1100" b="0" dirty="0">
                          <a:latin typeface="メイリオ" panose="020B0604030504040204" pitchFamily="50" charset="-128"/>
                          <a:ea typeface="メイリオ" panose="020B0604030504040204" pitchFamily="50" charset="-128"/>
                        </a:rPr>
                        <a:t>現状</a:t>
                      </a:r>
                      <a:endParaRPr kumimoji="1" lang="en-US" altLang="ja-JP" sz="1100" b="0" dirty="0">
                        <a:latin typeface="メイリオ" panose="020B0604030504040204" pitchFamily="50" charset="-128"/>
                        <a:ea typeface="メイリオ" panose="020B0604030504040204" pitchFamily="50" charset="-128"/>
                      </a:endParaRPr>
                    </a:p>
                    <a:p>
                      <a:pPr algn="ctr"/>
                      <a:r>
                        <a:rPr kumimoji="1" lang="en-US" altLang="ja-JP" sz="700" b="0" dirty="0">
                          <a:latin typeface="メイリオ" panose="020B0604030504040204" pitchFamily="50" charset="-128"/>
                          <a:ea typeface="メイリオ" panose="020B0604030504040204" pitchFamily="50" charset="-128"/>
                        </a:rPr>
                        <a:t>(R5</a:t>
                      </a:r>
                      <a:r>
                        <a:rPr kumimoji="1" lang="ja-JP" altLang="en-US" sz="700" b="0" dirty="0">
                          <a:latin typeface="メイリオ" panose="020B0604030504040204" pitchFamily="50" charset="-128"/>
                          <a:ea typeface="メイリオ" panose="020B0604030504040204" pitchFamily="50" charset="-128"/>
                        </a:rPr>
                        <a:t>年産</a:t>
                      </a:r>
                      <a:r>
                        <a:rPr kumimoji="1" lang="en-US" altLang="ja-JP" sz="700" b="0" dirty="0">
                          <a:latin typeface="メイリオ" panose="020B0604030504040204" pitchFamily="50" charset="-128"/>
                          <a:ea typeface="メイリオ" panose="020B0604030504040204" pitchFamily="50" charset="-128"/>
                        </a:rPr>
                        <a:t>)</a:t>
                      </a:r>
                      <a:endParaRPr kumimoji="1" lang="ja-JP" altLang="en-US" sz="700" b="0" dirty="0">
                        <a:latin typeface="メイリオ" panose="020B0604030504040204" pitchFamily="50" charset="-128"/>
                        <a:ea typeface="メイリオ" panose="020B0604030504040204" pitchFamily="50" charset="-128"/>
                      </a:endParaRPr>
                    </a:p>
                  </a:txBody>
                  <a:tcPr anchor="ctr"/>
                </a:tc>
                <a:tc gridSpan="2">
                  <a:txBody>
                    <a:bodyPr/>
                    <a:lstStyle/>
                    <a:p>
                      <a:pPr algn="ctr"/>
                      <a:r>
                        <a:rPr kumimoji="1" lang="ja-JP" altLang="en-US" sz="800" b="0" dirty="0">
                          <a:latin typeface="メイリオ" panose="020B0604030504040204" pitchFamily="50" charset="-128"/>
                          <a:ea typeface="メイリオ" panose="020B0604030504040204" pitchFamily="50" charset="-128"/>
                        </a:rPr>
                        <a:t>おおむねの目標値</a:t>
                      </a:r>
                      <a:endParaRPr kumimoji="1" lang="en-US" altLang="ja-JP" sz="800" b="0" dirty="0">
                        <a:latin typeface="メイリオ" panose="020B0604030504040204" pitchFamily="50" charset="-128"/>
                        <a:ea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tc hMerge="1">
                  <a:txBody>
                    <a:bodyPr/>
                    <a:lstStyle/>
                    <a:p>
                      <a:pPr algn="ctr"/>
                      <a:r>
                        <a:rPr kumimoji="1" lang="ja-JP" altLang="en-US" sz="800" b="0" dirty="0">
                          <a:latin typeface="メイリオ" panose="020B0604030504040204" pitchFamily="50" charset="-128"/>
                          <a:ea typeface="メイリオ" panose="020B0604030504040204" pitchFamily="50" charset="-128"/>
                        </a:rPr>
                        <a:t>おおむね</a:t>
                      </a:r>
                      <a:endParaRPr kumimoji="1" lang="en-US" altLang="ja-JP" sz="800" b="0" dirty="0">
                        <a:latin typeface="メイリオ" panose="020B0604030504040204" pitchFamily="50" charset="-128"/>
                        <a:ea typeface="メイリオ" panose="020B0604030504040204" pitchFamily="50" charset="-128"/>
                      </a:endParaRPr>
                    </a:p>
                    <a:p>
                      <a:pPr algn="ctr"/>
                      <a:r>
                        <a:rPr kumimoji="1" lang="ja-JP" altLang="en-US" sz="800" b="0" dirty="0">
                          <a:latin typeface="メイリオ" panose="020B0604030504040204" pitchFamily="50" charset="-128"/>
                          <a:ea typeface="メイリオ" panose="020B0604030504040204" pitchFamily="50" charset="-128"/>
                        </a:rPr>
                        <a:t>の目標値</a:t>
                      </a:r>
                      <a:endParaRPr kumimoji="1" lang="en-US" altLang="ja-JP" sz="800" b="0" dirty="0">
                        <a:latin typeface="メイリオ" panose="020B0604030504040204" pitchFamily="50" charset="-128"/>
                        <a:ea typeface="メイリオ" panose="020B0604030504040204" pitchFamily="50" charset="-128"/>
                      </a:endParaRPr>
                    </a:p>
                    <a:p>
                      <a:pPr algn="ctr"/>
                      <a:r>
                        <a:rPr kumimoji="1" lang="en-US" altLang="ja-JP" sz="700" b="0" dirty="0">
                          <a:latin typeface="メイリオ" panose="020B0604030504040204" pitchFamily="50" charset="-128"/>
                          <a:ea typeface="メイリオ" panose="020B0604030504040204" pitchFamily="50" charset="-128"/>
                        </a:rPr>
                        <a:t>(R10</a:t>
                      </a:r>
                      <a:r>
                        <a:rPr kumimoji="1" lang="ja-JP" altLang="en-US" sz="700" b="0" dirty="0">
                          <a:latin typeface="メイリオ" panose="020B0604030504040204" pitchFamily="50" charset="-128"/>
                          <a:ea typeface="メイリオ" panose="020B0604030504040204" pitchFamily="50" charset="-128"/>
                        </a:rPr>
                        <a:t>年産</a:t>
                      </a:r>
                      <a:r>
                        <a:rPr kumimoji="1" lang="en-US" altLang="ja-JP" sz="700" b="0" dirty="0">
                          <a:latin typeface="メイリオ" panose="020B0604030504040204" pitchFamily="50" charset="-128"/>
                          <a:ea typeface="メイリオ" panose="020B0604030504040204" pitchFamily="50" charset="-128"/>
                        </a:rPr>
                        <a:t>)</a:t>
                      </a:r>
                      <a:endParaRPr kumimoji="1" lang="ja-JP" altLang="en-US" sz="700" b="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426809763"/>
                  </a:ext>
                </a:extLst>
              </a:tr>
              <a:tr h="19140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en-US" altLang="ja-JP" sz="800" b="0" dirty="0">
                          <a:solidFill>
                            <a:schemeClr val="bg1"/>
                          </a:solidFill>
                          <a:latin typeface="メイリオ" panose="020B0604030504040204" pitchFamily="50" charset="-128"/>
                          <a:ea typeface="メイリオ" panose="020B0604030504040204" pitchFamily="50" charset="-128"/>
                        </a:rPr>
                        <a:t>R9</a:t>
                      </a:r>
                      <a:r>
                        <a:rPr kumimoji="1" lang="ja-JP" altLang="en-US" sz="800" b="0" dirty="0">
                          <a:solidFill>
                            <a:schemeClr val="bg1"/>
                          </a:solidFill>
                          <a:latin typeface="メイリオ" panose="020B0604030504040204" pitchFamily="50" charset="-128"/>
                          <a:ea typeface="メイリオ" panose="020B0604030504040204" pitchFamily="50" charset="-128"/>
                        </a:rPr>
                        <a:t>年産</a:t>
                      </a:r>
                      <a:endParaRPr kumimoji="1" lang="en-US" altLang="ja-JP" sz="800" b="0" dirty="0">
                        <a:solidFill>
                          <a:schemeClr val="bg1"/>
                        </a:solidFill>
                        <a:latin typeface="メイリオ" panose="020B0604030504040204" pitchFamily="50" charset="-128"/>
                        <a:ea typeface="メイリオ"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2"/>
                    </a:solidFill>
                  </a:tcPr>
                </a:tc>
                <a:tc>
                  <a:txBody>
                    <a:bodyPr/>
                    <a:lstStyle/>
                    <a:p>
                      <a:pPr algn="ctr"/>
                      <a:r>
                        <a:rPr kumimoji="1" lang="en-US" altLang="ja-JP" sz="800" b="0" dirty="0">
                          <a:solidFill>
                            <a:schemeClr val="bg1"/>
                          </a:solidFill>
                          <a:latin typeface="メイリオ" panose="020B0604030504040204" pitchFamily="50" charset="-128"/>
                          <a:ea typeface="メイリオ" panose="020B0604030504040204" pitchFamily="50" charset="-128"/>
                        </a:rPr>
                        <a:t>R10</a:t>
                      </a:r>
                      <a:r>
                        <a:rPr kumimoji="1" lang="ja-JP" altLang="en-US" sz="800" b="0" dirty="0">
                          <a:solidFill>
                            <a:schemeClr val="bg1"/>
                          </a:solidFill>
                          <a:latin typeface="メイリオ" panose="020B0604030504040204" pitchFamily="50" charset="-128"/>
                          <a:ea typeface="メイリオ" panose="020B0604030504040204" pitchFamily="50" charset="-128"/>
                        </a:rPr>
                        <a:t>年産</a:t>
                      </a:r>
                      <a:endParaRPr kumimoji="1" lang="en-US" altLang="ja-JP" sz="800" b="0" dirty="0">
                        <a:solidFill>
                          <a:schemeClr val="bg1"/>
                        </a:solidFill>
                        <a:latin typeface="メイリオ" panose="020B0604030504040204" pitchFamily="50" charset="-128"/>
                        <a:ea typeface="メイリオ" panose="020B0604030504040204" pitchFamily="50" charset="-128"/>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1150347172"/>
                  </a:ext>
                </a:extLst>
              </a:tr>
              <a:tr h="410150">
                <a:tc row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メイリオ" panose="020B0604030504040204" pitchFamily="50" charset="-128"/>
                          <a:ea typeface="メイリオ" panose="020B0604030504040204" pitchFamily="50" charset="-128"/>
                        </a:rPr>
                        <a:t>非公表</a:t>
                      </a:r>
                    </a:p>
                  </a:txBody>
                  <a:tcPr anchor="ctr"/>
                </a:tc>
                <a:tc>
                  <a:txBody>
                    <a:bodyPr/>
                    <a:lstStyle/>
                    <a:p>
                      <a:r>
                        <a:rPr kumimoji="1" lang="ja-JP" altLang="en-US" sz="800" dirty="0">
                          <a:latin typeface="メイリオ" panose="020B0604030504040204" pitchFamily="50" charset="-128"/>
                          <a:ea typeface="メイリオ" panose="020B0604030504040204" pitchFamily="50" charset="-128"/>
                        </a:rPr>
                        <a:t>ふくはるか</a:t>
                      </a:r>
                    </a:p>
                  </a:txBody>
                  <a:tcPr anchor="ctr"/>
                </a:tc>
                <a:tc rowSpan="6"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メイリオ" panose="020B0604030504040204" pitchFamily="50" charset="-128"/>
                          <a:ea typeface="メイリオ" panose="020B0604030504040204" pitchFamily="50" charset="-128"/>
                        </a:rPr>
                        <a:t>非公表</a:t>
                      </a:r>
                      <a:endParaRPr kumimoji="1" lang="en-US" altLang="ja-JP" sz="800" dirty="0">
                        <a:solidFill>
                          <a:schemeClr val="tx1"/>
                        </a:solidFill>
                        <a:latin typeface="メイリオ" panose="020B0604030504040204" pitchFamily="50" charset="-128"/>
                        <a:ea typeface="メイリオ" panose="020B0604030504040204" pitchFamily="50" charset="-128"/>
                      </a:endParaRPr>
                    </a:p>
                  </a:txBody>
                  <a:tcPr anchor="ctr"/>
                </a:tc>
                <a:tc rowSpan="6" hMerge="1">
                  <a:txBody>
                    <a:bodyPr/>
                    <a:lstStyle/>
                    <a:p>
                      <a:pPr algn="ctr"/>
                      <a:r>
                        <a:rPr kumimoji="1" lang="en-US" altLang="ja-JP" sz="800" dirty="0">
                          <a:latin typeface="メイリオ" panose="020B0604030504040204" pitchFamily="50" charset="-128"/>
                          <a:ea typeface="メイリオ" panose="020B0604030504040204" pitchFamily="50" charset="-128"/>
                        </a:rPr>
                        <a:t>6.1t</a:t>
                      </a:r>
                    </a:p>
                  </a:txBody>
                  <a:tcPr anchor="ctr"/>
                </a:tc>
                <a:tc rowSpan="6" hMerge="1">
                  <a:txBody>
                    <a:bodyPr/>
                    <a:lstStyle/>
                    <a:p>
                      <a:pPr algn="ctr"/>
                      <a:r>
                        <a:rPr kumimoji="1" lang="en-US" altLang="ja-JP" sz="800" dirty="0">
                          <a:latin typeface="メイリオ" panose="020B0604030504040204" pitchFamily="50" charset="-128"/>
                          <a:ea typeface="メイリオ" panose="020B0604030504040204" pitchFamily="50" charset="-128"/>
                        </a:rPr>
                        <a:t>6.3t</a:t>
                      </a:r>
                    </a:p>
                  </a:txBody>
                  <a:tcPr anchor="ctr"/>
                </a:tc>
                <a:tc rowSpan="6" hMerge="1">
                  <a:txBody>
                    <a:bodyPr/>
                    <a:lstStyle/>
                    <a:p>
                      <a:pPr algn="ctr"/>
                      <a:r>
                        <a:rPr kumimoji="1" lang="en-US" altLang="ja-JP" sz="800" dirty="0">
                          <a:latin typeface="メイリオ" panose="020B0604030504040204" pitchFamily="50" charset="-128"/>
                          <a:ea typeface="メイリオ" panose="020B0604030504040204" pitchFamily="50" charset="-128"/>
                        </a:rPr>
                        <a:t>0t</a:t>
                      </a:r>
                      <a:endParaRPr kumimoji="1" lang="ja-JP" altLang="en-US" sz="800" dirty="0">
                        <a:latin typeface="メイリオ" panose="020B0604030504040204" pitchFamily="50" charset="-128"/>
                        <a:ea typeface="メイリオ" panose="020B0604030504040204" pitchFamily="50" charset="-128"/>
                      </a:endParaRPr>
                    </a:p>
                  </a:txBody>
                  <a:tcPr anchor="ctr">
                    <a:lnT w="38100" cap="flat" cmpd="sng" algn="ctr">
                      <a:solidFill>
                        <a:schemeClr val="bg1"/>
                      </a:solidFill>
                      <a:prstDash val="solid"/>
                      <a:round/>
                      <a:headEnd type="none" w="med" len="med"/>
                      <a:tailEnd type="none" w="med" len="med"/>
                    </a:lnT>
                  </a:tcPr>
                </a:tc>
                <a:tc rowSpan="6" hMerge="1">
                  <a:txBody>
                    <a:bodyPr/>
                    <a:lstStyle/>
                    <a:p>
                      <a:pPr algn="ctr"/>
                      <a:r>
                        <a:rPr kumimoji="1" lang="en-US" altLang="ja-JP" sz="800" dirty="0">
                          <a:latin typeface="メイリオ" panose="020B0604030504040204" pitchFamily="50" charset="-128"/>
                          <a:ea typeface="メイリオ" panose="020B0604030504040204" pitchFamily="50" charset="-128"/>
                        </a:rPr>
                        <a:t>0.0t</a:t>
                      </a:r>
                      <a:endParaRPr kumimoji="1" lang="ja-JP" altLang="en-US" sz="800" dirty="0">
                        <a:latin typeface="メイリオ" panose="020B0604030504040204" pitchFamily="50" charset="-128"/>
                        <a:ea typeface="メイリオ" panose="020B0604030504040204" pitchFamily="50" charset="-128"/>
                      </a:endParaRPr>
                    </a:p>
                  </a:txBody>
                  <a:tcPr anchor="ct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2682296404"/>
                  </a:ext>
                </a:extLst>
              </a:tr>
              <a:tr h="410150">
                <a:tc vMerge="1">
                  <a:txBody>
                    <a:bodyPr/>
                    <a:lstStyle/>
                    <a:p>
                      <a:endParaRPr kumimoji="1" lang="zh-CN" altLang="en-US" sz="1050" dirty="0">
                        <a:latin typeface="Meiryo UI" panose="020B0604030504040204" pitchFamily="50" charset="-128"/>
                        <a:ea typeface="Meiryo UI" panose="020B0604030504040204"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はるみずき</a:t>
                      </a:r>
                      <a:endPar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anchor="ctr"/>
                </a:tc>
                <a:tc gridSpan="5"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latin typeface="メイリオ" panose="020B0604030504040204" pitchFamily="50" charset="-128"/>
                          <a:ea typeface="メイリオ" panose="020B0604030504040204" pitchFamily="50" charset="-128"/>
                        </a:rPr>
                        <a:t>増量用・ミックス粉用　</a:t>
                      </a:r>
                      <a:endParaRPr kumimoji="1" lang="en-US" altLang="ja-JP" sz="800" dirty="0">
                        <a:latin typeface="メイリオ" panose="020B0604030504040204" pitchFamily="50" charset="-128"/>
                        <a:ea typeface="メイリオ"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latin typeface="メイリオ" panose="020B0604030504040204" pitchFamily="50" charset="-128"/>
                          <a:ea typeface="メイリオ" panose="020B0604030504040204" pitchFamily="50" charset="-128"/>
                        </a:rPr>
                        <a:t>パン用・中華麺用</a:t>
                      </a:r>
                    </a:p>
                  </a:txBody>
                  <a:tcPr anchor="ctr"/>
                </a:tc>
                <a:tc hMerge="1" vMerge="1">
                  <a:txBody>
                    <a:bodyPr/>
                    <a:lstStyle/>
                    <a:p>
                      <a:pPr algn="ctr"/>
                      <a:r>
                        <a:rPr kumimoji="1" lang="en-US" altLang="ja-JP" sz="800" dirty="0">
                          <a:latin typeface="メイリオ" panose="020B0604030504040204" pitchFamily="50" charset="-128"/>
                          <a:ea typeface="メイリオ" panose="020B0604030504040204" pitchFamily="50" charset="-128"/>
                        </a:rPr>
                        <a:t>0t</a:t>
                      </a:r>
                      <a:endParaRPr kumimoji="1" lang="ja-JP" altLang="en-US" sz="800" dirty="0">
                        <a:latin typeface="メイリオ" panose="020B0604030504040204" pitchFamily="50" charset="-128"/>
                        <a:ea typeface="メイリオ" panose="020B0604030504040204" pitchFamily="50" charset="-128"/>
                      </a:endParaRPr>
                    </a:p>
                  </a:txBody>
                  <a:tcPr anchor="ctr"/>
                </a:tc>
                <a:tc hMerge="1" vMerge="1">
                  <a:txBody>
                    <a:bodyPr/>
                    <a:lstStyle/>
                    <a:p>
                      <a:pPr algn="ctr"/>
                      <a:r>
                        <a:rPr kumimoji="1" lang="en-US" altLang="ja-JP" sz="800" dirty="0">
                          <a:latin typeface="メイリオ" panose="020B0604030504040204" pitchFamily="50" charset="-128"/>
                          <a:ea typeface="メイリオ" panose="020B0604030504040204" pitchFamily="50" charset="-128"/>
                        </a:rPr>
                        <a:t>0.0t</a:t>
                      </a:r>
                      <a:endParaRPr kumimoji="1" lang="ja-JP" altLang="en-US" sz="800" dirty="0">
                        <a:latin typeface="メイリオ" panose="020B0604030504040204" pitchFamily="50" charset="-128"/>
                        <a:ea typeface="メイリオ" panose="020B0604030504040204" pitchFamily="50" charset="-128"/>
                      </a:endParaRPr>
                    </a:p>
                  </a:txBody>
                  <a:tcPr anchor="ctr"/>
                </a:tc>
                <a:tc hMerge="1" vMerge="1">
                  <a:txBody>
                    <a:bodyPr/>
                    <a:lstStyle/>
                    <a:p>
                      <a:pPr algn="ctr"/>
                      <a:r>
                        <a:rPr kumimoji="1" lang="en-US" altLang="ja-JP" sz="800" dirty="0">
                          <a:latin typeface="メイリオ" panose="020B0604030504040204" pitchFamily="50" charset="-128"/>
                          <a:ea typeface="メイリオ" panose="020B0604030504040204" pitchFamily="50" charset="-128"/>
                        </a:rPr>
                        <a:t>1.3t</a:t>
                      </a:r>
                    </a:p>
                  </a:txBody>
                  <a:tcPr anchor="ctr"/>
                </a:tc>
                <a:tc hMerge="1" vMerge="1">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rPr>
                        <a:t>22.9t</a:t>
                      </a:r>
                    </a:p>
                  </a:txBody>
                  <a:tcPr anchor="ctr"/>
                </a:tc>
                <a:extLst>
                  <a:ext uri="{0D108BD9-81ED-4DB2-BD59-A6C34878D82A}">
                    <a16:rowId xmlns:a16="http://schemas.microsoft.com/office/drawing/2014/main" val="1364784326"/>
                  </a:ext>
                </a:extLst>
              </a:tr>
              <a:tr h="332677">
                <a:tc vMerge="1">
                  <a:txBody>
                    <a:bodyPr/>
                    <a:lstStyle/>
                    <a:p>
                      <a:r>
                        <a:rPr kumimoji="1" lang="zh-CN" altLang="en-US" sz="700" dirty="0">
                          <a:latin typeface="メイリオ" panose="020B0604030504040204" pitchFamily="50" charset="-128"/>
                          <a:ea typeface="メイリオ" panose="020B0604030504040204" pitchFamily="50" charset="-128"/>
                        </a:rPr>
                        <a:t>奈良県学校給食会</a:t>
                      </a:r>
                      <a:endParaRPr kumimoji="1" lang="en-US" altLang="zh-CN" sz="700" dirty="0">
                        <a:latin typeface="メイリオ" panose="020B0604030504040204" pitchFamily="50" charset="-128"/>
                        <a:ea typeface="メイリオ" panose="020B0604030504040204" pitchFamily="50" charset="-128"/>
                      </a:endParaRPr>
                    </a:p>
                    <a:p>
                      <a:r>
                        <a:rPr kumimoji="1" lang="ja-JP" altLang="en-US" sz="700" dirty="0">
                          <a:latin typeface="メイリオ" panose="020B0604030504040204" pitchFamily="50" charset="-128"/>
                          <a:ea typeface="メイリオ" panose="020B0604030504040204" pitchFamily="50" charset="-128"/>
                        </a:rPr>
                        <a:t>（旭製粉（株）経由）</a:t>
                      </a:r>
                      <a:endParaRPr kumimoji="1" lang="zh-CN" altLang="en-US" sz="700" dirty="0">
                        <a:latin typeface="メイリオ" panose="020B0604030504040204" pitchFamily="50" charset="-128"/>
                        <a:ea typeface="メイリオ" panose="020B0604030504040204" pitchFamily="50" charset="-128"/>
                      </a:endParaRPr>
                    </a:p>
                  </a:txBody>
                  <a:tcPr anchor="ctr"/>
                </a:tc>
                <a:tc>
                  <a:txBody>
                    <a:bodyPr/>
                    <a:lstStyle/>
                    <a:p>
                      <a:r>
                        <a:rPr kumimoji="1" lang="ja-JP" altLang="en-US" sz="800" dirty="0">
                          <a:latin typeface="メイリオ" panose="020B0604030504040204" pitchFamily="50" charset="-128"/>
                          <a:ea typeface="メイリオ" panose="020B0604030504040204" pitchFamily="50" charset="-128"/>
                        </a:rPr>
                        <a:t>ふくはるか</a:t>
                      </a:r>
                      <a:endParaRPr kumimoji="1" lang="en-US" altLang="ja-JP" sz="800" dirty="0">
                        <a:latin typeface="メイリオ" panose="020B0604030504040204" pitchFamily="50" charset="-128"/>
                        <a:ea typeface="メイリオ" panose="020B0604030504040204" pitchFamily="50" charset="-128"/>
                      </a:endParaRPr>
                    </a:p>
                  </a:txBody>
                  <a:tcPr anchor="ctr"/>
                </a:tc>
                <a:tc gridSpan="5"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latin typeface="メイリオ" panose="020B0604030504040204" pitchFamily="50" charset="-128"/>
                          <a:ea typeface="メイリオ" panose="020B0604030504040204" pitchFamily="50" charset="-128"/>
                        </a:rPr>
                        <a:t>パン用</a:t>
                      </a:r>
                    </a:p>
                  </a:txBody>
                  <a:tcPr anchor="ctr"/>
                </a:tc>
                <a:tc hMerge="1" vMerge="1">
                  <a:txBody>
                    <a:bodyPr/>
                    <a:lstStyle/>
                    <a:p>
                      <a:pPr algn="ctr"/>
                      <a:r>
                        <a:rPr kumimoji="1" lang="en-US" altLang="ja-JP" sz="800" dirty="0">
                          <a:latin typeface="メイリオ" panose="020B0604030504040204" pitchFamily="50" charset="-128"/>
                          <a:ea typeface="メイリオ" panose="020B0604030504040204" pitchFamily="50" charset="-128"/>
                        </a:rPr>
                        <a:t>2.2t</a:t>
                      </a:r>
                    </a:p>
                  </a:txBody>
                  <a:tcPr anchor="ctr"/>
                </a:tc>
                <a:tc hMerge="1" vMerge="1">
                  <a:txBody>
                    <a:bodyPr/>
                    <a:lstStyle/>
                    <a:p>
                      <a:pPr algn="ctr"/>
                      <a:r>
                        <a:rPr kumimoji="1" lang="en-US" altLang="ja-JP" sz="800" dirty="0">
                          <a:latin typeface="メイリオ" panose="020B0604030504040204" pitchFamily="50" charset="-128"/>
                          <a:ea typeface="メイリオ" panose="020B0604030504040204" pitchFamily="50" charset="-128"/>
                        </a:rPr>
                        <a:t>2.4t</a:t>
                      </a:r>
                    </a:p>
                  </a:txBody>
                  <a:tcPr anchor="ctr"/>
                </a:tc>
                <a:tc hMerge="1" vMerge="1">
                  <a:txBody>
                    <a:bodyPr/>
                    <a:lstStyle/>
                    <a:p>
                      <a:pPr algn="ctr"/>
                      <a:r>
                        <a:rPr kumimoji="1" lang="en-US" altLang="ja-JP" sz="800" dirty="0">
                          <a:latin typeface="メイリオ" panose="020B0604030504040204" pitchFamily="50" charset="-128"/>
                          <a:ea typeface="メイリオ" panose="020B0604030504040204" pitchFamily="50" charset="-128"/>
                        </a:rPr>
                        <a:t>0t</a:t>
                      </a:r>
                      <a:endParaRPr kumimoji="1" lang="ja-JP" altLang="en-US" sz="800" dirty="0">
                        <a:latin typeface="メイリオ" panose="020B0604030504040204" pitchFamily="50" charset="-128"/>
                        <a:ea typeface="メイリオ" panose="020B0604030504040204" pitchFamily="50" charset="-128"/>
                      </a:endParaRPr>
                    </a:p>
                  </a:txBody>
                  <a:tcPr anchor="ctr"/>
                </a:tc>
                <a:tc hMerge="1" vMerge="1">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rPr>
                        <a:t>0.0t</a:t>
                      </a:r>
                      <a:endParaRPr kumimoji="1" lang="ja-JP" altLang="en-US" sz="800" dirty="0">
                        <a:solidFill>
                          <a:schemeClr val="tx1"/>
                        </a:solidFill>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297184252"/>
                  </a:ext>
                </a:extLst>
              </a:tr>
              <a:tr h="332677">
                <a:tc vMerge="1">
                  <a:txBody>
                    <a:bodyPr/>
                    <a:lstStyle/>
                    <a:p>
                      <a:r>
                        <a:rPr kumimoji="1" lang="en-US" altLang="ja-JP" sz="1050" dirty="0">
                          <a:latin typeface="Meiryo UI" panose="020B0604030504040204" pitchFamily="50" charset="-128"/>
                          <a:ea typeface="Meiryo UI" panose="020B0604030504040204" pitchFamily="50" charset="-128"/>
                        </a:rPr>
                        <a:t>SD</a:t>
                      </a:r>
                      <a:r>
                        <a:rPr kumimoji="1" lang="ja-JP" altLang="en-US" sz="1050" dirty="0">
                          <a:latin typeface="Meiryo UI" panose="020B0604030504040204" pitchFamily="50" charset="-128"/>
                          <a:ea typeface="Meiryo UI" panose="020B0604030504040204" pitchFamily="50" charset="-128"/>
                        </a:rPr>
                        <a:t>食品</a:t>
                      </a:r>
                      <a:endParaRPr kumimoji="1" lang="en-US" altLang="ja-JP" sz="105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（旭製粉（株）経由）</a:t>
                      </a:r>
                    </a:p>
                  </a:txBody>
                  <a:tcPr anchor="ctr">
                    <a:solidFill>
                      <a:srgbClr val="FCECE8"/>
                    </a:solidFill>
                  </a:tcPr>
                </a:tc>
                <a:tc>
                  <a:txBody>
                    <a:bodyPr/>
                    <a:lstStyle/>
                    <a:p>
                      <a:r>
                        <a:rPr kumimoji="1" lang="ja-JP" altLang="en-US" sz="800" dirty="0">
                          <a:latin typeface="メイリオ" panose="020B0604030504040204" pitchFamily="50" charset="-128"/>
                          <a:ea typeface="メイリオ" panose="020B0604030504040204" pitchFamily="50" charset="-128"/>
                        </a:rPr>
                        <a:t>はるみずき</a:t>
                      </a:r>
                    </a:p>
                  </a:txBody>
                  <a:tcPr anchor="ctr"/>
                </a:tc>
                <a:tc gridSpan="5"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latin typeface="メイリオ" panose="020B0604030504040204" pitchFamily="50" charset="-128"/>
                          <a:ea typeface="メイリオ" panose="020B0604030504040204" pitchFamily="50" charset="-128"/>
                        </a:rPr>
                        <a:t>パン用</a:t>
                      </a:r>
                    </a:p>
                  </a:txBody>
                  <a:tcPr anchor="ctr"/>
                </a:tc>
                <a:tc hMerge="1" vMerge="1">
                  <a:txBody>
                    <a:bodyPr/>
                    <a:lstStyle/>
                    <a:p>
                      <a:pPr algn="ctr"/>
                      <a:r>
                        <a:rPr kumimoji="1" lang="en-US" altLang="ja-JP" sz="800" dirty="0">
                          <a:latin typeface="メイリオ" panose="020B0604030504040204" pitchFamily="50" charset="-128"/>
                          <a:ea typeface="メイリオ" panose="020B0604030504040204" pitchFamily="50" charset="-128"/>
                        </a:rPr>
                        <a:t>0t</a:t>
                      </a:r>
                    </a:p>
                  </a:txBody>
                  <a:tcPr anchor="ctr"/>
                </a:tc>
                <a:tc hMerge="1" vMerge="1">
                  <a:txBody>
                    <a:bodyPr/>
                    <a:lstStyle/>
                    <a:p>
                      <a:pPr algn="ctr"/>
                      <a:r>
                        <a:rPr kumimoji="1" lang="en-US" altLang="ja-JP" sz="800" dirty="0">
                          <a:latin typeface="メイリオ" panose="020B0604030504040204" pitchFamily="50" charset="-128"/>
                          <a:ea typeface="メイリオ" panose="020B0604030504040204" pitchFamily="50" charset="-128"/>
                        </a:rPr>
                        <a:t>0t</a:t>
                      </a:r>
                    </a:p>
                  </a:txBody>
                  <a:tcPr anchor="ctr"/>
                </a:tc>
                <a:tc hMerge="1" vMerge="1">
                  <a:txBody>
                    <a:bodyPr/>
                    <a:lstStyle/>
                    <a:p>
                      <a:pPr algn="ctr"/>
                      <a:r>
                        <a:rPr kumimoji="1" lang="en-US" altLang="ja-JP" sz="800" dirty="0">
                          <a:latin typeface="メイリオ" panose="020B0604030504040204" pitchFamily="50" charset="-128"/>
                          <a:ea typeface="メイリオ" panose="020B0604030504040204" pitchFamily="50" charset="-128"/>
                        </a:rPr>
                        <a:t>3.4t</a:t>
                      </a:r>
                      <a:endParaRPr kumimoji="1" lang="ja-JP" altLang="en-US" sz="800" dirty="0">
                        <a:latin typeface="メイリオ" panose="020B0604030504040204" pitchFamily="50" charset="-128"/>
                        <a:ea typeface="メイリオ" panose="020B0604030504040204" pitchFamily="50" charset="-128"/>
                      </a:endParaRPr>
                    </a:p>
                  </a:txBody>
                  <a:tcPr anchor="ctr"/>
                </a:tc>
                <a:tc hMerge="1" vMerge="1">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rPr>
                        <a:t>6.4t</a:t>
                      </a:r>
                      <a:endParaRPr kumimoji="1" lang="ja-JP" altLang="en-US" sz="800" dirty="0">
                        <a:solidFill>
                          <a:schemeClr val="tx1"/>
                        </a:solidFill>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166326956"/>
                  </a:ext>
                </a:extLst>
              </a:tr>
              <a:tr h="332677">
                <a:tc vMerge="1">
                  <a:txBody>
                    <a:bodyPr/>
                    <a:lstStyle/>
                    <a:p>
                      <a:r>
                        <a:rPr kumimoji="1" lang="ja-JP" altLang="en-US" sz="700" dirty="0">
                          <a:latin typeface="メイリオ" panose="020B0604030504040204" pitchFamily="50" charset="-128"/>
                          <a:ea typeface="メイリオ" panose="020B0604030504040204" pitchFamily="50" charset="-128"/>
                        </a:rPr>
                        <a:t>その他卸業者</a:t>
                      </a:r>
                      <a:endParaRPr kumimoji="1" lang="en-US" altLang="ja-JP" sz="700" dirty="0">
                        <a:latin typeface="メイリオ" panose="020B0604030504040204" pitchFamily="50" charset="-128"/>
                        <a:ea typeface="メイリオ" panose="020B0604030504040204" pitchFamily="50" charset="-128"/>
                      </a:endParaRPr>
                    </a:p>
                    <a:p>
                      <a:r>
                        <a:rPr kumimoji="1" lang="ja-JP" altLang="en-US" sz="700" dirty="0">
                          <a:latin typeface="メイリオ" panose="020B0604030504040204" pitchFamily="50" charset="-128"/>
                          <a:ea typeface="メイリオ" panose="020B0604030504040204" pitchFamily="50" charset="-128"/>
                        </a:rPr>
                        <a:t>（旭製粉（株）経由）</a:t>
                      </a:r>
                    </a:p>
                  </a:txBody>
                  <a:tcPr anchor="ctr"/>
                </a:tc>
                <a:tc>
                  <a:txBody>
                    <a:bodyPr/>
                    <a:lstStyle/>
                    <a:p>
                      <a:r>
                        <a:rPr kumimoji="1" lang="ja-JP" altLang="en-US" sz="800" dirty="0">
                          <a:latin typeface="メイリオ" panose="020B0604030504040204" pitchFamily="50" charset="-128"/>
                          <a:ea typeface="メイリオ" panose="020B0604030504040204" pitchFamily="50" charset="-128"/>
                        </a:rPr>
                        <a:t>ふくはるか</a:t>
                      </a:r>
                    </a:p>
                  </a:txBody>
                  <a:tcPr anchor="ctr"/>
                </a:tc>
                <a:tc gridSpan="5" vMerge="1">
                  <a:txBody>
                    <a:bodyPr/>
                    <a:lstStyle/>
                    <a:p>
                      <a:pPr algn="ctr"/>
                      <a:r>
                        <a:rPr kumimoji="1" lang="ja-JP" altLang="en-US" sz="800" dirty="0">
                          <a:latin typeface="メイリオ" panose="020B0604030504040204" pitchFamily="50" charset="-128"/>
                          <a:ea typeface="メイリオ" panose="020B0604030504040204" pitchFamily="50" charset="-128"/>
                        </a:rPr>
                        <a:t>パン用・中華麺用・</a:t>
                      </a:r>
                      <a:endParaRPr kumimoji="1" lang="en-US" altLang="ja-JP" sz="800" dirty="0">
                        <a:latin typeface="メイリオ" panose="020B0604030504040204" pitchFamily="50" charset="-128"/>
                        <a:ea typeface="メイリオ" panose="020B0604030504040204" pitchFamily="50" charset="-128"/>
                      </a:endParaRPr>
                    </a:p>
                    <a:p>
                      <a:pPr algn="ctr"/>
                      <a:r>
                        <a:rPr kumimoji="1" lang="ja-JP" altLang="en-US" sz="800" dirty="0">
                          <a:latin typeface="メイリオ" panose="020B0604030504040204" pitchFamily="50" charset="-128"/>
                          <a:ea typeface="メイリオ" panose="020B0604030504040204" pitchFamily="50" charset="-128"/>
                        </a:rPr>
                        <a:t>その他</a:t>
                      </a:r>
                    </a:p>
                  </a:txBody>
                  <a:tcPr anchor="ctr"/>
                </a:tc>
                <a:tc hMerge="1" vMerge="1">
                  <a:txBody>
                    <a:bodyPr/>
                    <a:lstStyle/>
                    <a:p>
                      <a:pPr algn="ctr"/>
                      <a:r>
                        <a:rPr kumimoji="1" lang="en-US" altLang="ja-JP" sz="800" dirty="0">
                          <a:latin typeface="メイリオ" panose="020B0604030504040204" pitchFamily="50" charset="-128"/>
                          <a:ea typeface="メイリオ" panose="020B0604030504040204" pitchFamily="50" charset="-128"/>
                        </a:rPr>
                        <a:t>4.0t</a:t>
                      </a:r>
                    </a:p>
                  </a:txBody>
                  <a:tcPr anchor="ctr"/>
                </a:tc>
                <a:tc hMerge="1" vMerge="1">
                  <a:txBody>
                    <a:bodyPr/>
                    <a:lstStyle/>
                    <a:p>
                      <a:pPr algn="ctr"/>
                      <a:r>
                        <a:rPr kumimoji="1" lang="en-US" altLang="ja-JP" sz="800" dirty="0">
                          <a:latin typeface="メイリオ" panose="020B0604030504040204" pitchFamily="50" charset="-128"/>
                          <a:ea typeface="メイリオ" panose="020B0604030504040204" pitchFamily="50" charset="-128"/>
                        </a:rPr>
                        <a:t>1.0t</a:t>
                      </a:r>
                    </a:p>
                  </a:txBody>
                  <a:tcPr anchor="ctr"/>
                </a:tc>
                <a:tc hMerge="1" vMerge="1">
                  <a:txBody>
                    <a:bodyPr/>
                    <a:lstStyle/>
                    <a:p>
                      <a:pPr algn="ctr"/>
                      <a:r>
                        <a:rPr kumimoji="1" lang="en-US" altLang="ja-JP" sz="800" dirty="0">
                          <a:latin typeface="メイリオ" panose="020B0604030504040204" pitchFamily="50" charset="-128"/>
                          <a:ea typeface="メイリオ" panose="020B0604030504040204" pitchFamily="50" charset="-128"/>
                        </a:rPr>
                        <a:t>0t</a:t>
                      </a:r>
                      <a:endParaRPr kumimoji="1" lang="ja-JP" altLang="en-US" sz="800" dirty="0">
                        <a:latin typeface="メイリオ" panose="020B0604030504040204" pitchFamily="50" charset="-128"/>
                        <a:ea typeface="メイリオ" panose="020B0604030504040204" pitchFamily="50" charset="-128"/>
                      </a:endParaRPr>
                    </a:p>
                  </a:txBody>
                  <a:tcPr anchor="ctr"/>
                </a:tc>
                <a:tc hMerge="1" vMerge="1">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rPr>
                        <a:t>0t</a:t>
                      </a:r>
                      <a:endParaRPr kumimoji="1" lang="ja-JP" altLang="en-US" sz="800" dirty="0">
                        <a:solidFill>
                          <a:schemeClr val="tx1"/>
                        </a:solidFill>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3879742935"/>
                  </a:ext>
                </a:extLst>
              </a:tr>
              <a:tr h="332677">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はるみずき</a:t>
                      </a:r>
                      <a:endPar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anchor="ctr"/>
                </a:tc>
                <a:tc gridSpan="5" vMerge="1">
                  <a:txBody>
                    <a:bodyPr/>
                    <a:lstStyle/>
                    <a:p>
                      <a:pPr algn="ctr"/>
                      <a:r>
                        <a:rPr kumimoji="1" lang="ja-JP" altLang="en-US" sz="800" dirty="0">
                          <a:latin typeface="メイリオ" panose="020B0604030504040204" pitchFamily="50" charset="-128"/>
                          <a:ea typeface="メイリオ" panose="020B0604030504040204" pitchFamily="50" charset="-128"/>
                        </a:rPr>
                        <a:t>パン用・中華麺用・</a:t>
                      </a:r>
                      <a:endParaRPr kumimoji="1" lang="en-US" altLang="ja-JP" sz="800" dirty="0">
                        <a:latin typeface="メイリオ" panose="020B0604030504040204" pitchFamily="50" charset="-128"/>
                        <a:ea typeface="メイリオ" panose="020B0604030504040204" pitchFamily="50" charset="-128"/>
                      </a:endParaRPr>
                    </a:p>
                    <a:p>
                      <a:pPr algn="ctr"/>
                      <a:r>
                        <a:rPr kumimoji="1" lang="ja-JP" altLang="en-US" sz="800" dirty="0">
                          <a:latin typeface="メイリオ" panose="020B0604030504040204" pitchFamily="50" charset="-128"/>
                          <a:ea typeface="メイリオ" panose="020B0604030504040204" pitchFamily="50" charset="-128"/>
                        </a:rPr>
                        <a:t>その他</a:t>
                      </a:r>
                    </a:p>
                  </a:txBody>
                  <a:tcPr anchor="ctr"/>
                </a:tc>
                <a:tc hMerge="1" vMerge="1">
                  <a:txBody>
                    <a:bodyPr/>
                    <a:lstStyle/>
                    <a:p>
                      <a:pPr algn="ctr"/>
                      <a:r>
                        <a:rPr kumimoji="1" lang="en-US" altLang="ja-JP" sz="800" dirty="0">
                          <a:latin typeface="メイリオ" panose="020B0604030504040204" pitchFamily="50" charset="-128"/>
                          <a:ea typeface="メイリオ" panose="020B0604030504040204" pitchFamily="50" charset="-128"/>
                        </a:rPr>
                        <a:t>0t</a:t>
                      </a:r>
                      <a:endParaRPr kumimoji="1" lang="ja-JP" altLang="en-US" sz="800" dirty="0">
                        <a:latin typeface="メイリオ" panose="020B0604030504040204" pitchFamily="50" charset="-128"/>
                        <a:ea typeface="メイリオ" panose="020B0604030504040204" pitchFamily="50" charset="-128"/>
                      </a:endParaRPr>
                    </a:p>
                  </a:txBody>
                  <a:tcPr anchor="ctr"/>
                </a:tc>
                <a:tc hMerge="1" vMerge="1">
                  <a:txBody>
                    <a:bodyPr/>
                    <a:lstStyle/>
                    <a:p>
                      <a:pPr algn="ctr"/>
                      <a:r>
                        <a:rPr kumimoji="1" lang="en-US" altLang="ja-JP" sz="800" dirty="0">
                          <a:latin typeface="メイリオ" panose="020B0604030504040204" pitchFamily="50" charset="-128"/>
                          <a:ea typeface="メイリオ" panose="020B0604030504040204" pitchFamily="50" charset="-128"/>
                        </a:rPr>
                        <a:t>0t</a:t>
                      </a:r>
                      <a:endParaRPr kumimoji="1" lang="ja-JP" altLang="en-US" sz="800" dirty="0">
                        <a:latin typeface="メイリオ" panose="020B0604030504040204" pitchFamily="50" charset="-128"/>
                        <a:ea typeface="メイリオ" panose="020B0604030504040204" pitchFamily="50" charset="-128"/>
                      </a:endParaRPr>
                    </a:p>
                  </a:txBody>
                  <a:tcPr anchor="ctr"/>
                </a:tc>
                <a:tc hMerge="1" vMerge="1">
                  <a:txBody>
                    <a:bodyPr/>
                    <a:lstStyle/>
                    <a:p>
                      <a:pPr algn="ctr"/>
                      <a:r>
                        <a:rPr kumimoji="1" lang="en-US" altLang="ja-JP" sz="800" dirty="0">
                          <a:latin typeface="メイリオ" panose="020B0604030504040204" pitchFamily="50" charset="-128"/>
                          <a:ea typeface="メイリオ" panose="020B0604030504040204" pitchFamily="50" charset="-128"/>
                        </a:rPr>
                        <a:t>10.6t</a:t>
                      </a:r>
                    </a:p>
                  </a:txBody>
                  <a:tcPr anchor="ctr"/>
                </a:tc>
                <a:tc hMerge="1" vMerge="1">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rPr>
                        <a:t>3.7t</a:t>
                      </a:r>
                    </a:p>
                  </a:txBody>
                  <a:tcPr anchor="ctr"/>
                </a:tc>
                <a:extLst>
                  <a:ext uri="{0D108BD9-81ED-4DB2-BD59-A6C34878D82A}">
                    <a16:rowId xmlns:a16="http://schemas.microsoft.com/office/drawing/2014/main" val="3044029705"/>
                  </a:ext>
                </a:extLst>
              </a:tr>
              <a:tr h="393865">
                <a:tc gridSpan="3">
                  <a:txBody>
                    <a:bodyPr/>
                    <a:lstStyle/>
                    <a:p>
                      <a:pPr algn="ctr"/>
                      <a:r>
                        <a:rPr kumimoji="1" lang="ja-JP" altLang="en-US" sz="900" dirty="0">
                          <a:latin typeface="メイリオ" panose="020B0604030504040204" pitchFamily="50" charset="-128"/>
                          <a:ea typeface="メイリオ" panose="020B0604030504040204" pitchFamily="50" charset="-128"/>
                        </a:rPr>
                        <a:t>計</a:t>
                      </a:r>
                    </a:p>
                  </a:txBody>
                  <a:tcPr anchor="ctr"/>
                </a:tc>
                <a:tc hMerge="1">
                  <a:txBody>
                    <a:bodyPr/>
                    <a:lstStyle/>
                    <a:p>
                      <a:endParaRPr kumimoji="1" lang="ja-JP" altLang="en-US"/>
                    </a:p>
                  </a:txBody>
                  <a:tcPr/>
                </a:tc>
                <a:tc hMerge="1">
                  <a:txBody>
                    <a:bodyPr/>
                    <a:lstStyle/>
                    <a:p>
                      <a:endParaRPr kumimoji="1" lang="ja-JP" altLang="en-US" sz="8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800" dirty="0">
                          <a:latin typeface="メイリオ" panose="020B0604030504040204" pitchFamily="50" charset="-128"/>
                          <a:ea typeface="メイリオ" panose="020B0604030504040204" pitchFamily="50" charset="-128"/>
                        </a:rPr>
                        <a:t>12.3t</a:t>
                      </a:r>
                    </a:p>
                  </a:txBody>
                  <a:tcPr anchor="ctr"/>
                </a:tc>
                <a:tc>
                  <a:txBody>
                    <a:bodyPr/>
                    <a:lstStyle/>
                    <a:p>
                      <a:pPr algn="ctr"/>
                      <a:r>
                        <a:rPr kumimoji="1" lang="en-US" altLang="ja-JP" sz="800" dirty="0">
                          <a:latin typeface="メイリオ" panose="020B0604030504040204" pitchFamily="50" charset="-128"/>
                          <a:ea typeface="メイリオ" panose="020B0604030504040204" pitchFamily="50" charset="-128"/>
                        </a:rPr>
                        <a:t>9.7t</a:t>
                      </a:r>
                    </a:p>
                  </a:txBody>
                  <a:tcPr anchor="ctr"/>
                </a:tc>
                <a:tc>
                  <a:txBody>
                    <a:bodyPr/>
                    <a:lstStyle/>
                    <a:p>
                      <a:pPr algn="ctr"/>
                      <a:r>
                        <a:rPr kumimoji="1" lang="en-US" altLang="ja-JP" sz="800" dirty="0">
                          <a:latin typeface="メイリオ" panose="020B0604030504040204" pitchFamily="50" charset="-128"/>
                          <a:ea typeface="メイリオ" panose="020B0604030504040204" pitchFamily="50" charset="-128"/>
                        </a:rPr>
                        <a:t>15.3t</a:t>
                      </a:r>
                    </a:p>
                  </a:txBody>
                  <a:tcPr anchor="ct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rPr>
                        <a:t>33.0t</a:t>
                      </a:r>
                    </a:p>
                  </a:txBody>
                  <a:tcPr anchor="ctr"/>
                </a:tc>
                <a:extLst>
                  <a:ext uri="{0D108BD9-81ED-4DB2-BD59-A6C34878D82A}">
                    <a16:rowId xmlns:a16="http://schemas.microsoft.com/office/drawing/2014/main" val="128783346"/>
                  </a:ext>
                </a:extLst>
              </a:tr>
            </a:tbl>
          </a:graphicData>
        </a:graphic>
      </p:graphicFrame>
      <p:sp>
        <p:nvSpPr>
          <p:cNvPr id="9" name="テキスト ボックス 8">
            <a:extLst>
              <a:ext uri="{FF2B5EF4-FFF2-40B4-BE49-F238E27FC236}">
                <a16:creationId xmlns:a16="http://schemas.microsoft.com/office/drawing/2014/main" id="{518507D4-AC64-4211-BC7D-8779F96C79C6}"/>
              </a:ext>
            </a:extLst>
          </p:cNvPr>
          <p:cNvSpPr txBox="1"/>
          <p:nvPr/>
        </p:nvSpPr>
        <p:spPr>
          <a:xfrm>
            <a:off x="392156" y="2329737"/>
            <a:ext cx="4122709" cy="276999"/>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産地（斑鳩町農業再生協議会）の国産麦の取扱量</a:t>
            </a:r>
            <a:endParaRPr kumimoji="1" lang="zh-TW"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0" name="テキスト ボックス 9">
            <a:extLst>
              <a:ext uri="{FF2B5EF4-FFF2-40B4-BE49-F238E27FC236}">
                <a16:creationId xmlns:a16="http://schemas.microsoft.com/office/drawing/2014/main" id="{58F2440F-46A2-4518-AD04-638DA2193DAA}"/>
              </a:ext>
            </a:extLst>
          </p:cNvPr>
          <p:cNvSpPr txBox="1"/>
          <p:nvPr/>
        </p:nvSpPr>
        <p:spPr>
          <a:xfrm>
            <a:off x="4876801" y="2349777"/>
            <a:ext cx="2158780" cy="276999"/>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実需者の国産麦の取扱量</a:t>
            </a:r>
            <a:endParaRPr kumimoji="1" lang="zh-TW"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3926910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a:extLst>
              <a:ext uri="{FF2B5EF4-FFF2-40B4-BE49-F238E27FC236}">
                <a16:creationId xmlns:a16="http://schemas.microsoft.com/office/drawing/2014/main" id="{3AD136E3-CFCF-4CE3-A899-BD98C52425B3}"/>
              </a:ext>
            </a:extLst>
          </p:cNvPr>
          <p:cNvGraphicFramePr>
            <a:graphicFrameLocks noGrp="1"/>
          </p:cNvGraphicFramePr>
          <p:nvPr/>
        </p:nvGraphicFramePr>
        <p:xfrm>
          <a:off x="302055" y="531066"/>
          <a:ext cx="9288000" cy="5940000"/>
        </p:xfrm>
        <a:graphic>
          <a:graphicData uri="http://schemas.openxmlformats.org/drawingml/2006/table">
            <a:tbl>
              <a:tblPr/>
              <a:tblGrid>
                <a:gridCol w="9288000">
                  <a:extLst>
                    <a:ext uri="{9D8B030D-6E8A-4147-A177-3AD203B41FA5}">
                      <a16:colId xmlns:a16="http://schemas.microsoft.com/office/drawing/2014/main" val="162972014"/>
                    </a:ext>
                  </a:extLst>
                </a:gridCol>
              </a:tblGrid>
              <a:tr h="5940000">
                <a:tc>
                  <a:txBody>
                    <a:bodyPr/>
                    <a:lstStyle/>
                    <a:p>
                      <a:pPr algn="l" fontAlgn="ctr"/>
                      <a:r>
                        <a:rPr lang="ja-JP" altLang="en-US" sz="1400" b="1" i="0" u="none" strike="noStrike" dirty="0">
                          <a:effectLst/>
                          <a:latin typeface="ＭＳ Ｐゴシック" panose="020B0600070205080204" pitchFamily="50" charset="-128"/>
                          <a:ea typeface="ＭＳ Ｐゴシック" panose="020B0600070205080204" pitchFamily="50" charset="-128"/>
                        </a:rPr>
                        <a:t>　</a:t>
                      </a:r>
                    </a:p>
                  </a:txBody>
                  <a:tcPr marL="7853" marR="7853" marT="785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3020659"/>
                  </a:ext>
                </a:extLst>
              </a:tr>
            </a:tbl>
          </a:graphicData>
        </a:graphic>
      </p:graphicFrame>
      <p:sp>
        <p:nvSpPr>
          <p:cNvPr id="10" name="フローチャート: 処理 9">
            <a:extLst>
              <a:ext uri="{FF2B5EF4-FFF2-40B4-BE49-F238E27FC236}">
                <a16:creationId xmlns:a16="http://schemas.microsoft.com/office/drawing/2014/main" id="{CFC6FE62-512B-32A6-B410-125935932F60}"/>
              </a:ext>
            </a:extLst>
          </p:cNvPr>
          <p:cNvSpPr/>
          <p:nvPr/>
        </p:nvSpPr>
        <p:spPr>
          <a:xfrm>
            <a:off x="4480522" y="780177"/>
            <a:ext cx="5031032" cy="4494314"/>
          </a:xfrm>
          <a:prstGeom prst="flowChartProcess">
            <a:avLst/>
          </a:prstGeom>
          <a:noFill/>
          <a:ln w="381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12" name="グループ化 11">
            <a:extLst>
              <a:ext uri="{FF2B5EF4-FFF2-40B4-BE49-F238E27FC236}">
                <a16:creationId xmlns:a16="http://schemas.microsoft.com/office/drawing/2014/main" id="{B4B140A1-30ED-56D3-0822-A60C74E5588F}"/>
              </a:ext>
            </a:extLst>
          </p:cNvPr>
          <p:cNvGrpSpPr/>
          <p:nvPr/>
        </p:nvGrpSpPr>
        <p:grpSpPr>
          <a:xfrm>
            <a:off x="8533445" y="1019416"/>
            <a:ext cx="897529" cy="4079420"/>
            <a:chOff x="8533445" y="1019416"/>
            <a:chExt cx="897529" cy="4014581"/>
          </a:xfrm>
        </p:grpSpPr>
        <p:sp>
          <p:nvSpPr>
            <p:cNvPr id="38" name="フローチャート: 処理 37">
              <a:extLst>
                <a:ext uri="{FF2B5EF4-FFF2-40B4-BE49-F238E27FC236}">
                  <a16:creationId xmlns:a16="http://schemas.microsoft.com/office/drawing/2014/main" id="{E473B19E-A7E7-4F47-8C07-10BEEC9E7500}"/>
                </a:ext>
              </a:extLst>
            </p:cNvPr>
            <p:cNvSpPr/>
            <p:nvPr/>
          </p:nvSpPr>
          <p:spPr>
            <a:xfrm>
              <a:off x="8533445" y="1019416"/>
              <a:ext cx="897529" cy="4014581"/>
            </a:xfrm>
            <a:prstGeom prst="flowChart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p:txBody>
        </p:sp>
        <p:sp>
          <p:nvSpPr>
            <p:cNvPr id="49" name="テキスト ボックス 48">
              <a:extLst>
                <a:ext uri="{FF2B5EF4-FFF2-40B4-BE49-F238E27FC236}">
                  <a16:creationId xmlns:a16="http://schemas.microsoft.com/office/drawing/2014/main" id="{33DD28AE-01C0-4264-8A15-C8E639E707E4}"/>
                </a:ext>
              </a:extLst>
            </p:cNvPr>
            <p:cNvSpPr txBox="1"/>
            <p:nvPr/>
          </p:nvSpPr>
          <p:spPr>
            <a:xfrm>
              <a:off x="8540023" y="2309069"/>
              <a:ext cx="888491" cy="1181251"/>
            </a:xfrm>
            <a:prstGeom prst="rect">
              <a:avLst/>
            </a:prstGeom>
            <a:no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effectLst/>
                  <a:uLnTx/>
                  <a:uFillTx/>
                  <a:latin typeface="Calibri" panose="020F0502020204030204"/>
                  <a:ea typeface="游ゴシック" panose="020B0400000000000000" pitchFamily="50" charset="-128"/>
                  <a:cs typeface="+mn-cs"/>
                </a:rPr>
                <a:t>取組の中心となる農業者</a:t>
              </a:r>
              <a:endParaRPr kumimoji="1" lang="en-US" altLang="ja-JP" sz="1800" b="0" i="0" u="none" strike="noStrike" kern="1200" cap="none" spc="0" normalizeH="0" baseline="0" noProof="0" dirty="0">
                <a:ln>
                  <a:noFill/>
                </a:ln>
                <a:effectLst/>
                <a:uLnTx/>
                <a:uFillTx/>
                <a:latin typeface="Calibri" panose="020F0502020204030204"/>
                <a:ea typeface="游ゴシック" panose="020B0400000000000000" pitchFamily="50" charset="-128"/>
                <a:cs typeface="+mn-cs"/>
              </a:endParaRPr>
            </a:p>
          </p:txBody>
        </p:sp>
      </p:grpSp>
      <p:sp>
        <p:nvSpPr>
          <p:cNvPr id="2" name="矢印: 左右 1">
            <a:extLst>
              <a:ext uri="{FF2B5EF4-FFF2-40B4-BE49-F238E27FC236}">
                <a16:creationId xmlns:a16="http://schemas.microsoft.com/office/drawing/2014/main" id="{E098FFB5-8D92-1A7E-18AD-C9B5B3A7B63F}"/>
              </a:ext>
            </a:extLst>
          </p:cNvPr>
          <p:cNvSpPr/>
          <p:nvPr/>
        </p:nvSpPr>
        <p:spPr>
          <a:xfrm rot="19669047">
            <a:off x="3638684" y="4861039"/>
            <a:ext cx="771334" cy="531416"/>
          </a:xfrm>
          <a:prstGeom prst="lef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85" name="フローチャート: 処理 84">
            <a:extLst>
              <a:ext uri="{FF2B5EF4-FFF2-40B4-BE49-F238E27FC236}">
                <a16:creationId xmlns:a16="http://schemas.microsoft.com/office/drawing/2014/main" id="{C5D78DCD-F3BF-4B98-8E52-7F6F95EF229A}"/>
              </a:ext>
            </a:extLst>
          </p:cNvPr>
          <p:cNvSpPr/>
          <p:nvPr/>
        </p:nvSpPr>
        <p:spPr>
          <a:xfrm>
            <a:off x="415232" y="1061364"/>
            <a:ext cx="3183646" cy="3154761"/>
          </a:xfrm>
          <a:prstGeom prst="flowChart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17" name="グループ化 16">
            <a:extLst>
              <a:ext uri="{FF2B5EF4-FFF2-40B4-BE49-F238E27FC236}">
                <a16:creationId xmlns:a16="http://schemas.microsoft.com/office/drawing/2014/main" id="{C42DCFF3-8895-4990-9B37-70BF9A821457}"/>
              </a:ext>
            </a:extLst>
          </p:cNvPr>
          <p:cNvGrpSpPr/>
          <p:nvPr/>
        </p:nvGrpSpPr>
        <p:grpSpPr>
          <a:xfrm>
            <a:off x="530634" y="1692382"/>
            <a:ext cx="2692573" cy="828734"/>
            <a:chOff x="746620" y="1832810"/>
            <a:chExt cx="3171039" cy="828734"/>
          </a:xfrm>
        </p:grpSpPr>
        <p:sp>
          <p:nvSpPr>
            <p:cNvPr id="11" name="フローチャート: 代替処理 10">
              <a:extLst>
                <a:ext uri="{FF2B5EF4-FFF2-40B4-BE49-F238E27FC236}">
                  <a16:creationId xmlns:a16="http://schemas.microsoft.com/office/drawing/2014/main" id="{EB1EE757-7910-4C3D-8EF3-9827F78AC6B2}"/>
                </a:ext>
              </a:extLst>
            </p:cNvPr>
            <p:cNvSpPr/>
            <p:nvPr/>
          </p:nvSpPr>
          <p:spPr>
            <a:xfrm>
              <a:off x="746620" y="1832810"/>
              <a:ext cx="3171039" cy="828734"/>
            </a:xfrm>
            <a:prstGeom prst="flowChartAlternateProcess">
              <a:avLst/>
            </a:prstGeom>
            <a:no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58" name="テキスト ボックス 57">
              <a:extLst>
                <a:ext uri="{FF2B5EF4-FFF2-40B4-BE49-F238E27FC236}">
                  <a16:creationId xmlns:a16="http://schemas.microsoft.com/office/drawing/2014/main" id="{A9C77604-0B47-4C53-A1DE-F79B30E95336}"/>
                </a:ext>
              </a:extLst>
            </p:cNvPr>
            <p:cNvSpPr txBox="1"/>
            <p:nvPr/>
          </p:nvSpPr>
          <p:spPr>
            <a:xfrm>
              <a:off x="746620" y="1857925"/>
              <a:ext cx="3171039" cy="338554"/>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奈良県食農部</a:t>
              </a:r>
            </a:p>
          </p:txBody>
        </p:sp>
        <p:sp>
          <p:nvSpPr>
            <p:cNvPr id="60" name="テキスト ボックス 59">
              <a:extLst>
                <a:ext uri="{FF2B5EF4-FFF2-40B4-BE49-F238E27FC236}">
                  <a16:creationId xmlns:a16="http://schemas.microsoft.com/office/drawing/2014/main" id="{0049C040-235D-4226-A3BC-5DA4D50EFEAE}"/>
                </a:ext>
              </a:extLst>
            </p:cNvPr>
            <p:cNvSpPr txBox="1"/>
            <p:nvPr/>
          </p:nvSpPr>
          <p:spPr>
            <a:xfrm>
              <a:off x="746620" y="2177000"/>
              <a:ext cx="3171039" cy="461665"/>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・麦・大豆の生産振興</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・各種農業政策の実施</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pSp>
      <p:sp>
        <p:nvSpPr>
          <p:cNvPr id="45" name="フローチャート: 処理 44">
            <a:extLst>
              <a:ext uri="{FF2B5EF4-FFF2-40B4-BE49-F238E27FC236}">
                <a16:creationId xmlns:a16="http://schemas.microsoft.com/office/drawing/2014/main" id="{6159BB52-BBC1-4304-B00E-4C38BB4BDCD8}"/>
              </a:ext>
            </a:extLst>
          </p:cNvPr>
          <p:cNvSpPr/>
          <p:nvPr/>
        </p:nvSpPr>
        <p:spPr>
          <a:xfrm>
            <a:off x="4575400" y="1019418"/>
            <a:ext cx="3183647" cy="4079420"/>
          </a:xfrm>
          <a:prstGeom prst="flowChart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5" name="テキスト ボックス 4">
            <a:extLst>
              <a:ext uri="{FF2B5EF4-FFF2-40B4-BE49-F238E27FC236}">
                <a16:creationId xmlns:a16="http://schemas.microsoft.com/office/drawing/2014/main" id="{D6246BBB-F9B6-4333-AECD-FE2E79C54FB3}"/>
              </a:ext>
            </a:extLst>
          </p:cNvPr>
          <p:cNvSpPr txBox="1"/>
          <p:nvPr/>
        </p:nvSpPr>
        <p:spPr>
          <a:xfrm>
            <a:off x="213361" y="6457890"/>
            <a:ext cx="9701348" cy="40011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0" lang="ja-JP" altLang="en-US"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産地と実需者との連携について、図等を用いて明示すること。</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0" lang="ja-JP" altLang="en-US"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取組の中心となる農業者等を必ず位置付けること。</a:t>
            </a:r>
            <a:endParaRPr kumimoji="0"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6" name="テキスト ボックス 5">
            <a:extLst>
              <a:ext uri="{FF2B5EF4-FFF2-40B4-BE49-F238E27FC236}">
                <a16:creationId xmlns:a16="http://schemas.microsoft.com/office/drawing/2014/main" id="{74627453-76A6-46B9-A6FA-F0E942EB5F7E}"/>
              </a:ext>
            </a:extLst>
          </p:cNvPr>
          <p:cNvSpPr txBox="1"/>
          <p:nvPr/>
        </p:nvSpPr>
        <p:spPr>
          <a:xfrm>
            <a:off x="204652" y="128842"/>
            <a:ext cx="6911372"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３．麦・大豆の国産化に向けた推進体制及び各関係者の役割 </a:t>
            </a:r>
            <a:endParaRPr kumimoji="0"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0" name="テキスト ボックス 29">
            <a:extLst>
              <a:ext uri="{FF2B5EF4-FFF2-40B4-BE49-F238E27FC236}">
                <a16:creationId xmlns:a16="http://schemas.microsoft.com/office/drawing/2014/main" id="{1449BA5A-8254-4E5E-A5FE-A8F206DA8E04}"/>
              </a:ext>
            </a:extLst>
          </p:cNvPr>
          <p:cNvSpPr txBox="1"/>
          <p:nvPr/>
        </p:nvSpPr>
        <p:spPr>
          <a:xfrm>
            <a:off x="391038" y="5754181"/>
            <a:ext cx="3243532" cy="276999"/>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・販路確保、販路開拓、品質の評価</a:t>
            </a:r>
          </a:p>
        </p:txBody>
      </p:sp>
      <p:sp>
        <p:nvSpPr>
          <p:cNvPr id="36" name="テキスト ボックス 35">
            <a:extLst>
              <a:ext uri="{FF2B5EF4-FFF2-40B4-BE49-F238E27FC236}">
                <a16:creationId xmlns:a16="http://schemas.microsoft.com/office/drawing/2014/main" id="{C8333156-AFAA-49DF-8D70-47D46A0B02D6}"/>
              </a:ext>
            </a:extLst>
          </p:cNvPr>
          <p:cNvSpPr txBox="1"/>
          <p:nvPr/>
        </p:nvSpPr>
        <p:spPr>
          <a:xfrm>
            <a:off x="432983" y="5098838"/>
            <a:ext cx="3201587" cy="646331"/>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実需者（小麦）</a:t>
            </a:r>
            <a:endParaRPr kumimoji="1" lang="en-US" altLang="ja-JP"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（県内製粉業者等）</a:t>
            </a:r>
          </a:p>
        </p:txBody>
      </p:sp>
      <p:sp>
        <p:nvSpPr>
          <p:cNvPr id="51" name="フローチャート: 処理 50">
            <a:extLst>
              <a:ext uri="{FF2B5EF4-FFF2-40B4-BE49-F238E27FC236}">
                <a16:creationId xmlns:a16="http://schemas.microsoft.com/office/drawing/2014/main" id="{95E0088D-9D26-453F-989C-D3EC91B1D788}"/>
              </a:ext>
            </a:extLst>
          </p:cNvPr>
          <p:cNvSpPr/>
          <p:nvPr/>
        </p:nvSpPr>
        <p:spPr>
          <a:xfrm>
            <a:off x="424355" y="4857635"/>
            <a:ext cx="3210215" cy="1415899"/>
          </a:xfrm>
          <a:prstGeom prst="flowChart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57" name="テキスト ボックス 56">
            <a:extLst>
              <a:ext uri="{FF2B5EF4-FFF2-40B4-BE49-F238E27FC236}">
                <a16:creationId xmlns:a16="http://schemas.microsoft.com/office/drawing/2014/main" id="{4C44B8AA-3C54-4760-9D46-ED2B90A0F30C}"/>
              </a:ext>
            </a:extLst>
          </p:cNvPr>
          <p:cNvSpPr txBox="1"/>
          <p:nvPr/>
        </p:nvSpPr>
        <p:spPr>
          <a:xfrm>
            <a:off x="4570297" y="1261047"/>
            <a:ext cx="3210215" cy="276999"/>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200" b="0" i="0" u="none" strike="noStrike" kern="1200" cap="none" spc="0" normalizeH="0" baseline="0" noProof="0" dirty="0">
                <a:ln>
                  <a:noFill/>
                </a:ln>
                <a:effectLst/>
                <a:uLnTx/>
                <a:uFillTx/>
                <a:latin typeface="Calibri" panose="020F0502020204030204"/>
                <a:ea typeface="游ゴシック" panose="020B0400000000000000" pitchFamily="50" charset="-128"/>
                <a:cs typeface="+mn-cs"/>
              </a:rPr>
              <a:t>国産化プラン（小麦）に基づく推進</a:t>
            </a:r>
          </a:p>
        </p:txBody>
      </p:sp>
      <p:grpSp>
        <p:nvGrpSpPr>
          <p:cNvPr id="13" name="グループ化 12">
            <a:extLst>
              <a:ext uri="{FF2B5EF4-FFF2-40B4-BE49-F238E27FC236}">
                <a16:creationId xmlns:a16="http://schemas.microsoft.com/office/drawing/2014/main" id="{B8E3438C-6A1B-49A3-832E-5163B6291DB7}"/>
              </a:ext>
            </a:extLst>
          </p:cNvPr>
          <p:cNvGrpSpPr/>
          <p:nvPr/>
        </p:nvGrpSpPr>
        <p:grpSpPr>
          <a:xfrm>
            <a:off x="530634" y="2632399"/>
            <a:ext cx="2962800" cy="645782"/>
            <a:chOff x="746620" y="2721926"/>
            <a:chExt cx="3171039" cy="645782"/>
          </a:xfrm>
        </p:grpSpPr>
        <p:sp>
          <p:nvSpPr>
            <p:cNvPr id="62" name="フローチャート: 代替処理 61">
              <a:extLst>
                <a:ext uri="{FF2B5EF4-FFF2-40B4-BE49-F238E27FC236}">
                  <a16:creationId xmlns:a16="http://schemas.microsoft.com/office/drawing/2014/main" id="{E20FDF58-0EFB-4FEF-B64B-8C9FAD8A9E73}"/>
                </a:ext>
              </a:extLst>
            </p:cNvPr>
            <p:cNvSpPr/>
            <p:nvPr/>
          </p:nvSpPr>
          <p:spPr>
            <a:xfrm>
              <a:off x="746620" y="2721926"/>
              <a:ext cx="3171039" cy="645782"/>
            </a:xfrm>
            <a:prstGeom prst="flowChartAlternateProcess">
              <a:avLst/>
            </a:prstGeom>
            <a:no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3" name="テキスト ボックス 62">
              <a:extLst>
                <a:ext uri="{FF2B5EF4-FFF2-40B4-BE49-F238E27FC236}">
                  <a16:creationId xmlns:a16="http://schemas.microsoft.com/office/drawing/2014/main" id="{421D9D96-8608-446F-9E9B-155E77326C1B}"/>
                </a:ext>
              </a:extLst>
            </p:cNvPr>
            <p:cNvSpPr txBox="1"/>
            <p:nvPr/>
          </p:nvSpPr>
          <p:spPr>
            <a:xfrm>
              <a:off x="746620" y="2747041"/>
              <a:ext cx="3171039" cy="338554"/>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ＪＡならけん</a:t>
              </a:r>
            </a:p>
          </p:txBody>
        </p:sp>
        <p:sp>
          <p:nvSpPr>
            <p:cNvPr id="64" name="テキスト ボックス 63">
              <a:extLst>
                <a:ext uri="{FF2B5EF4-FFF2-40B4-BE49-F238E27FC236}">
                  <a16:creationId xmlns:a16="http://schemas.microsoft.com/office/drawing/2014/main" id="{F6A945C3-3E1D-4AD2-9590-AE8BEDAA2D7D}"/>
                </a:ext>
              </a:extLst>
            </p:cNvPr>
            <p:cNvSpPr txBox="1"/>
            <p:nvPr/>
          </p:nvSpPr>
          <p:spPr>
            <a:xfrm>
              <a:off x="746620" y="3066116"/>
              <a:ext cx="3171039" cy="276999"/>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・実需者との調整、販売先の確保</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pSp>
      <p:grpSp>
        <p:nvGrpSpPr>
          <p:cNvPr id="73" name="グループ化 72">
            <a:extLst>
              <a:ext uri="{FF2B5EF4-FFF2-40B4-BE49-F238E27FC236}">
                <a16:creationId xmlns:a16="http://schemas.microsoft.com/office/drawing/2014/main" id="{0AB3290C-79DF-468D-A518-3F8BD79457FB}"/>
              </a:ext>
            </a:extLst>
          </p:cNvPr>
          <p:cNvGrpSpPr/>
          <p:nvPr/>
        </p:nvGrpSpPr>
        <p:grpSpPr>
          <a:xfrm>
            <a:off x="530634" y="3402092"/>
            <a:ext cx="2692573" cy="645782"/>
            <a:chOff x="746620" y="2721926"/>
            <a:chExt cx="3171039" cy="645782"/>
          </a:xfrm>
        </p:grpSpPr>
        <p:sp>
          <p:nvSpPr>
            <p:cNvPr id="74" name="フローチャート: 代替処理 73">
              <a:extLst>
                <a:ext uri="{FF2B5EF4-FFF2-40B4-BE49-F238E27FC236}">
                  <a16:creationId xmlns:a16="http://schemas.microsoft.com/office/drawing/2014/main" id="{D3C756CC-1E34-4C6E-A5CB-A4EB2B230C5F}"/>
                </a:ext>
              </a:extLst>
            </p:cNvPr>
            <p:cNvSpPr/>
            <p:nvPr/>
          </p:nvSpPr>
          <p:spPr>
            <a:xfrm>
              <a:off x="746620" y="2721926"/>
              <a:ext cx="3171039" cy="645782"/>
            </a:xfrm>
            <a:prstGeom prst="flowChartAlternateProcess">
              <a:avLst/>
            </a:prstGeom>
            <a:no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5" name="テキスト ボックス 74">
              <a:extLst>
                <a:ext uri="{FF2B5EF4-FFF2-40B4-BE49-F238E27FC236}">
                  <a16:creationId xmlns:a16="http://schemas.microsoft.com/office/drawing/2014/main" id="{86F29FA6-4B3D-4B5F-8D2D-C91C1FC62ABF}"/>
                </a:ext>
              </a:extLst>
            </p:cNvPr>
            <p:cNvSpPr txBox="1"/>
            <p:nvPr/>
          </p:nvSpPr>
          <p:spPr>
            <a:xfrm>
              <a:off x="746620" y="2747041"/>
              <a:ext cx="3171039" cy="338554"/>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その他農業関係機関</a:t>
              </a:r>
            </a:p>
          </p:txBody>
        </p:sp>
        <p:sp>
          <p:nvSpPr>
            <p:cNvPr id="76" name="テキスト ボックス 75">
              <a:extLst>
                <a:ext uri="{FF2B5EF4-FFF2-40B4-BE49-F238E27FC236}">
                  <a16:creationId xmlns:a16="http://schemas.microsoft.com/office/drawing/2014/main" id="{03A29358-7855-4D79-8B64-5D985FF286E6}"/>
                </a:ext>
              </a:extLst>
            </p:cNvPr>
            <p:cNvSpPr txBox="1"/>
            <p:nvPr/>
          </p:nvSpPr>
          <p:spPr>
            <a:xfrm>
              <a:off x="746620" y="3066116"/>
              <a:ext cx="3171039" cy="276999"/>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・各種農業施策の推進</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pSp>
      <p:grpSp>
        <p:nvGrpSpPr>
          <p:cNvPr id="92" name="グループ化 91">
            <a:extLst>
              <a:ext uri="{FF2B5EF4-FFF2-40B4-BE49-F238E27FC236}">
                <a16:creationId xmlns:a16="http://schemas.microsoft.com/office/drawing/2014/main" id="{33BD87BF-49FA-47F9-AF95-721ABCDCC94B}"/>
              </a:ext>
            </a:extLst>
          </p:cNvPr>
          <p:cNvGrpSpPr/>
          <p:nvPr/>
        </p:nvGrpSpPr>
        <p:grpSpPr>
          <a:xfrm>
            <a:off x="4710291" y="1706300"/>
            <a:ext cx="2962800" cy="645782"/>
            <a:chOff x="746620" y="2721926"/>
            <a:chExt cx="3171039" cy="645782"/>
          </a:xfrm>
        </p:grpSpPr>
        <p:sp>
          <p:nvSpPr>
            <p:cNvPr id="93" name="フローチャート: 代替処理 92">
              <a:extLst>
                <a:ext uri="{FF2B5EF4-FFF2-40B4-BE49-F238E27FC236}">
                  <a16:creationId xmlns:a16="http://schemas.microsoft.com/office/drawing/2014/main" id="{AF94CB44-43EC-4811-9037-48536ABD42A0}"/>
                </a:ext>
              </a:extLst>
            </p:cNvPr>
            <p:cNvSpPr/>
            <p:nvPr/>
          </p:nvSpPr>
          <p:spPr>
            <a:xfrm>
              <a:off x="746620" y="2721926"/>
              <a:ext cx="3171039" cy="645782"/>
            </a:xfrm>
            <a:prstGeom prst="flowChartAlternateProcess">
              <a:avLst/>
            </a:prstGeom>
            <a:no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94" name="テキスト ボックス 93">
              <a:extLst>
                <a:ext uri="{FF2B5EF4-FFF2-40B4-BE49-F238E27FC236}">
                  <a16:creationId xmlns:a16="http://schemas.microsoft.com/office/drawing/2014/main" id="{EB811039-5282-4A30-A317-81EFDDB1C978}"/>
                </a:ext>
              </a:extLst>
            </p:cNvPr>
            <p:cNvSpPr txBox="1"/>
            <p:nvPr/>
          </p:nvSpPr>
          <p:spPr>
            <a:xfrm>
              <a:off x="746620" y="2747041"/>
              <a:ext cx="3171039" cy="338554"/>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斑鳩町（建設農林課）</a:t>
              </a:r>
            </a:p>
          </p:txBody>
        </p:sp>
        <p:sp>
          <p:nvSpPr>
            <p:cNvPr id="95" name="テキスト ボックス 94">
              <a:extLst>
                <a:ext uri="{FF2B5EF4-FFF2-40B4-BE49-F238E27FC236}">
                  <a16:creationId xmlns:a16="http://schemas.microsoft.com/office/drawing/2014/main" id="{30F9D72A-8233-4EAA-9B8F-D4269E0382CE}"/>
                </a:ext>
              </a:extLst>
            </p:cNvPr>
            <p:cNvSpPr txBox="1"/>
            <p:nvPr/>
          </p:nvSpPr>
          <p:spPr>
            <a:xfrm>
              <a:off x="746620" y="3066116"/>
              <a:ext cx="3171039" cy="276999"/>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・各種農業施策を通じた農業者支援</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pSp>
      <p:grpSp>
        <p:nvGrpSpPr>
          <p:cNvPr id="96" name="グループ化 95">
            <a:extLst>
              <a:ext uri="{FF2B5EF4-FFF2-40B4-BE49-F238E27FC236}">
                <a16:creationId xmlns:a16="http://schemas.microsoft.com/office/drawing/2014/main" id="{90BCA0D4-99C9-463B-8946-933AC9ADEBFB}"/>
              </a:ext>
            </a:extLst>
          </p:cNvPr>
          <p:cNvGrpSpPr/>
          <p:nvPr/>
        </p:nvGrpSpPr>
        <p:grpSpPr>
          <a:xfrm>
            <a:off x="4713899" y="2514313"/>
            <a:ext cx="2962800" cy="645782"/>
            <a:chOff x="746620" y="2721926"/>
            <a:chExt cx="3171039" cy="645782"/>
          </a:xfrm>
        </p:grpSpPr>
        <p:sp>
          <p:nvSpPr>
            <p:cNvPr id="97" name="フローチャート: 代替処理 96">
              <a:extLst>
                <a:ext uri="{FF2B5EF4-FFF2-40B4-BE49-F238E27FC236}">
                  <a16:creationId xmlns:a16="http://schemas.microsoft.com/office/drawing/2014/main" id="{1ED9BADE-7C66-4AB3-937B-D12E022983A4}"/>
                </a:ext>
              </a:extLst>
            </p:cNvPr>
            <p:cNvSpPr/>
            <p:nvPr/>
          </p:nvSpPr>
          <p:spPr>
            <a:xfrm>
              <a:off x="746620" y="2721926"/>
              <a:ext cx="3171039" cy="645782"/>
            </a:xfrm>
            <a:prstGeom prst="flowChartAlternateProcess">
              <a:avLst/>
            </a:prstGeom>
            <a:no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98" name="テキスト ボックス 97">
              <a:extLst>
                <a:ext uri="{FF2B5EF4-FFF2-40B4-BE49-F238E27FC236}">
                  <a16:creationId xmlns:a16="http://schemas.microsoft.com/office/drawing/2014/main" id="{B5D5F088-E630-4331-9682-42465CA40727}"/>
                </a:ext>
              </a:extLst>
            </p:cNvPr>
            <p:cNvSpPr txBox="1"/>
            <p:nvPr/>
          </p:nvSpPr>
          <p:spPr>
            <a:xfrm>
              <a:off x="746620" y="2747041"/>
              <a:ext cx="3171039" cy="338554"/>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ＪＡ椿井営農経済センター</a:t>
              </a:r>
            </a:p>
          </p:txBody>
        </p:sp>
        <p:sp>
          <p:nvSpPr>
            <p:cNvPr id="99" name="テキスト ボックス 98">
              <a:extLst>
                <a:ext uri="{FF2B5EF4-FFF2-40B4-BE49-F238E27FC236}">
                  <a16:creationId xmlns:a16="http://schemas.microsoft.com/office/drawing/2014/main" id="{9B3B036E-6955-4C19-8E7C-241F7F44B163}"/>
                </a:ext>
              </a:extLst>
            </p:cNvPr>
            <p:cNvSpPr txBox="1"/>
            <p:nvPr/>
          </p:nvSpPr>
          <p:spPr>
            <a:xfrm>
              <a:off x="746620" y="3066116"/>
              <a:ext cx="3171039" cy="276999"/>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zh-TW"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販売支援、技術指導</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pSp>
      <p:grpSp>
        <p:nvGrpSpPr>
          <p:cNvPr id="108" name="グループ化 107">
            <a:extLst>
              <a:ext uri="{FF2B5EF4-FFF2-40B4-BE49-F238E27FC236}">
                <a16:creationId xmlns:a16="http://schemas.microsoft.com/office/drawing/2014/main" id="{495F0EAE-7DE1-448C-A902-E2839C691B9F}"/>
              </a:ext>
            </a:extLst>
          </p:cNvPr>
          <p:cNvGrpSpPr/>
          <p:nvPr/>
        </p:nvGrpSpPr>
        <p:grpSpPr>
          <a:xfrm>
            <a:off x="4701666" y="3324575"/>
            <a:ext cx="2962800" cy="828734"/>
            <a:chOff x="746620" y="1832810"/>
            <a:chExt cx="3171039" cy="828734"/>
          </a:xfrm>
        </p:grpSpPr>
        <p:sp>
          <p:nvSpPr>
            <p:cNvPr id="109" name="フローチャート: 代替処理 108">
              <a:extLst>
                <a:ext uri="{FF2B5EF4-FFF2-40B4-BE49-F238E27FC236}">
                  <a16:creationId xmlns:a16="http://schemas.microsoft.com/office/drawing/2014/main" id="{984998F8-C721-4815-A85B-5C2A8870F1D1}"/>
                </a:ext>
              </a:extLst>
            </p:cNvPr>
            <p:cNvSpPr/>
            <p:nvPr/>
          </p:nvSpPr>
          <p:spPr>
            <a:xfrm>
              <a:off x="746620" y="1832810"/>
              <a:ext cx="3171039" cy="828734"/>
            </a:xfrm>
            <a:prstGeom prst="flowChartAlternateProcess">
              <a:avLst/>
            </a:prstGeom>
            <a:no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0" name="テキスト ボックス 109">
              <a:extLst>
                <a:ext uri="{FF2B5EF4-FFF2-40B4-BE49-F238E27FC236}">
                  <a16:creationId xmlns:a16="http://schemas.microsoft.com/office/drawing/2014/main" id="{356526FE-61B2-49D2-93E4-76D82778F9C4}"/>
                </a:ext>
              </a:extLst>
            </p:cNvPr>
            <p:cNvSpPr txBox="1"/>
            <p:nvPr/>
          </p:nvSpPr>
          <p:spPr>
            <a:xfrm>
              <a:off x="746620" y="1857925"/>
              <a:ext cx="3171039" cy="338554"/>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奈良県北部農業振興事務所</a:t>
              </a:r>
            </a:p>
          </p:txBody>
        </p:sp>
        <p:sp>
          <p:nvSpPr>
            <p:cNvPr id="111" name="テキスト ボックス 110">
              <a:extLst>
                <a:ext uri="{FF2B5EF4-FFF2-40B4-BE49-F238E27FC236}">
                  <a16:creationId xmlns:a16="http://schemas.microsoft.com/office/drawing/2014/main" id="{AC1E01F5-69B9-4C30-AD4D-EC0EA7131ABF}"/>
                </a:ext>
              </a:extLst>
            </p:cNvPr>
            <p:cNvSpPr txBox="1"/>
            <p:nvPr/>
          </p:nvSpPr>
          <p:spPr>
            <a:xfrm>
              <a:off x="746620" y="2177000"/>
              <a:ext cx="3171039" cy="461665"/>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・技術指導、農業経営への助言</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・産地育成に係る助言・協力</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pSp>
      <p:grpSp>
        <p:nvGrpSpPr>
          <p:cNvPr id="112" name="グループ化 111">
            <a:extLst>
              <a:ext uri="{FF2B5EF4-FFF2-40B4-BE49-F238E27FC236}">
                <a16:creationId xmlns:a16="http://schemas.microsoft.com/office/drawing/2014/main" id="{32502F69-3E15-42E9-98F2-CC8EFB782886}"/>
              </a:ext>
            </a:extLst>
          </p:cNvPr>
          <p:cNvGrpSpPr/>
          <p:nvPr/>
        </p:nvGrpSpPr>
        <p:grpSpPr>
          <a:xfrm>
            <a:off x="4701666" y="4304948"/>
            <a:ext cx="2962800" cy="645782"/>
            <a:chOff x="746620" y="2721926"/>
            <a:chExt cx="3171039" cy="645782"/>
          </a:xfrm>
        </p:grpSpPr>
        <p:sp>
          <p:nvSpPr>
            <p:cNvPr id="113" name="フローチャート: 代替処理 112">
              <a:extLst>
                <a:ext uri="{FF2B5EF4-FFF2-40B4-BE49-F238E27FC236}">
                  <a16:creationId xmlns:a16="http://schemas.microsoft.com/office/drawing/2014/main" id="{AF2D28CC-2B2B-4F94-8016-54BE16742973}"/>
                </a:ext>
              </a:extLst>
            </p:cNvPr>
            <p:cNvSpPr/>
            <p:nvPr/>
          </p:nvSpPr>
          <p:spPr>
            <a:xfrm>
              <a:off x="746620" y="2721926"/>
              <a:ext cx="3171039" cy="645782"/>
            </a:xfrm>
            <a:prstGeom prst="flowChartAlternateProcess">
              <a:avLst/>
            </a:prstGeom>
            <a:no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4" name="テキスト ボックス 113">
              <a:extLst>
                <a:ext uri="{FF2B5EF4-FFF2-40B4-BE49-F238E27FC236}">
                  <a16:creationId xmlns:a16="http://schemas.microsoft.com/office/drawing/2014/main" id="{46F25E99-F42E-493B-B232-A25EF58BB657}"/>
                </a:ext>
              </a:extLst>
            </p:cNvPr>
            <p:cNvSpPr txBox="1"/>
            <p:nvPr/>
          </p:nvSpPr>
          <p:spPr>
            <a:xfrm>
              <a:off x="746620" y="2747041"/>
              <a:ext cx="3171039" cy="338554"/>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その他農業関係機関</a:t>
              </a:r>
            </a:p>
          </p:txBody>
        </p:sp>
        <p:sp>
          <p:nvSpPr>
            <p:cNvPr id="115" name="テキスト ボックス 114">
              <a:extLst>
                <a:ext uri="{FF2B5EF4-FFF2-40B4-BE49-F238E27FC236}">
                  <a16:creationId xmlns:a16="http://schemas.microsoft.com/office/drawing/2014/main" id="{204D4B2D-0B08-4F4D-9794-68557AEF6F99}"/>
                </a:ext>
              </a:extLst>
            </p:cNvPr>
            <p:cNvSpPr txBox="1"/>
            <p:nvPr/>
          </p:nvSpPr>
          <p:spPr>
            <a:xfrm>
              <a:off x="746620" y="3066116"/>
              <a:ext cx="3171039" cy="276999"/>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・各種農業施策を通じた農業者支援</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pSp>
      <p:sp>
        <p:nvSpPr>
          <p:cNvPr id="56" name="テキスト ボックス 55">
            <a:extLst>
              <a:ext uri="{FF2B5EF4-FFF2-40B4-BE49-F238E27FC236}">
                <a16:creationId xmlns:a16="http://schemas.microsoft.com/office/drawing/2014/main" id="{1D70120F-5F08-41BE-A9DB-B0B0ED15ABBD}"/>
              </a:ext>
            </a:extLst>
          </p:cNvPr>
          <p:cNvSpPr txBox="1"/>
          <p:nvPr/>
        </p:nvSpPr>
        <p:spPr>
          <a:xfrm>
            <a:off x="424355" y="1244635"/>
            <a:ext cx="3174523" cy="461665"/>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200" b="0" i="0" u="none" strike="noStrike" kern="1200" cap="none" spc="0" normalizeH="0" baseline="0" noProof="0" dirty="0">
                <a:ln>
                  <a:noFill/>
                </a:ln>
                <a:effectLst/>
                <a:uLnTx/>
                <a:uFillTx/>
                <a:latin typeface="Calibri" panose="020F0502020204030204"/>
                <a:ea typeface="游ゴシック" panose="020B0400000000000000" pitchFamily="50" charset="-128"/>
                <a:cs typeface="+mn-cs"/>
              </a:rPr>
              <a:t>小麦の国産化・産地</a:t>
            </a: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育成</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・小麦の需給調整</a:t>
            </a:r>
          </a:p>
        </p:txBody>
      </p:sp>
      <p:sp>
        <p:nvSpPr>
          <p:cNvPr id="117" name="矢印: 右 116">
            <a:extLst>
              <a:ext uri="{FF2B5EF4-FFF2-40B4-BE49-F238E27FC236}">
                <a16:creationId xmlns:a16="http://schemas.microsoft.com/office/drawing/2014/main" id="{8F48B96D-9907-44B4-BBBF-6BF5269A3D7D}"/>
              </a:ext>
            </a:extLst>
          </p:cNvPr>
          <p:cNvSpPr/>
          <p:nvPr/>
        </p:nvSpPr>
        <p:spPr>
          <a:xfrm>
            <a:off x="3797675" y="2238969"/>
            <a:ext cx="540000" cy="54000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8" name="矢印: 右 117">
            <a:extLst>
              <a:ext uri="{FF2B5EF4-FFF2-40B4-BE49-F238E27FC236}">
                <a16:creationId xmlns:a16="http://schemas.microsoft.com/office/drawing/2014/main" id="{28E334F3-744E-4784-A8BB-483B451F7277}"/>
              </a:ext>
            </a:extLst>
          </p:cNvPr>
          <p:cNvSpPr/>
          <p:nvPr/>
        </p:nvSpPr>
        <p:spPr>
          <a:xfrm rot="10800000">
            <a:off x="3774769" y="2836912"/>
            <a:ext cx="540000" cy="54000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9" name="テキスト ボックス 118">
            <a:extLst>
              <a:ext uri="{FF2B5EF4-FFF2-40B4-BE49-F238E27FC236}">
                <a16:creationId xmlns:a16="http://schemas.microsoft.com/office/drawing/2014/main" id="{4E611A65-E570-4EB8-A6D0-3F87685AF3B8}"/>
              </a:ext>
            </a:extLst>
          </p:cNvPr>
          <p:cNvSpPr txBox="1"/>
          <p:nvPr/>
        </p:nvSpPr>
        <p:spPr>
          <a:xfrm>
            <a:off x="3603810" y="1600473"/>
            <a:ext cx="966736" cy="600164"/>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需要情報の提供、作付提案</a:t>
            </a:r>
          </a:p>
        </p:txBody>
      </p:sp>
      <p:sp>
        <p:nvSpPr>
          <p:cNvPr id="122" name="矢印: 右 121">
            <a:extLst>
              <a:ext uri="{FF2B5EF4-FFF2-40B4-BE49-F238E27FC236}">
                <a16:creationId xmlns:a16="http://schemas.microsoft.com/office/drawing/2014/main" id="{2745011A-4DE5-4EE6-AB21-08F0717F0739}"/>
              </a:ext>
            </a:extLst>
          </p:cNvPr>
          <p:cNvSpPr/>
          <p:nvPr/>
        </p:nvSpPr>
        <p:spPr>
          <a:xfrm rot="5400000">
            <a:off x="1402904" y="4279463"/>
            <a:ext cx="540000" cy="54000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23" name="テキスト ボックス 122">
            <a:extLst>
              <a:ext uri="{FF2B5EF4-FFF2-40B4-BE49-F238E27FC236}">
                <a16:creationId xmlns:a16="http://schemas.microsoft.com/office/drawing/2014/main" id="{82360428-CC21-49F1-AB23-C40CF5603FA2}"/>
              </a:ext>
            </a:extLst>
          </p:cNvPr>
          <p:cNvSpPr txBox="1"/>
          <p:nvPr/>
        </p:nvSpPr>
        <p:spPr>
          <a:xfrm>
            <a:off x="3603810" y="3450715"/>
            <a:ext cx="966736" cy="600164"/>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産地情報の提供、各種相談</a:t>
            </a:r>
          </a:p>
        </p:txBody>
      </p:sp>
      <p:sp>
        <p:nvSpPr>
          <p:cNvPr id="55" name="矢印: 右 54">
            <a:extLst>
              <a:ext uri="{FF2B5EF4-FFF2-40B4-BE49-F238E27FC236}">
                <a16:creationId xmlns:a16="http://schemas.microsoft.com/office/drawing/2014/main" id="{E3FACEEF-6E6B-444A-938B-0D18702F8E4C}"/>
              </a:ext>
            </a:extLst>
          </p:cNvPr>
          <p:cNvSpPr/>
          <p:nvPr/>
        </p:nvSpPr>
        <p:spPr>
          <a:xfrm>
            <a:off x="7909235" y="2289303"/>
            <a:ext cx="540000" cy="54000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59" name="矢印: 右 58">
            <a:extLst>
              <a:ext uri="{FF2B5EF4-FFF2-40B4-BE49-F238E27FC236}">
                <a16:creationId xmlns:a16="http://schemas.microsoft.com/office/drawing/2014/main" id="{6DE7A435-1B5E-47E6-AB9A-5E1934779166}"/>
              </a:ext>
            </a:extLst>
          </p:cNvPr>
          <p:cNvSpPr/>
          <p:nvPr/>
        </p:nvSpPr>
        <p:spPr>
          <a:xfrm rot="10800000">
            <a:off x="7886329" y="2887246"/>
            <a:ext cx="540000" cy="54000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1" name="テキスト ボックス 60">
            <a:extLst>
              <a:ext uri="{FF2B5EF4-FFF2-40B4-BE49-F238E27FC236}">
                <a16:creationId xmlns:a16="http://schemas.microsoft.com/office/drawing/2014/main" id="{D7B3C2B6-389B-4BB7-93DD-71D0287584FB}"/>
              </a:ext>
            </a:extLst>
          </p:cNvPr>
          <p:cNvSpPr txBox="1"/>
          <p:nvPr/>
        </p:nvSpPr>
        <p:spPr>
          <a:xfrm>
            <a:off x="7715370" y="1650807"/>
            <a:ext cx="966736" cy="600164"/>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需要情報の提供、作付提案</a:t>
            </a:r>
          </a:p>
        </p:txBody>
      </p:sp>
      <p:sp>
        <p:nvSpPr>
          <p:cNvPr id="65" name="テキスト ボックス 64">
            <a:extLst>
              <a:ext uri="{FF2B5EF4-FFF2-40B4-BE49-F238E27FC236}">
                <a16:creationId xmlns:a16="http://schemas.microsoft.com/office/drawing/2014/main" id="{8F32C190-6F02-49AE-BA26-B048098CFE95}"/>
              </a:ext>
            </a:extLst>
          </p:cNvPr>
          <p:cNvSpPr txBox="1"/>
          <p:nvPr/>
        </p:nvSpPr>
        <p:spPr>
          <a:xfrm>
            <a:off x="7715370" y="3501049"/>
            <a:ext cx="966736" cy="600164"/>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需要に基づく生産、各種相談</a:t>
            </a:r>
          </a:p>
        </p:txBody>
      </p:sp>
      <p:sp>
        <p:nvSpPr>
          <p:cNvPr id="66" name="矢印: 右 65">
            <a:extLst>
              <a:ext uri="{FF2B5EF4-FFF2-40B4-BE49-F238E27FC236}">
                <a16:creationId xmlns:a16="http://schemas.microsoft.com/office/drawing/2014/main" id="{1E72BE39-1619-457F-9A69-323C4285C14E}"/>
              </a:ext>
            </a:extLst>
          </p:cNvPr>
          <p:cNvSpPr/>
          <p:nvPr/>
        </p:nvSpPr>
        <p:spPr>
          <a:xfrm rot="16200000">
            <a:off x="2002315" y="4273041"/>
            <a:ext cx="540000" cy="54000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7" name="テキスト ボックス 66">
            <a:extLst>
              <a:ext uri="{FF2B5EF4-FFF2-40B4-BE49-F238E27FC236}">
                <a16:creationId xmlns:a16="http://schemas.microsoft.com/office/drawing/2014/main" id="{0E1BA3A0-7510-4D54-B3E0-D10A06256DCD}"/>
              </a:ext>
            </a:extLst>
          </p:cNvPr>
          <p:cNvSpPr txBox="1"/>
          <p:nvPr/>
        </p:nvSpPr>
        <p:spPr>
          <a:xfrm>
            <a:off x="2497940" y="4247535"/>
            <a:ext cx="794741" cy="600164"/>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需要情報の提供、各種提案</a:t>
            </a:r>
          </a:p>
        </p:txBody>
      </p:sp>
      <p:sp>
        <p:nvSpPr>
          <p:cNvPr id="71" name="テキスト ボックス 70">
            <a:extLst>
              <a:ext uri="{FF2B5EF4-FFF2-40B4-BE49-F238E27FC236}">
                <a16:creationId xmlns:a16="http://schemas.microsoft.com/office/drawing/2014/main" id="{4FE72197-4E91-429D-A3E7-7EF81FE7AEB5}"/>
              </a:ext>
            </a:extLst>
          </p:cNvPr>
          <p:cNvSpPr txBox="1"/>
          <p:nvPr/>
        </p:nvSpPr>
        <p:spPr>
          <a:xfrm>
            <a:off x="530467" y="4251058"/>
            <a:ext cx="966736" cy="600164"/>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産地情報の提供、各種提案</a:t>
            </a:r>
          </a:p>
        </p:txBody>
      </p:sp>
      <p:sp>
        <p:nvSpPr>
          <p:cNvPr id="69" name="テキスト ボックス 68">
            <a:extLst>
              <a:ext uri="{FF2B5EF4-FFF2-40B4-BE49-F238E27FC236}">
                <a16:creationId xmlns:a16="http://schemas.microsoft.com/office/drawing/2014/main" id="{C18AA066-C307-4E4E-8605-C6843C6DA273}"/>
              </a:ext>
            </a:extLst>
          </p:cNvPr>
          <p:cNvSpPr txBox="1"/>
          <p:nvPr/>
        </p:nvSpPr>
        <p:spPr>
          <a:xfrm>
            <a:off x="566236" y="643484"/>
            <a:ext cx="2881637" cy="584775"/>
          </a:xfrm>
          <a:prstGeom prst="rect">
            <a:avLst/>
          </a:prstGeom>
          <a:solidFill>
            <a:srgbClr val="FFFFCC"/>
          </a:solid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zh-TW"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奈良県農業再生協議会</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zh-TW"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県　段　階　）</a:t>
            </a:r>
          </a:p>
        </p:txBody>
      </p:sp>
      <p:sp>
        <p:nvSpPr>
          <p:cNvPr id="72" name="テキスト ボックス 71">
            <a:extLst>
              <a:ext uri="{FF2B5EF4-FFF2-40B4-BE49-F238E27FC236}">
                <a16:creationId xmlns:a16="http://schemas.microsoft.com/office/drawing/2014/main" id="{B8E4B5A0-645A-4835-9C85-16FEB18D8CE1}"/>
              </a:ext>
            </a:extLst>
          </p:cNvPr>
          <p:cNvSpPr txBox="1"/>
          <p:nvPr/>
        </p:nvSpPr>
        <p:spPr>
          <a:xfrm>
            <a:off x="4740818" y="643490"/>
            <a:ext cx="2881637" cy="584775"/>
          </a:xfrm>
          <a:prstGeom prst="rect">
            <a:avLst/>
          </a:prstGeom>
          <a:solidFill>
            <a:srgbClr val="FFFFCC"/>
          </a:solid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斑鳩町地域農業再生協議会</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（地域段階・事業実施主体）</a:t>
            </a:r>
            <a:endParaRPr kumimoji="1" lang="zh-TW"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70" name="テキスト ボックス 69">
            <a:extLst>
              <a:ext uri="{FF2B5EF4-FFF2-40B4-BE49-F238E27FC236}">
                <a16:creationId xmlns:a16="http://schemas.microsoft.com/office/drawing/2014/main" id="{58E0FCF1-0919-4E63-BCE8-A1DD7BF9F87B}"/>
              </a:ext>
            </a:extLst>
          </p:cNvPr>
          <p:cNvSpPr txBox="1"/>
          <p:nvPr/>
        </p:nvSpPr>
        <p:spPr>
          <a:xfrm>
            <a:off x="8076508" y="643490"/>
            <a:ext cx="1244752" cy="338554"/>
          </a:xfrm>
          <a:prstGeom prst="rect">
            <a:avLst/>
          </a:prstGeom>
          <a:solidFill>
            <a:schemeClr val="accent6">
              <a:lumMod val="20000"/>
              <a:lumOff val="80000"/>
            </a:schemeClr>
          </a:solid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産　地</a:t>
            </a:r>
            <a:endParaRPr kumimoji="1" lang="zh-TW"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5" name="矢印: 左右 14">
            <a:extLst>
              <a:ext uri="{FF2B5EF4-FFF2-40B4-BE49-F238E27FC236}">
                <a16:creationId xmlns:a16="http://schemas.microsoft.com/office/drawing/2014/main" id="{F6E1B563-3DC5-4E04-BF1A-15E228549FE9}"/>
              </a:ext>
            </a:extLst>
          </p:cNvPr>
          <p:cNvSpPr/>
          <p:nvPr/>
        </p:nvSpPr>
        <p:spPr>
          <a:xfrm rot="16200000">
            <a:off x="1936379" y="4358002"/>
            <a:ext cx="2894105" cy="13127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矢印: 左右 67">
            <a:extLst>
              <a:ext uri="{FF2B5EF4-FFF2-40B4-BE49-F238E27FC236}">
                <a16:creationId xmlns:a16="http://schemas.microsoft.com/office/drawing/2014/main" id="{DDC8A0AC-DCA6-44C0-8F33-4267FC40E6B1}"/>
              </a:ext>
            </a:extLst>
          </p:cNvPr>
          <p:cNvSpPr/>
          <p:nvPr/>
        </p:nvSpPr>
        <p:spPr>
          <a:xfrm rot="21001747" flipV="1">
            <a:off x="3323699" y="5414317"/>
            <a:ext cx="5839003" cy="148044"/>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テキスト ボックス 77">
            <a:extLst>
              <a:ext uri="{FF2B5EF4-FFF2-40B4-BE49-F238E27FC236}">
                <a16:creationId xmlns:a16="http://schemas.microsoft.com/office/drawing/2014/main" id="{8E47DBD7-F57A-4C25-B616-41E6241F05FF}"/>
              </a:ext>
            </a:extLst>
          </p:cNvPr>
          <p:cNvSpPr txBox="1"/>
          <p:nvPr/>
        </p:nvSpPr>
        <p:spPr>
          <a:xfrm>
            <a:off x="5748985" y="5679674"/>
            <a:ext cx="2327523" cy="261610"/>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定期的な意見交換・情報共有</a:t>
            </a:r>
          </a:p>
        </p:txBody>
      </p:sp>
      <p:sp>
        <p:nvSpPr>
          <p:cNvPr id="79" name="テキスト ボックス 78">
            <a:extLst>
              <a:ext uri="{FF2B5EF4-FFF2-40B4-BE49-F238E27FC236}">
                <a16:creationId xmlns:a16="http://schemas.microsoft.com/office/drawing/2014/main" id="{6BA3A0B6-1B29-4E15-B796-38ED2DE27F63}"/>
              </a:ext>
            </a:extLst>
          </p:cNvPr>
          <p:cNvSpPr txBox="1"/>
          <p:nvPr/>
        </p:nvSpPr>
        <p:spPr>
          <a:xfrm>
            <a:off x="3364767" y="4234878"/>
            <a:ext cx="2327523" cy="600164"/>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定期的な</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意見交換、</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情報共有</a:t>
            </a:r>
          </a:p>
        </p:txBody>
      </p:sp>
      <p:sp>
        <p:nvSpPr>
          <p:cNvPr id="80" name="テキスト ボックス 79">
            <a:extLst>
              <a:ext uri="{FF2B5EF4-FFF2-40B4-BE49-F238E27FC236}">
                <a16:creationId xmlns:a16="http://schemas.microsoft.com/office/drawing/2014/main" id="{3C782751-7DEE-42E5-858D-AE9BB245C3A7}"/>
              </a:ext>
            </a:extLst>
          </p:cNvPr>
          <p:cNvSpPr txBox="1"/>
          <p:nvPr/>
        </p:nvSpPr>
        <p:spPr>
          <a:xfrm>
            <a:off x="3626616" y="5435129"/>
            <a:ext cx="2327523" cy="261610"/>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相互の情報提供と共有</a:t>
            </a:r>
          </a:p>
        </p:txBody>
      </p:sp>
    </p:spTree>
    <p:extLst>
      <p:ext uri="{BB962C8B-B14F-4D97-AF65-F5344CB8AC3E}">
        <p14:creationId xmlns:p14="http://schemas.microsoft.com/office/powerpoint/2010/main" val="342930842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7066</TotalTime>
  <Words>1324</Words>
  <Application>Microsoft Office PowerPoint</Application>
  <PresentationFormat>A4 210 x 297 mm</PresentationFormat>
  <Paragraphs>150</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Meiryo UI</vt:lpstr>
      <vt:lpstr>ＭＳ Ｐゴシック</vt:lpstr>
      <vt:lpstr>メイリオ</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廣谷　龍輔</dc:creator>
  <cp:lastModifiedBy>上田 直也</cp:lastModifiedBy>
  <cp:revision>356</cp:revision>
  <cp:lastPrinted>2024-03-19T10:36:51Z</cp:lastPrinted>
  <dcterms:created xsi:type="dcterms:W3CDTF">2021-05-28T00:52:58Z</dcterms:created>
  <dcterms:modified xsi:type="dcterms:W3CDTF">2025-07-30T06:37:56Z</dcterms:modified>
</cp:coreProperties>
</file>