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handoutMasterIdLst>
    <p:handoutMasterId r:id="rId5"/>
  </p:handoutMasterIdLst>
  <p:sldIdLst>
    <p:sldId id="260" r:id="rId2"/>
    <p:sldId id="261" r:id="rId3"/>
  </p:sldIdLst>
  <p:sldSz cx="7235825" cy="103314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4" userDrawn="1">
          <p15:clr>
            <a:srgbClr val="A4A3A4"/>
          </p15:clr>
        </p15:guide>
        <p15:guide id="2" pos="22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依田 直人" initials="依田" lastIdx="2" clrIdx="0">
    <p:extLst>
      <p:ext uri="{19B8F6BF-5375-455C-9EA6-DF929625EA0E}">
        <p15:presenceInfo xmlns:p15="http://schemas.microsoft.com/office/powerpoint/2012/main" userId="S-1-5-21-1373727287-1092234566-1539857752-59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000"/>
    <a:srgbClr val="FF3300"/>
    <a:srgbClr val="D6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56" d="100"/>
          <a:sy n="56" d="100"/>
        </p:scale>
        <p:origin x="2645" y="67"/>
      </p:cViewPr>
      <p:guideLst>
        <p:guide orient="horz" pos="3254"/>
        <p:guide pos="22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DCED8A-305C-4BDE-AAC0-4B59E90E404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DF5F894-DEC8-4BE5-92F5-FD4F7D69B3B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56FC87D-DCA7-4306-A2B7-732F9AF43293}" type="datetimeFigureOut">
              <a:rPr kumimoji="1" lang="ja-JP" altLang="en-US" smtClean="0"/>
              <a:t>2026/6/11</a:t>
            </a:fld>
            <a:endParaRPr kumimoji="1" lang="ja-JP" altLang="en-US"/>
          </a:p>
        </p:txBody>
      </p:sp>
      <p:sp>
        <p:nvSpPr>
          <p:cNvPr id="4" name="フッター プレースホルダー 3">
            <a:extLst>
              <a:ext uri="{FF2B5EF4-FFF2-40B4-BE49-F238E27FC236}">
                <a16:creationId xmlns:a16="http://schemas.microsoft.com/office/drawing/2014/main" id="{B67A31C3-E7BC-4DC8-903B-B1EC6973B36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B7B5D11-191B-4C81-A782-EF44EB87AC6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0C20B69-D116-4CB3-B611-FDB7EDB292FF}" type="slidenum">
              <a:rPr kumimoji="1" lang="ja-JP" altLang="en-US" smtClean="0"/>
              <a:t>‹#›</a:t>
            </a:fld>
            <a:endParaRPr kumimoji="1" lang="ja-JP" altLang="en-US"/>
          </a:p>
        </p:txBody>
      </p:sp>
    </p:spTree>
    <p:extLst>
      <p:ext uri="{BB962C8B-B14F-4D97-AF65-F5344CB8AC3E}">
        <p14:creationId xmlns:p14="http://schemas.microsoft.com/office/powerpoint/2010/main" val="11821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FB105CC-4DDC-4D3A-BDCE-5D64DBA055DC}" type="datetimeFigureOut">
              <a:rPr kumimoji="1" lang="ja-JP" altLang="en-US" smtClean="0"/>
              <a:t>2026/6/11</a:t>
            </a:fld>
            <a:endParaRPr kumimoji="1" lang="ja-JP" altLang="en-US"/>
          </a:p>
        </p:txBody>
      </p:sp>
      <p:sp>
        <p:nvSpPr>
          <p:cNvPr id="4" name="スライド イメージ プレースホルダー 3"/>
          <p:cNvSpPr>
            <a:spLocks noGrp="1" noRot="1" noChangeAspect="1"/>
          </p:cNvSpPr>
          <p:nvPr>
            <p:ph type="sldImg" idx="2"/>
          </p:nvPr>
        </p:nvSpPr>
        <p:spPr>
          <a:xfrm>
            <a:off x="2230438" y="1243013"/>
            <a:ext cx="23463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4A3AF38-2096-4946-95DC-924D42A972AC}" type="slidenum">
              <a:rPr kumimoji="1" lang="ja-JP" altLang="en-US" smtClean="0"/>
              <a:t>‹#›</a:t>
            </a:fld>
            <a:endParaRPr kumimoji="1" lang="ja-JP" altLang="en-US"/>
          </a:p>
        </p:txBody>
      </p:sp>
    </p:spTree>
    <p:extLst>
      <p:ext uri="{BB962C8B-B14F-4D97-AF65-F5344CB8AC3E}">
        <p14:creationId xmlns:p14="http://schemas.microsoft.com/office/powerpoint/2010/main" val="1162278970"/>
      </p:ext>
    </p:extLst>
  </p:cSld>
  <p:clrMap bg1="lt1" tx1="dk1" bg2="lt2" tx2="dk2" accent1="accent1" accent2="accent2" accent3="accent3" accent4="accent4" accent5="accent5" accent6="accent6" hlink="hlink" folHlink="folHlink"/>
  <p:hf hdr="0" ftr="0" dt="0"/>
  <p:notesStyle>
    <a:lvl1pPr marL="0" algn="l" defTabSz="958200" rtl="0" eaLnBrk="1" latinLnBrk="0" hangingPunct="1">
      <a:defRPr kumimoji="1" sz="1257" kern="1200">
        <a:solidFill>
          <a:schemeClr val="tx1"/>
        </a:solidFill>
        <a:latin typeface="+mn-lt"/>
        <a:ea typeface="+mn-ea"/>
        <a:cs typeface="+mn-cs"/>
      </a:defRPr>
    </a:lvl1pPr>
    <a:lvl2pPr marL="479100" algn="l" defTabSz="958200" rtl="0" eaLnBrk="1" latinLnBrk="0" hangingPunct="1">
      <a:defRPr kumimoji="1" sz="1257" kern="1200">
        <a:solidFill>
          <a:schemeClr val="tx1"/>
        </a:solidFill>
        <a:latin typeface="+mn-lt"/>
        <a:ea typeface="+mn-ea"/>
        <a:cs typeface="+mn-cs"/>
      </a:defRPr>
    </a:lvl2pPr>
    <a:lvl3pPr marL="958200" algn="l" defTabSz="958200" rtl="0" eaLnBrk="1" latinLnBrk="0" hangingPunct="1">
      <a:defRPr kumimoji="1" sz="1257" kern="1200">
        <a:solidFill>
          <a:schemeClr val="tx1"/>
        </a:solidFill>
        <a:latin typeface="+mn-lt"/>
        <a:ea typeface="+mn-ea"/>
        <a:cs typeface="+mn-cs"/>
      </a:defRPr>
    </a:lvl3pPr>
    <a:lvl4pPr marL="1437300" algn="l" defTabSz="958200" rtl="0" eaLnBrk="1" latinLnBrk="0" hangingPunct="1">
      <a:defRPr kumimoji="1" sz="1257" kern="1200">
        <a:solidFill>
          <a:schemeClr val="tx1"/>
        </a:solidFill>
        <a:latin typeface="+mn-lt"/>
        <a:ea typeface="+mn-ea"/>
        <a:cs typeface="+mn-cs"/>
      </a:defRPr>
    </a:lvl4pPr>
    <a:lvl5pPr marL="1916400" algn="l" defTabSz="958200" rtl="0" eaLnBrk="1" latinLnBrk="0" hangingPunct="1">
      <a:defRPr kumimoji="1" sz="1257" kern="1200">
        <a:solidFill>
          <a:schemeClr val="tx1"/>
        </a:solidFill>
        <a:latin typeface="+mn-lt"/>
        <a:ea typeface="+mn-ea"/>
        <a:cs typeface="+mn-cs"/>
      </a:defRPr>
    </a:lvl5pPr>
    <a:lvl6pPr marL="2395499" algn="l" defTabSz="958200" rtl="0" eaLnBrk="1" latinLnBrk="0" hangingPunct="1">
      <a:defRPr kumimoji="1" sz="1257" kern="1200">
        <a:solidFill>
          <a:schemeClr val="tx1"/>
        </a:solidFill>
        <a:latin typeface="+mn-lt"/>
        <a:ea typeface="+mn-ea"/>
        <a:cs typeface="+mn-cs"/>
      </a:defRPr>
    </a:lvl6pPr>
    <a:lvl7pPr marL="2874599" algn="l" defTabSz="958200" rtl="0" eaLnBrk="1" latinLnBrk="0" hangingPunct="1">
      <a:defRPr kumimoji="1" sz="1257" kern="1200">
        <a:solidFill>
          <a:schemeClr val="tx1"/>
        </a:solidFill>
        <a:latin typeface="+mn-lt"/>
        <a:ea typeface="+mn-ea"/>
        <a:cs typeface="+mn-cs"/>
      </a:defRPr>
    </a:lvl7pPr>
    <a:lvl8pPr marL="3353699" algn="l" defTabSz="958200" rtl="0" eaLnBrk="1" latinLnBrk="0" hangingPunct="1">
      <a:defRPr kumimoji="1" sz="1257" kern="1200">
        <a:solidFill>
          <a:schemeClr val="tx1"/>
        </a:solidFill>
        <a:latin typeface="+mn-lt"/>
        <a:ea typeface="+mn-ea"/>
        <a:cs typeface="+mn-cs"/>
      </a:defRPr>
    </a:lvl8pPr>
    <a:lvl9pPr marL="3832799" algn="l" defTabSz="958200" rtl="0" eaLnBrk="1" latinLnBrk="0" hangingPunct="1">
      <a:defRPr kumimoji="1" sz="12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2687" y="1690819"/>
            <a:ext cx="6150451" cy="3596875"/>
          </a:xfrm>
        </p:spPr>
        <p:txBody>
          <a:bodyPr anchor="b"/>
          <a:lstStyle>
            <a:lvl1pPr algn="ctr">
              <a:defRPr sz="4748"/>
            </a:lvl1pPr>
          </a:lstStyle>
          <a:p>
            <a:r>
              <a:rPr lang="ja-JP" altLang="en-US"/>
              <a:t>マスター タイトルの書式設定</a:t>
            </a:r>
            <a:endParaRPr lang="en-US" dirty="0"/>
          </a:p>
        </p:txBody>
      </p:sp>
      <p:sp>
        <p:nvSpPr>
          <p:cNvPr id="3" name="Subtitle 2"/>
          <p:cNvSpPr>
            <a:spLocks noGrp="1"/>
          </p:cNvSpPr>
          <p:nvPr>
            <p:ph type="subTitle" idx="1"/>
          </p:nvPr>
        </p:nvSpPr>
        <p:spPr>
          <a:xfrm>
            <a:off x="904478" y="5426403"/>
            <a:ext cx="5426869" cy="2494375"/>
          </a:xfrm>
        </p:spPr>
        <p:txBody>
          <a:bodyPr/>
          <a:lstStyle>
            <a:lvl1pPr marL="0" indent="0" algn="ctr">
              <a:buNone/>
              <a:defRPr sz="1899"/>
            </a:lvl1pPr>
            <a:lvl2pPr marL="361782" indent="0" algn="ctr">
              <a:buNone/>
              <a:defRPr sz="1583"/>
            </a:lvl2pPr>
            <a:lvl3pPr marL="723565" indent="0" algn="ctr">
              <a:buNone/>
              <a:defRPr sz="1424"/>
            </a:lvl3pPr>
            <a:lvl4pPr marL="1085347" indent="0" algn="ctr">
              <a:buNone/>
              <a:defRPr sz="1266"/>
            </a:lvl4pPr>
            <a:lvl5pPr marL="1447129" indent="0" algn="ctr">
              <a:buNone/>
              <a:defRPr sz="1266"/>
            </a:lvl5pPr>
            <a:lvl6pPr marL="1808912" indent="0" algn="ctr">
              <a:buNone/>
              <a:defRPr sz="1266"/>
            </a:lvl6pPr>
            <a:lvl7pPr marL="2170694" indent="0" algn="ctr">
              <a:buNone/>
              <a:defRPr sz="1266"/>
            </a:lvl7pPr>
            <a:lvl8pPr marL="2532477" indent="0" algn="ctr">
              <a:buNone/>
              <a:defRPr sz="1266"/>
            </a:lvl8pPr>
            <a:lvl9pPr marL="2894259" indent="0" algn="ctr">
              <a:buNone/>
              <a:defRPr sz="126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F4EFBC-5D8F-4CA0-93A9-BBF483B227A0}"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38896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5BEA93-6796-4F7F-AE1F-AAEDCADABCF6}"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85498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78138" y="550054"/>
            <a:ext cx="1560225" cy="875542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7464" y="550054"/>
            <a:ext cx="4590226" cy="87554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96C320-3BCC-4F29-97EA-BF4E81D43E80}"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8262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D1225C-3864-418F-9C2F-A115FDA04DF5}"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35603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3695" y="2575691"/>
            <a:ext cx="6240899" cy="4297595"/>
          </a:xfrm>
        </p:spPr>
        <p:txBody>
          <a:bodyPr anchor="b"/>
          <a:lstStyle>
            <a:lvl1pPr>
              <a:defRPr sz="474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3695" y="6913943"/>
            <a:ext cx="6240899" cy="2260004"/>
          </a:xfrm>
        </p:spPr>
        <p:txBody>
          <a:bodyPr/>
          <a:lstStyle>
            <a:lvl1pPr marL="0" indent="0">
              <a:buNone/>
              <a:defRPr sz="1899">
                <a:solidFill>
                  <a:schemeClr val="tx1"/>
                </a:solidFill>
              </a:defRPr>
            </a:lvl1pPr>
            <a:lvl2pPr marL="361782" indent="0">
              <a:buNone/>
              <a:defRPr sz="1583">
                <a:solidFill>
                  <a:schemeClr val="tx1">
                    <a:tint val="75000"/>
                  </a:schemeClr>
                </a:solidFill>
              </a:defRPr>
            </a:lvl2pPr>
            <a:lvl3pPr marL="723565" indent="0">
              <a:buNone/>
              <a:defRPr sz="1424">
                <a:solidFill>
                  <a:schemeClr val="tx1">
                    <a:tint val="75000"/>
                  </a:schemeClr>
                </a:solidFill>
              </a:defRPr>
            </a:lvl3pPr>
            <a:lvl4pPr marL="1085347" indent="0">
              <a:buNone/>
              <a:defRPr sz="1266">
                <a:solidFill>
                  <a:schemeClr val="tx1">
                    <a:tint val="75000"/>
                  </a:schemeClr>
                </a:solidFill>
              </a:defRPr>
            </a:lvl4pPr>
            <a:lvl5pPr marL="1447129" indent="0">
              <a:buNone/>
              <a:defRPr sz="1266">
                <a:solidFill>
                  <a:schemeClr val="tx1">
                    <a:tint val="75000"/>
                  </a:schemeClr>
                </a:solidFill>
              </a:defRPr>
            </a:lvl5pPr>
            <a:lvl6pPr marL="1808912" indent="0">
              <a:buNone/>
              <a:defRPr sz="1266">
                <a:solidFill>
                  <a:schemeClr val="tx1">
                    <a:tint val="75000"/>
                  </a:schemeClr>
                </a:solidFill>
              </a:defRPr>
            </a:lvl6pPr>
            <a:lvl7pPr marL="2170694" indent="0">
              <a:buNone/>
              <a:defRPr sz="1266">
                <a:solidFill>
                  <a:schemeClr val="tx1">
                    <a:tint val="75000"/>
                  </a:schemeClr>
                </a:solidFill>
              </a:defRPr>
            </a:lvl7pPr>
            <a:lvl8pPr marL="2532477" indent="0">
              <a:buNone/>
              <a:defRPr sz="1266">
                <a:solidFill>
                  <a:schemeClr val="tx1">
                    <a:tint val="75000"/>
                  </a:schemeClr>
                </a:solidFill>
              </a:defRPr>
            </a:lvl8pPr>
            <a:lvl9pPr marL="2894259" indent="0">
              <a:buNone/>
              <a:defRPr sz="126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AC532-6DEA-4AE8-BEE4-8C6140EA4206}" type="datetime1">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92318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7463" y="2750270"/>
            <a:ext cx="3075226"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63136" y="2750270"/>
            <a:ext cx="3075226"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298346-C866-4C8D-A564-0F8ABCE1C780}" type="datetime1">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4114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8405" y="550056"/>
            <a:ext cx="6240899" cy="19969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8406" y="2532641"/>
            <a:ext cx="3061093" cy="1241208"/>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4" name="Content Placeholder 3"/>
          <p:cNvSpPr>
            <a:spLocks noGrp="1"/>
          </p:cNvSpPr>
          <p:nvPr>
            <p:ph sz="half" idx="2"/>
          </p:nvPr>
        </p:nvSpPr>
        <p:spPr>
          <a:xfrm>
            <a:off x="498406" y="3773849"/>
            <a:ext cx="3061093"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63137" y="2532641"/>
            <a:ext cx="3076168" cy="1241208"/>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6" name="Content Placeholder 5"/>
          <p:cNvSpPr>
            <a:spLocks noGrp="1"/>
          </p:cNvSpPr>
          <p:nvPr>
            <p:ph sz="quarter" idx="4"/>
          </p:nvPr>
        </p:nvSpPr>
        <p:spPr>
          <a:xfrm>
            <a:off x="3663137" y="3773849"/>
            <a:ext cx="3076168"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72A4CD-541B-4AA2-B5D4-09D28CA0FEA6}" type="datetime1">
              <a:rPr kumimoji="1" lang="ja-JP" altLang="en-US" smtClean="0"/>
              <a:t>2026/6/11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33478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8B4331D-A89B-4A3F-BBB1-F1E25A044CDF}" type="datetime1">
              <a:rPr kumimoji="1" lang="ja-JP" altLang="en-US" smtClean="0"/>
              <a:t>2026/6/11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10851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E1783-50D9-44AD-AAA0-4F91AAD4E821}" type="datetime1">
              <a:rPr kumimoji="1" lang="ja-JP" altLang="en-US" smtClean="0"/>
              <a:t>2026/6/11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29591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8405" y="688763"/>
            <a:ext cx="2333742" cy="2410672"/>
          </a:xfrm>
        </p:spPr>
        <p:txBody>
          <a:bodyPr anchor="b"/>
          <a:lstStyle>
            <a:lvl1pPr>
              <a:defRPr sz="2532"/>
            </a:lvl1pPr>
          </a:lstStyle>
          <a:p>
            <a:r>
              <a:rPr lang="ja-JP" altLang="en-US"/>
              <a:t>マスター タイトルの書式設定</a:t>
            </a:r>
            <a:endParaRPr lang="en-US" dirty="0"/>
          </a:p>
        </p:txBody>
      </p:sp>
      <p:sp>
        <p:nvSpPr>
          <p:cNvPr id="3" name="Content Placeholder 2"/>
          <p:cNvSpPr>
            <a:spLocks noGrp="1"/>
          </p:cNvSpPr>
          <p:nvPr>
            <p:ph idx="1"/>
          </p:nvPr>
        </p:nvSpPr>
        <p:spPr>
          <a:xfrm>
            <a:off x="3076168" y="1487540"/>
            <a:ext cx="3663136" cy="7342026"/>
          </a:xfrm>
        </p:spPr>
        <p:txBody>
          <a:bodyPr/>
          <a:lstStyle>
            <a:lvl1pPr>
              <a:defRPr sz="2532"/>
            </a:lvl1pPr>
            <a:lvl2pPr>
              <a:defRPr sz="2216"/>
            </a:lvl2pPr>
            <a:lvl3pPr>
              <a:defRPr sz="1899"/>
            </a:lvl3pPr>
            <a:lvl4pPr>
              <a:defRPr sz="1583"/>
            </a:lvl4pPr>
            <a:lvl5pPr>
              <a:defRPr sz="1583"/>
            </a:lvl5pPr>
            <a:lvl6pPr>
              <a:defRPr sz="1583"/>
            </a:lvl6pPr>
            <a:lvl7pPr>
              <a:defRPr sz="1583"/>
            </a:lvl7pPr>
            <a:lvl8pPr>
              <a:defRPr sz="1583"/>
            </a:lvl8pPr>
            <a:lvl9pPr>
              <a:defRPr sz="158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8405" y="3099435"/>
            <a:ext cx="2333742" cy="5742087"/>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007706-DD7B-4F8D-84D1-4EAE0FD40433}" type="datetime1">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57703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8405" y="688763"/>
            <a:ext cx="2333742" cy="2410672"/>
          </a:xfrm>
        </p:spPr>
        <p:txBody>
          <a:bodyPr anchor="b"/>
          <a:lstStyle>
            <a:lvl1pPr>
              <a:defRPr sz="253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76168" y="1487540"/>
            <a:ext cx="3663136" cy="7342026"/>
          </a:xfrm>
        </p:spPr>
        <p:txBody>
          <a:bodyPr anchor="t"/>
          <a:lstStyle>
            <a:lvl1pPr marL="0" indent="0">
              <a:buNone/>
              <a:defRPr sz="2532"/>
            </a:lvl1pPr>
            <a:lvl2pPr marL="361782" indent="0">
              <a:buNone/>
              <a:defRPr sz="2216"/>
            </a:lvl2pPr>
            <a:lvl3pPr marL="723565" indent="0">
              <a:buNone/>
              <a:defRPr sz="1899"/>
            </a:lvl3pPr>
            <a:lvl4pPr marL="1085347" indent="0">
              <a:buNone/>
              <a:defRPr sz="1583"/>
            </a:lvl4pPr>
            <a:lvl5pPr marL="1447129" indent="0">
              <a:buNone/>
              <a:defRPr sz="1583"/>
            </a:lvl5pPr>
            <a:lvl6pPr marL="1808912" indent="0">
              <a:buNone/>
              <a:defRPr sz="1583"/>
            </a:lvl6pPr>
            <a:lvl7pPr marL="2170694" indent="0">
              <a:buNone/>
              <a:defRPr sz="1583"/>
            </a:lvl7pPr>
            <a:lvl8pPr marL="2532477" indent="0">
              <a:buNone/>
              <a:defRPr sz="1583"/>
            </a:lvl8pPr>
            <a:lvl9pPr marL="2894259" indent="0">
              <a:buNone/>
              <a:defRPr sz="158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8405" y="3099435"/>
            <a:ext cx="2333742" cy="5742087"/>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7C64EF-1743-416E-AD39-47CD1D67158F}" type="datetime1">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70161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463" y="550056"/>
            <a:ext cx="6240899" cy="19969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7463" y="2750270"/>
            <a:ext cx="6240899" cy="655521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7463" y="9575726"/>
            <a:ext cx="1628061" cy="550054"/>
          </a:xfrm>
          <a:prstGeom prst="rect">
            <a:avLst/>
          </a:prstGeom>
        </p:spPr>
        <p:txBody>
          <a:bodyPr vert="horz" lIns="91440" tIns="45720" rIns="91440" bIns="45720" rtlCol="0" anchor="ctr"/>
          <a:lstStyle>
            <a:lvl1pPr algn="l">
              <a:defRPr sz="950">
                <a:solidFill>
                  <a:schemeClr val="tx1">
                    <a:tint val="75000"/>
                  </a:schemeClr>
                </a:solidFill>
              </a:defRPr>
            </a:lvl1pPr>
          </a:lstStyle>
          <a:p>
            <a:fld id="{5307843D-2950-48B2-8676-C8CB7AA5B9A4}" type="datetime1">
              <a:rPr kumimoji="1" lang="ja-JP" altLang="en-US" smtClean="0"/>
              <a:t>2026/6/11</a:t>
            </a:fld>
            <a:endParaRPr kumimoji="1" lang="ja-JP" altLang="en-US"/>
          </a:p>
        </p:txBody>
      </p:sp>
      <p:sp>
        <p:nvSpPr>
          <p:cNvPr id="5" name="Footer Placeholder 4"/>
          <p:cNvSpPr>
            <a:spLocks noGrp="1"/>
          </p:cNvSpPr>
          <p:nvPr>
            <p:ph type="ftr" sz="quarter" idx="3"/>
          </p:nvPr>
        </p:nvSpPr>
        <p:spPr>
          <a:xfrm>
            <a:off x="2396867" y="9575726"/>
            <a:ext cx="2442091" cy="550054"/>
          </a:xfrm>
          <a:prstGeom prst="rect">
            <a:avLst/>
          </a:prstGeom>
        </p:spPr>
        <p:txBody>
          <a:bodyPr vert="horz" lIns="91440" tIns="45720" rIns="91440" bIns="45720" rtlCol="0" anchor="ctr"/>
          <a:lstStyle>
            <a:lvl1pPr algn="ctr">
              <a:defRPr sz="9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10301" y="9575726"/>
            <a:ext cx="1628061" cy="550054"/>
          </a:xfrm>
          <a:prstGeom prst="rect">
            <a:avLst/>
          </a:prstGeom>
        </p:spPr>
        <p:txBody>
          <a:bodyPr vert="horz" lIns="91440" tIns="45720" rIns="91440" bIns="45720" rtlCol="0" anchor="ctr"/>
          <a:lstStyle>
            <a:lvl1pPr algn="r">
              <a:defRPr sz="950">
                <a:solidFill>
                  <a:schemeClr val="tx1">
                    <a:tint val="75000"/>
                  </a:schemeClr>
                </a:solidFill>
              </a:defRPr>
            </a:lvl1p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5739831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723565" rtl="0" eaLnBrk="1" latinLnBrk="0" hangingPunct="1">
        <a:lnSpc>
          <a:spcPct val="90000"/>
        </a:lnSpc>
        <a:spcBef>
          <a:spcPct val="0"/>
        </a:spcBef>
        <a:buNone/>
        <a:defRPr kumimoji="1" sz="3482" kern="1200">
          <a:solidFill>
            <a:schemeClr val="tx1"/>
          </a:solidFill>
          <a:latin typeface="+mj-lt"/>
          <a:ea typeface="+mj-ea"/>
          <a:cs typeface="+mj-cs"/>
        </a:defRPr>
      </a:lvl1pPr>
    </p:titleStyle>
    <p:bodyStyle>
      <a:lvl1pPr marL="180891" indent="-180891" algn="l" defTabSz="723565" rtl="0" eaLnBrk="1" latinLnBrk="0" hangingPunct="1">
        <a:lnSpc>
          <a:spcPct val="90000"/>
        </a:lnSpc>
        <a:spcBef>
          <a:spcPts val="791"/>
        </a:spcBef>
        <a:buFont typeface="Arial" panose="020B0604020202020204" pitchFamily="34" charset="0"/>
        <a:buChar char="•"/>
        <a:defRPr kumimoji="1" sz="2216" kern="1200">
          <a:solidFill>
            <a:schemeClr val="tx1"/>
          </a:solidFill>
          <a:latin typeface="+mn-lt"/>
          <a:ea typeface="+mn-ea"/>
          <a:cs typeface="+mn-cs"/>
        </a:defRPr>
      </a:lvl1pPr>
      <a:lvl2pPr marL="542674" indent="-180891" algn="l" defTabSz="723565" rtl="0" eaLnBrk="1" latinLnBrk="0" hangingPunct="1">
        <a:lnSpc>
          <a:spcPct val="90000"/>
        </a:lnSpc>
        <a:spcBef>
          <a:spcPts val="396"/>
        </a:spcBef>
        <a:buFont typeface="Arial" panose="020B0604020202020204" pitchFamily="34" charset="0"/>
        <a:buChar char="•"/>
        <a:defRPr kumimoji="1" sz="1899" kern="1200">
          <a:solidFill>
            <a:schemeClr val="tx1"/>
          </a:solidFill>
          <a:latin typeface="+mn-lt"/>
          <a:ea typeface="+mn-ea"/>
          <a:cs typeface="+mn-cs"/>
        </a:defRPr>
      </a:lvl2pPr>
      <a:lvl3pPr marL="904456" indent="-180891" algn="l" defTabSz="723565" rtl="0" eaLnBrk="1" latinLnBrk="0" hangingPunct="1">
        <a:lnSpc>
          <a:spcPct val="90000"/>
        </a:lnSpc>
        <a:spcBef>
          <a:spcPts val="396"/>
        </a:spcBef>
        <a:buFont typeface="Arial" panose="020B0604020202020204" pitchFamily="34" charset="0"/>
        <a:buChar char="•"/>
        <a:defRPr kumimoji="1" sz="1583" kern="1200">
          <a:solidFill>
            <a:schemeClr val="tx1"/>
          </a:solidFill>
          <a:latin typeface="+mn-lt"/>
          <a:ea typeface="+mn-ea"/>
          <a:cs typeface="+mn-cs"/>
        </a:defRPr>
      </a:lvl3pPr>
      <a:lvl4pPr marL="126623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4pPr>
      <a:lvl5pPr marL="1628021"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5pPr>
      <a:lvl6pPr marL="1989803"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6pPr>
      <a:lvl7pPr marL="2351585"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7pPr>
      <a:lvl8pPr marL="271336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8pPr>
      <a:lvl9pPr marL="3075150"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9pPr>
    </p:bodyStyle>
    <p:otherStyle>
      <a:defPPr>
        <a:defRPr lang="en-US"/>
      </a:defPPr>
      <a:lvl1pPr marL="0" algn="l" defTabSz="723565" rtl="0" eaLnBrk="1" latinLnBrk="0" hangingPunct="1">
        <a:defRPr kumimoji="1" sz="1424" kern="1200">
          <a:solidFill>
            <a:schemeClr val="tx1"/>
          </a:solidFill>
          <a:latin typeface="+mn-lt"/>
          <a:ea typeface="+mn-ea"/>
          <a:cs typeface="+mn-cs"/>
        </a:defRPr>
      </a:lvl1pPr>
      <a:lvl2pPr marL="361782" algn="l" defTabSz="723565" rtl="0" eaLnBrk="1" latinLnBrk="0" hangingPunct="1">
        <a:defRPr kumimoji="1" sz="1424" kern="1200">
          <a:solidFill>
            <a:schemeClr val="tx1"/>
          </a:solidFill>
          <a:latin typeface="+mn-lt"/>
          <a:ea typeface="+mn-ea"/>
          <a:cs typeface="+mn-cs"/>
        </a:defRPr>
      </a:lvl2pPr>
      <a:lvl3pPr marL="723565" algn="l" defTabSz="723565" rtl="0" eaLnBrk="1" latinLnBrk="0" hangingPunct="1">
        <a:defRPr kumimoji="1" sz="1424" kern="1200">
          <a:solidFill>
            <a:schemeClr val="tx1"/>
          </a:solidFill>
          <a:latin typeface="+mn-lt"/>
          <a:ea typeface="+mn-ea"/>
          <a:cs typeface="+mn-cs"/>
        </a:defRPr>
      </a:lvl3pPr>
      <a:lvl4pPr marL="1085347" algn="l" defTabSz="723565" rtl="0" eaLnBrk="1" latinLnBrk="0" hangingPunct="1">
        <a:defRPr kumimoji="1" sz="1424" kern="1200">
          <a:solidFill>
            <a:schemeClr val="tx1"/>
          </a:solidFill>
          <a:latin typeface="+mn-lt"/>
          <a:ea typeface="+mn-ea"/>
          <a:cs typeface="+mn-cs"/>
        </a:defRPr>
      </a:lvl4pPr>
      <a:lvl5pPr marL="1447129" algn="l" defTabSz="723565" rtl="0" eaLnBrk="1" latinLnBrk="0" hangingPunct="1">
        <a:defRPr kumimoji="1" sz="1424" kern="1200">
          <a:solidFill>
            <a:schemeClr val="tx1"/>
          </a:solidFill>
          <a:latin typeface="+mn-lt"/>
          <a:ea typeface="+mn-ea"/>
          <a:cs typeface="+mn-cs"/>
        </a:defRPr>
      </a:lvl5pPr>
      <a:lvl6pPr marL="1808912" algn="l" defTabSz="723565" rtl="0" eaLnBrk="1" latinLnBrk="0" hangingPunct="1">
        <a:defRPr kumimoji="1" sz="1424" kern="1200">
          <a:solidFill>
            <a:schemeClr val="tx1"/>
          </a:solidFill>
          <a:latin typeface="+mn-lt"/>
          <a:ea typeface="+mn-ea"/>
          <a:cs typeface="+mn-cs"/>
        </a:defRPr>
      </a:lvl6pPr>
      <a:lvl7pPr marL="2170694" algn="l" defTabSz="723565" rtl="0" eaLnBrk="1" latinLnBrk="0" hangingPunct="1">
        <a:defRPr kumimoji="1" sz="1424" kern="1200">
          <a:solidFill>
            <a:schemeClr val="tx1"/>
          </a:solidFill>
          <a:latin typeface="+mn-lt"/>
          <a:ea typeface="+mn-ea"/>
          <a:cs typeface="+mn-cs"/>
        </a:defRPr>
      </a:lvl7pPr>
      <a:lvl8pPr marL="2532477" algn="l" defTabSz="723565" rtl="0" eaLnBrk="1" latinLnBrk="0" hangingPunct="1">
        <a:defRPr kumimoji="1" sz="1424" kern="1200">
          <a:solidFill>
            <a:schemeClr val="tx1"/>
          </a:solidFill>
          <a:latin typeface="+mn-lt"/>
          <a:ea typeface="+mn-ea"/>
          <a:cs typeface="+mn-cs"/>
        </a:defRPr>
      </a:lvl8pPr>
      <a:lvl9pPr marL="2894259" algn="l" defTabSz="723565" rtl="0" eaLnBrk="1" latinLnBrk="0" hangingPunct="1">
        <a:defRPr kumimoji="1" sz="14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正方形/長方形 2055">
            <a:extLst>
              <a:ext uri="{FF2B5EF4-FFF2-40B4-BE49-F238E27FC236}">
                <a16:creationId xmlns:a16="http://schemas.microsoft.com/office/drawing/2014/main" id="{A54BC81C-6AB5-4F36-A509-AFC7596F655F}"/>
              </a:ext>
            </a:extLst>
          </p:cNvPr>
          <p:cNvSpPr/>
          <p:nvPr/>
        </p:nvSpPr>
        <p:spPr>
          <a:xfrm>
            <a:off x="85725" y="1619249"/>
            <a:ext cx="6994618" cy="8475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ADAC782-2B70-40EF-9C05-3125126667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2851089" y="449896"/>
            <a:ext cx="367808" cy="352770"/>
          </a:xfrm>
          <a:prstGeom prst="rect">
            <a:avLst/>
          </a:prstGeom>
          <a:noFill/>
          <a:ln>
            <a:noFill/>
          </a:ln>
        </p:spPr>
      </p:pic>
      <p:graphicFrame>
        <p:nvGraphicFramePr>
          <p:cNvPr id="6" name="表 5">
            <a:extLst>
              <a:ext uri="{FF2B5EF4-FFF2-40B4-BE49-F238E27FC236}">
                <a16:creationId xmlns:a16="http://schemas.microsoft.com/office/drawing/2014/main" id="{ECC4DA66-3452-48F1-914C-429F663C79A1}"/>
              </a:ext>
            </a:extLst>
          </p:cNvPr>
          <p:cNvGraphicFramePr>
            <a:graphicFrameLocks noGrp="1"/>
          </p:cNvGraphicFramePr>
          <p:nvPr>
            <p:extLst>
              <p:ext uri="{D42A27DB-BD31-4B8C-83A1-F6EECF244321}">
                <p14:modId xmlns:p14="http://schemas.microsoft.com/office/powerpoint/2010/main" val="2256899807"/>
              </p:ext>
            </p:extLst>
          </p:nvPr>
        </p:nvGraphicFramePr>
        <p:xfrm>
          <a:off x="336703" y="5806691"/>
          <a:ext cx="6488965" cy="2791813"/>
        </p:xfrm>
        <a:graphic>
          <a:graphicData uri="http://schemas.openxmlformats.org/drawingml/2006/table">
            <a:tbl>
              <a:tblPr firstRow="1" firstCol="1" bandRow="1">
                <a:effectLst/>
                <a:tableStyleId>{5C22544A-7EE6-4342-B048-85BDC9FD1C3A}</a:tableStyleId>
              </a:tblPr>
              <a:tblGrid>
                <a:gridCol w="798074">
                  <a:extLst>
                    <a:ext uri="{9D8B030D-6E8A-4147-A177-3AD203B41FA5}">
                      <a16:colId xmlns:a16="http://schemas.microsoft.com/office/drawing/2014/main" val="3153474192"/>
                    </a:ext>
                  </a:extLst>
                </a:gridCol>
                <a:gridCol w="2779295">
                  <a:extLst>
                    <a:ext uri="{9D8B030D-6E8A-4147-A177-3AD203B41FA5}">
                      <a16:colId xmlns:a16="http://schemas.microsoft.com/office/drawing/2014/main" val="4167609681"/>
                    </a:ext>
                  </a:extLst>
                </a:gridCol>
                <a:gridCol w="2911596">
                  <a:extLst>
                    <a:ext uri="{9D8B030D-6E8A-4147-A177-3AD203B41FA5}">
                      <a16:colId xmlns:a16="http://schemas.microsoft.com/office/drawing/2014/main" val="2411524413"/>
                    </a:ext>
                  </a:extLst>
                </a:gridCol>
              </a:tblGrid>
              <a:tr h="491367">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認証区分</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500"/>
                        </a:lnSpc>
                      </a:pPr>
                      <a:r>
                        <a:rPr lang="ja-JP" sz="1200" b="1" kern="100" dirty="0">
                          <a:effectLst/>
                          <a:latin typeface="BIZ UDゴシック" panose="020B0400000000000000" pitchFamily="49" charset="-128"/>
                          <a:ea typeface="BIZ UDゴシック" panose="020B0400000000000000" pitchFamily="49" charset="-128"/>
                        </a:rPr>
                        <a:t>アドバンス認証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ja-JP" sz="1200" b="1" kern="100" dirty="0">
                          <a:effectLst/>
                          <a:latin typeface="BIZ UDゴシック" panose="020B0400000000000000" pitchFamily="49" charset="-128"/>
                          <a:ea typeface="BIZ UDゴシック" panose="020B0400000000000000" pitchFamily="49" charset="-128"/>
                        </a:rPr>
                        <a:t>スタンダード認証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472440">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認証基準</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20</a:t>
                      </a:r>
                      <a:r>
                        <a:rPr lang="ja-JP" sz="1200" b="1" kern="100" dirty="0">
                          <a:effectLst/>
                          <a:latin typeface="BIZ UDゴシック" panose="020B0400000000000000" pitchFamily="49" charset="-128"/>
                          <a:ea typeface="BIZ UDゴシック" panose="020B0400000000000000" pitchFamily="49" charset="-128"/>
                        </a:rPr>
                        <a:t>項目以上</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10</a:t>
                      </a:r>
                      <a:r>
                        <a:rPr lang="ja-JP" sz="1200" b="1" kern="100" dirty="0">
                          <a:effectLst/>
                          <a:latin typeface="BIZ UDゴシック" panose="020B0400000000000000" pitchFamily="49" charset="-128"/>
                          <a:ea typeface="BIZ UDゴシック" panose="020B0400000000000000" pitchFamily="49" charset="-128"/>
                        </a:rPr>
                        <a:t>～</a:t>
                      </a:r>
                      <a:r>
                        <a:rPr lang="en-US" sz="1200" b="1" kern="100" dirty="0">
                          <a:effectLst/>
                          <a:latin typeface="BIZ UDゴシック" panose="020B0400000000000000" pitchFamily="49" charset="-128"/>
                          <a:ea typeface="BIZ UDゴシック" panose="020B0400000000000000" pitchFamily="49" charset="-128"/>
                        </a:rPr>
                        <a:t>19</a:t>
                      </a:r>
                      <a:r>
                        <a:rPr lang="ja-JP" sz="1200" b="1" kern="100" dirty="0">
                          <a:effectLst/>
                          <a:latin typeface="BIZ UDゴシック" panose="020B0400000000000000" pitchFamily="49" charset="-128"/>
                          <a:ea typeface="BIZ UDゴシック" panose="020B0400000000000000" pitchFamily="49" charset="-128"/>
                        </a:rPr>
                        <a:t>項目</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93236190"/>
                  </a:ext>
                </a:extLst>
              </a:tr>
              <a:tr h="1079884">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Ｐ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Ｒ</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u="sng" kern="100" dirty="0">
                          <a:effectLst/>
                          <a:latin typeface="BIZ UDP明朝 Medium" panose="02020500000000000000" pitchFamily="18" charset="-128"/>
                          <a:ea typeface="BIZ UDP明朝 Medium" panose="02020500000000000000" pitchFamily="18" charset="-128"/>
                        </a:rPr>
                        <a:t>アドバンス認証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・県の</a:t>
                      </a:r>
                      <a:r>
                        <a:rPr lang="en-US" sz="1200" b="0" kern="100" dirty="0">
                          <a:effectLst/>
                          <a:latin typeface="BIZ UDP明朝 Medium" panose="02020500000000000000" pitchFamily="18" charset="-128"/>
                          <a:ea typeface="BIZ UDP明朝 Medium" panose="02020500000000000000" pitchFamily="18" charset="-128"/>
                        </a:rPr>
                        <a:t>HP</a:t>
                      </a: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SNS</a:t>
                      </a:r>
                      <a:r>
                        <a:rPr lang="ja-JP" sz="1200" b="0" kern="100" dirty="0">
                          <a:effectLst/>
                          <a:latin typeface="BIZ UDP明朝 Medium" panose="02020500000000000000" pitchFamily="18" charset="-128"/>
                          <a:ea typeface="BIZ UDP明朝 Medium" panose="02020500000000000000" pitchFamily="18" charset="-128"/>
                        </a:rPr>
                        <a:t>による認証企業の紹介</a:t>
                      </a:r>
                      <a:r>
                        <a:rPr lang="ja-JP" altLang="en-US" sz="1200" b="0" kern="100" dirty="0">
                          <a:effectLst/>
                          <a:latin typeface="BIZ UDP明朝 Medium" panose="02020500000000000000" pitchFamily="18" charset="-128"/>
                          <a:ea typeface="BIZ UDP明朝 Medium" panose="02020500000000000000" pitchFamily="18" charset="-128"/>
                        </a:rPr>
                        <a:t>　</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や</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アドバンス企業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u="sng" kern="100" dirty="0">
                          <a:effectLst/>
                          <a:latin typeface="BIZ UDP明朝 Medium" panose="02020500000000000000" pitchFamily="18" charset="-128"/>
                          <a:ea typeface="BIZ UDP明朝 Medium" panose="02020500000000000000" pitchFamily="18" charset="-128"/>
                        </a:rPr>
                        <a:t>スタンダード認証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・県の</a:t>
                      </a:r>
                      <a:r>
                        <a:rPr lang="en-US" altLang="ja-JP" sz="1200" b="0" kern="100" dirty="0">
                          <a:effectLst/>
                          <a:latin typeface="BIZ UDP明朝 Medium" panose="02020500000000000000" pitchFamily="18" charset="-128"/>
                          <a:ea typeface="BIZ UDP明朝 Medium" panose="02020500000000000000" pitchFamily="18" charset="-128"/>
                        </a:rPr>
                        <a:t>HP</a:t>
                      </a:r>
                      <a:r>
                        <a:rPr lang="ja-JP" altLang="ja-JP" sz="1200" b="0" kern="100" dirty="0">
                          <a:effectLst/>
                          <a:latin typeface="BIZ UDP明朝 Medium" panose="02020500000000000000" pitchFamily="18" charset="-128"/>
                          <a:ea typeface="BIZ UDP明朝 Medium" panose="02020500000000000000" pitchFamily="18" charset="-128"/>
                        </a:rPr>
                        <a:t>、</a:t>
                      </a:r>
                      <a:r>
                        <a:rPr lang="en-US" altLang="ja-JP" sz="1200" b="0" kern="100" dirty="0">
                          <a:effectLst/>
                          <a:latin typeface="BIZ UDP明朝 Medium" panose="02020500000000000000" pitchFamily="18" charset="-128"/>
                          <a:ea typeface="BIZ UDP明朝 Medium" panose="02020500000000000000" pitchFamily="18" charset="-128"/>
                        </a:rPr>
                        <a:t>SNS</a:t>
                      </a:r>
                      <a:r>
                        <a:rPr lang="ja-JP" altLang="ja-JP" sz="1200" b="0" kern="100" dirty="0">
                          <a:effectLst/>
                          <a:latin typeface="BIZ UDP明朝 Medium" panose="02020500000000000000" pitchFamily="18" charset="-128"/>
                          <a:ea typeface="BIZ UDP明朝 Medium" panose="02020500000000000000" pitchFamily="18" charset="-128"/>
                        </a:rPr>
                        <a:t>による認証企業の紹介</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や</a:t>
                      </a:r>
                      <a:r>
                        <a:rPr lang="en-US" altLang="ja-JP" sz="1200" b="0" kern="100" dirty="0">
                          <a:effectLst/>
                          <a:latin typeface="BIZ UDP明朝 Medium" panose="02020500000000000000" pitchFamily="18" charset="-128"/>
                          <a:ea typeface="BIZ UDP明朝 Medium" panose="02020500000000000000" pitchFamily="18" charset="-128"/>
                        </a:rPr>
                        <a:t>SDGs</a:t>
                      </a:r>
                      <a:r>
                        <a:rPr lang="ja-JP" alt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スタンダード企業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alt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748122">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資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金</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（アドバンス認証</a:t>
                      </a:r>
                      <a:r>
                        <a:rPr lang="ja-JP" altLang="ja-JP" sz="1200" b="0" u="sng" kern="100" dirty="0">
                          <a:effectLst/>
                          <a:latin typeface="BIZ UDP明朝 Medium" panose="02020500000000000000" pitchFamily="18" charset="-128"/>
                          <a:ea typeface="BIZ UDP明朝 Medium" panose="02020500000000000000" pitchFamily="18" charset="-128"/>
                        </a:rPr>
                        <a:t>枠）</a:t>
                      </a:r>
                      <a:r>
                        <a:rPr lang="ja-JP" altLang="en-US" sz="1200" b="0" u="none" kern="100" dirty="0">
                          <a:effectLst/>
                          <a:latin typeface="BIZ UDP明朝 Medium" panose="02020500000000000000" pitchFamily="18" charset="-128"/>
                          <a:ea typeface="BIZ UDP明朝 Medium" panose="02020500000000000000" pitchFamily="18" charset="-128"/>
                        </a:rPr>
                        <a:t>」</a:t>
                      </a:r>
                      <a:endParaRPr lang="en-US" altLang="ja-JP" sz="1200" b="0" u="none" kern="100" dirty="0">
                        <a:effectLst/>
                        <a:latin typeface="BIZ UDP明朝 Medium" panose="02020500000000000000" pitchFamily="18" charset="-128"/>
                        <a:ea typeface="BIZ UDP明朝 Medium" panose="02020500000000000000" pitchFamily="18" charset="-128"/>
                      </a:endParaRPr>
                    </a:p>
                    <a:p>
                      <a:pPr algn="just">
                        <a:lnSpc>
                          <a:spcPts val="1600"/>
                        </a:lnSpc>
                      </a:pPr>
                      <a:r>
                        <a:rPr lang="ja-JP" altLang="en-US" sz="1200" b="0" u="none" kern="100" dirty="0">
                          <a:effectLst/>
                          <a:latin typeface="BIZ UDP明朝 Medium" panose="02020500000000000000" pitchFamily="18" charset="-128"/>
                          <a:ea typeface="BIZ UDP明朝 Medium" panose="02020500000000000000" pitchFamily="18" charset="-128"/>
                        </a:rPr>
                        <a:t>　</a:t>
                      </a:r>
                      <a:r>
                        <a:rPr lang="ja-JP" sz="1200" b="0" kern="100" dirty="0">
                          <a:effectLst/>
                          <a:latin typeface="BIZ UDP明朝 Medium" panose="02020500000000000000" pitchFamily="18" charset="-128"/>
                          <a:ea typeface="BIZ UDP明朝 Medium" panose="02020500000000000000" pitchFamily="18" charset="-128"/>
                        </a:rPr>
                        <a:t>による融資</a:t>
                      </a:r>
                    </a:p>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（スタンダード認証</a:t>
                      </a:r>
                      <a:r>
                        <a:rPr lang="ja-JP" altLang="ja-JP" sz="1200" b="0" u="sng" kern="100" dirty="0">
                          <a:effectLst/>
                          <a:latin typeface="BIZ UDP明朝 Medium" panose="02020500000000000000" pitchFamily="18" charset="-128"/>
                          <a:ea typeface="BIZ UDP明朝 Medium" panose="02020500000000000000" pitchFamily="18" charset="-128"/>
                        </a:rPr>
                        <a:t>枠）</a:t>
                      </a:r>
                      <a:r>
                        <a:rPr lang="ja-JP" altLang="en-US" sz="1200" b="0" u="none" kern="100" dirty="0">
                          <a:effectLst/>
                          <a:latin typeface="BIZ UDP明朝 Medium" panose="02020500000000000000" pitchFamily="18" charset="-128"/>
                          <a:ea typeface="BIZ UDP明朝 Medium" panose="02020500000000000000" pitchFamily="18" charset="-128"/>
                        </a:rPr>
                        <a:t>」</a:t>
                      </a:r>
                      <a:endParaRPr lang="en-US" altLang="ja-JP" sz="1200" b="0" u="none" kern="100" dirty="0">
                        <a:effectLst/>
                        <a:latin typeface="BIZ UDP明朝 Medium" panose="02020500000000000000" pitchFamily="18" charset="-128"/>
                        <a:ea typeface="BIZ UDP明朝 Medium" panose="02020500000000000000" pitchFamily="18" charset="-128"/>
                      </a:endParaRPr>
                    </a:p>
                    <a:p>
                      <a:pPr algn="just">
                        <a:lnSpc>
                          <a:spcPts val="1600"/>
                        </a:lnSpc>
                      </a:pPr>
                      <a:r>
                        <a:rPr lang="ja-JP" altLang="en-US" sz="1200" b="0" u="none" kern="100" dirty="0">
                          <a:effectLst/>
                          <a:latin typeface="BIZ UDP明朝 Medium" panose="02020500000000000000" pitchFamily="18" charset="-128"/>
                          <a:ea typeface="BIZ UDP明朝 Medium" panose="02020500000000000000" pitchFamily="18" charset="-128"/>
                        </a:rPr>
                        <a:t>　</a:t>
                      </a:r>
                      <a:r>
                        <a:rPr lang="ja-JP" sz="1200" b="0" kern="100" dirty="0">
                          <a:effectLst/>
                          <a:latin typeface="BIZ UDP明朝 Medium" panose="02020500000000000000" pitchFamily="18" charset="-128"/>
                          <a:ea typeface="BIZ UDP明朝 Medium" panose="02020500000000000000" pitchFamily="18" charset="-128"/>
                        </a:rPr>
                        <a:t>による融資</a:t>
                      </a:r>
                    </a:p>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bl>
          </a:graphicData>
        </a:graphic>
      </p:graphicFrame>
      <p:sp>
        <p:nvSpPr>
          <p:cNvPr id="10" name="フローチャート: 代替処理 7">
            <a:extLst>
              <a:ext uri="{FF2B5EF4-FFF2-40B4-BE49-F238E27FC236}">
                <a16:creationId xmlns:a16="http://schemas.microsoft.com/office/drawing/2014/main" id="{BE1EA408-70F7-442C-953C-3E94B5904423}"/>
              </a:ext>
            </a:extLst>
          </p:cNvPr>
          <p:cNvSpPr>
            <a:spLocks noChangeArrowheads="1"/>
          </p:cNvSpPr>
          <p:nvPr/>
        </p:nvSpPr>
        <p:spPr bwMode="auto">
          <a:xfrm>
            <a:off x="422479" y="1707414"/>
            <a:ext cx="1823835" cy="324000"/>
          </a:xfrm>
          <a:prstGeom prst="flowChartAlternateProcess">
            <a:avLst/>
          </a:prstGeom>
          <a:solidFill>
            <a:schemeClr val="accent4"/>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制度概要</a:t>
            </a:r>
            <a:endParaRPr lang="ja-JP" altLang="ja-JP" dirty="0">
              <a:latin typeface="Arial" panose="020B0604020202020204" pitchFamily="34" charset="0"/>
            </a:endParaRPr>
          </a:p>
        </p:txBody>
      </p:sp>
      <p:sp>
        <p:nvSpPr>
          <p:cNvPr id="11" name="フローチャート: 代替処理 8">
            <a:extLst>
              <a:ext uri="{FF2B5EF4-FFF2-40B4-BE49-F238E27FC236}">
                <a16:creationId xmlns:a16="http://schemas.microsoft.com/office/drawing/2014/main" id="{85492849-90BD-41F5-B54A-7819DB85BF3A}"/>
              </a:ext>
            </a:extLst>
          </p:cNvPr>
          <p:cNvSpPr>
            <a:spLocks noChangeArrowheads="1"/>
          </p:cNvSpPr>
          <p:nvPr/>
        </p:nvSpPr>
        <p:spPr bwMode="auto">
          <a:xfrm>
            <a:off x="422479" y="2783873"/>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認証対象</a:t>
            </a:r>
            <a:endParaRPr lang="ja-JP" altLang="ja-JP" dirty="0">
              <a:latin typeface="BIZ UDゴシック" panose="020B0400000000000000" pitchFamily="49" charset="-128"/>
              <a:ea typeface="BIZ UDゴシック" panose="020B0400000000000000" pitchFamily="49" charset="-128"/>
            </a:endParaRPr>
          </a:p>
        </p:txBody>
      </p:sp>
      <p:sp>
        <p:nvSpPr>
          <p:cNvPr id="12" name="フローチャート: 代替処理 9">
            <a:extLst>
              <a:ext uri="{FF2B5EF4-FFF2-40B4-BE49-F238E27FC236}">
                <a16:creationId xmlns:a16="http://schemas.microsoft.com/office/drawing/2014/main" id="{25AA95C4-A622-4188-B568-18E258A6D7C0}"/>
              </a:ext>
            </a:extLst>
          </p:cNvPr>
          <p:cNvSpPr>
            <a:spLocks noChangeArrowheads="1"/>
          </p:cNvSpPr>
          <p:nvPr/>
        </p:nvSpPr>
        <p:spPr bwMode="auto">
          <a:xfrm>
            <a:off x="415127" y="4136233"/>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４．認証</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基準</a:t>
            </a:r>
            <a:endParaRPr lang="ja-JP" altLang="ja-JP" dirty="0">
              <a:latin typeface="BIZ UDゴシック" panose="020B0400000000000000" pitchFamily="49" charset="-128"/>
              <a:ea typeface="BIZ UDゴシック" panose="020B0400000000000000" pitchFamily="49" charset="-128"/>
            </a:endParaRPr>
          </a:p>
        </p:txBody>
      </p:sp>
      <p:sp>
        <p:nvSpPr>
          <p:cNvPr id="13" name="フローチャート: 代替処理 4">
            <a:extLst>
              <a:ext uri="{FF2B5EF4-FFF2-40B4-BE49-F238E27FC236}">
                <a16:creationId xmlns:a16="http://schemas.microsoft.com/office/drawing/2014/main" id="{02709736-8646-4386-B5DB-E476ABAD4A86}"/>
              </a:ext>
            </a:extLst>
          </p:cNvPr>
          <p:cNvSpPr>
            <a:spLocks noChangeArrowheads="1"/>
          </p:cNvSpPr>
          <p:nvPr/>
        </p:nvSpPr>
        <p:spPr bwMode="auto">
          <a:xfrm>
            <a:off x="422479" y="3525558"/>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認証期間</a:t>
            </a:r>
            <a:endParaRPr lang="ja-JP" altLang="ja-JP" dirty="0">
              <a:latin typeface="BIZ UDゴシック" panose="020B0400000000000000" pitchFamily="49" charset="-128"/>
              <a:ea typeface="BIZ UDゴシック" panose="020B0400000000000000" pitchFamily="49" charset="-128"/>
            </a:endParaRPr>
          </a:p>
        </p:txBody>
      </p:sp>
      <p:sp>
        <p:nvSpPr>
          <p:cNvPr id="16" name="四角形: 角を丸くする 13">
            <a:extLst>
              <a:ext uri="{FF2B5EF4-FFF2-40B4-BE49-F238E27FC236}">
                <a16:creationId xmlns:a16="http://schemas.microsoft.com/office/drawing/2014/main" id="{6113A515-58E8-417E-AE84-9FE07F841316}"/>
              </a:ext>
            </a:extLst>
          </p:cNvPr>
          <p:cNvSpPr>
            <a:spLocks noChangeArrowheads="1"/>
          </p:cNvSpPr>
          <p:nvPr/>
        </p:nvSpPr>
        <p:spPr bwMode="auto">
          <a:xfrm>
            <a:off x="401749" y="5148451"/>
            <a:ext cx="2865903"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認証区分とメリット</a:t>
            </a:r>
            <a:endParaRPr lang="ja-JP" altLang="ja-JP" sz="400" dirty="0">
              <a:latin typeface="BIZ UDゴシック" panose="020B0400000000000000" pitchFamily="49" charset="-128"/>
              <a:ea typeface="BIZ UDゴシック" panose="020B0400000000000000" pitchFamily="49" charset="-128"/>
            </a:endParaRPr>
          </a:p>
        </p:txBody>
      </p:sp>
      <p:sp>
        <p:nvSpPr>
          <p:cNvPr id="23" name="Rectangle 19">
            <a:extLst>
              <a:ext uri="{FF2B5EF4-FFF2-40B4-BE49-F238E27FC236}">
                <a16:creationId xmlns:a16="http://schemas.microsoft.com/office/drawing/2014/main" id="{6FA20C60-ABE2-4626-BB79-D73540E84DC2}"/>
              </a:ext>
            </a:extLst>
          </p:cNvPr>
          <p:cNvSpPr>
            <a:spLocks noChangeArrowheads="1"/>
          </p:cNvSpPr>
          <p:nvPr/>
        </p:nvSpPr>
        <p:spPr bwMode="auto">
          <a:xfrm>
            <a:off x="532365" y="1068324"/>
            <a:ext cx="63401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algn="ctr" defTabSz="914400"/>
            <a:r>
              <a:rPr lang="ja-JP" altLang="ja-JP" sz="3200" b="1" dirty="0">
                <a:solidFill>
                  <a:srgbClr val="538135"/>
                </a:solidFill>
                <a:latin typeface="BIZ UDゴシック" panose="020B0400000000000000" pitchFamily="49" charset="-128"/>
                <a:ea typeface="BIZ UDゴシック" panose="020B0400000000000000" pitchFamily="49" charset="-128"/>
                <a:cs typeface="Times New Roman" panose="02020603050405020304" pitchFamily="18" charset="0"/>
              </a:rPr>
              <a:t>奈良県ＳＤＧｓ</a:t>
            </a:r>
            <a:r>
              <a:rPr lang="ja-JP" altLang="ja-JP"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認証</a:t>
            </a:r>
            <a:r>
              <a:rPr lang="ja-JP" altLang="en-US"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企業</a:t>
            </a:r>
            <a:r>
              <a:rPr lang="ja-JP" altLang="en-US"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を募集開始します</a:t>
            </a:r>
            <a:endParaRPr lang="en-US" altLang="ja-JP"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5" name="Rectangle 22">
            <a:extLst>
              <a:ext uri="{FF2B5EF4-FFF2-40B4-BE49-F238E27FC236}">
                <a16:creationId xmlns:a16="http://schemas.microsoft.com/office/drawing/2014/main" id="{56A90916-B203-433F-812A-80C38726DA27}"/>
              </a:ext>
            </a:extLst>
          </p:cNvPr>
          <p:cNvSpPr>
            <a:spLocks noChangeArrowheads="1"/>
          </p:cNvSpPr>
          <p:nvPr/>
        </p:nvSpPr>
        <p:spPr bwMode="auto">
          <a:xfrm>
            <a:off x="288050" y="1979506"/>
            <a:ext cx="6593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ＳＤＧｓに関連する取組を実施する中小企業を県が認証し、</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中小企業のＳＤＧｓの取組を「見</a:t>
            </a:r>
            <a:endPar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defTabSz="914400"/>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える化」</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しま</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す。</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認証企業には、県内関係機関と連携して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「ＰＲ」や「資金」など様々なメリットを提供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し更</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　 なるＳＤＧｓの取組進展を後押しします。</a:t>
            </a:r>
            <a:endParaRPr lang="ja-JP" altLang="en-US" sz="1200" dirty="0">
              <a:latin typeface="BIZ UDP明朝 Medium" panose="02020500000000000000" pitchFamily="18" charset="-128"/>
              <a:ea typeface="BIZ UDP明朝 Medium" panose="02020500000000000000" pitchFamily="18" charset="-128"/>
            </a:endParaRPr>
          </a:p>
        </p:txBody>
      </p:sp>
      <p:sp>
        <p:nvSpPr>
          <p:cNvPr id="27" name="Rectangle 26">
            <a:extLst>
              <a:ext uri="{FF2B5EF4-FFF2-40B4-BE49-F238E27FC236}">
                <a16:creationId xmlns:a16="http://schemas.microsoft.com/office/drawing/2014/main" id="{2D67F1A7-CD58-4C1F-BBF1-C934917E6771}"/>
              </a:ext>
            </a:extLst>
          </p:cNvPr>
          <p:cNvSpPr>
            <a:spLocks noChangeArrowheads="1"/>
          </p:cNvSpPr>
          <p:nvPr/>
        </p:nvSpPr>
        <p:spPr bwMode="auto">
          <a:xfrm>
            <a:off x="316368" y="4478073"/>
            <a:ext cx="67400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「社会</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経済」「環境」の</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分野・</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の取組項目</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のうち、以下を満たす場合</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① </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各分野において、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重点項目のうち１つ以上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に取り組んでいる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1200" dirty="0">
              <a:latin typeface="BIZ UDゴシック" panose="020B0400000000000000" pitchFamily="49" charset="-128"/>
              <a:ea typeface="BIZ UDゴシック" panose="020B0400000000000000" pitchFamily="49" charset="-128"/>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② 合計で</a:t>
            </a:r>
            <a:r>
              <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0" defTabSz="914400"/>
            <a:r>
              <a:rPr lang="ja-JP" altLang="en-US" sz="400" dirty="0">
                <a:latin typeface="BIZ UDゴシック" panose="020B0400000000000000" pitchFamily="49" charset="-128"/>
                <a:ea typeface="BIZ UDゴシック" panose="020B0400000000000000" pitchFamily="49" charset="-128"/>
              </a:rPr>
              <a:t>　　　</a:t>
            </a:r>
          </a:p>
        </p:txBody>
      </p:sp>
      <p:sp>
        <p:nvSpPr>
          <p:cNvPr id="28" name="Rectangle 28">
            <a:extLst>
              <a:ext uri="{FF2B5EF4-FFF2-40B4-BE49-F238E27FC236}">
                <a16:creationId xmlns:a16="http://schemas.microsoft.com/office/drawing/2014/main" id="{F5216E07-AE1D-4AFD-A01B-BC421E5E02E4}"/>
              </a:ext>
            </a:extLst>
          </p:cNvPr>
          <p:cNvSpPr>
            <a:spLocks noChangeArrowheads="1"/>
          </p:cNvSpPr>
          <p:nvPr/>
        </p:nvSpPr>
        <p:spPr bwMode="auto">
          <a:xfrm>
            <a:off x="312281" y="3829508"/>
            <a:ext cx="652774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7640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認証から</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３年間</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認証を受けた日から起算して３年を経過した日以後の最初の３月</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日まで。更新可。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indent="133350" defTabSz="914400"/>
            <a:r>
              <a:rPr lang="ja-JP" altLang="en-US" sz="1000" dirty="0">
                <a:latin typeface="BIZ UDP明朝 Medium" panose="02020500000000000000" pitchFamily="18" charset="-128"/>
                <a:ea typeface="BIZ UDP明朝 Medium" panose="02020500000000000000" pitchFamily="18" charset="-128"/>
              </a:rPr>
              <a:t>　</a:t>
            </a:r>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60514" y="6071432"/>
            <a:ext cx="184731" cy="53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a:latin typeface="Arial" panose="020B0604020202020204" pitchFamily="34" charset="0"/>
            </a:endParaRPr>
          </a:p>
        </p:txBody>
      </p:sp>
      <p:sp>
        <p:nvSpPr>
          <p:cNvPr id="42" name="Rectangle 19">
            <a:extLst>
              <a:ext uri="{FF2B5EF4-FFF2-40B4-BE49-F238E27FC236}">
                <a16:creationId xmlns:a16="http://schemas.microsoft.com/office/drawing/2014/main" id="{8939ACB0-C000-4500-9F18-C540B1C67E0A}"/>
              </a:ext>
            </a:extLst>
          </p:cNvPr>
          <p:cNvSpPr>
            <a:spLocks noChangeArrowheads="1"/>
          </p:cNvSpPr>
          <p:nvPr/>
        </p:nvSpPr>
        <p:spPr bwMode="auto">
          <a:xfrm>
            <a:off x="3218899" y="407174"/>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20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奈良県</a:t>
            </a:r>
            <a:endParaRPr lang="ja-JP" altLang="ja-JP" sz="2000" dirty="0"/>
          </a:p>
        </p:txBody>
      </p:sp>
      <p:sp>
        <p:nvSpPr>
          <p:cNvPr id="43" name="Rectangle 19">
            <a:extLst>
              <a:ext uri="{FF2B5EF4-FFF2-40B4-BE49-F238E27FC236}">
                <a16:creationId xmlns:a16="http://schemas.microsoft.com/office/drawing/2014/main" id="{84C4B7E8-D477-4B0A-B23A-569C59D851BC}"/>
              </a:ext>
            </a:extLst>
          </p:cNvPr>
          <p:cNvSpPr>
            <a:spLocks noChangeArrowheads="1"/>
          </p:cNvSpPr>
          <p:nvPr/>
        </p:nvSpPr>
        <p:spPr bwMode="auto">
          <a:xfrm>
            <a:off x="5421027" y="459770"/>
            <a:ext cx="1261884" cy="307777"/>
          </a:xfrm>
          <a:prstGeom prst="rect">
            <a:avLst/>
          </a:prstGeom>
          <a:solidFill>
            <a:schemeClr val="bg1">
              <a:lumMod val="95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令和</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８</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度</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版</a:t>
            </a:r>
            <a:endParaRPr lang="ja-JP" altLang="ja-JP" sz="1400" b="1" dirty="0"/>
          </a:p>
        </p:txBody>
      </p:sp>
      <p:sp>
        <p:nvSpPr>
          <p:cNvPr id="45" name="Rectangle 19">
            <a:extLst>
              <a:ext uri="{FF2B5EF4-FFF2-40B4-BE49-F238E27FC236}">
                <a16:creationId xmlns:a16="http://schemas.microsoft.com/office/drawing/2014/main" id="{0482B95C-0DC9-4508-A3E2-28B8C03AA976}"/>
              </a:ext>
            </a:extLst>
          </p:cNvPr>
          <p:cNvSpPr>
            <a:spLocks noChangeArrowheads="1"/>
          </p:cNvSpPr>
          <p:nvPr/>
        </p:nvSpPr>
        <p:spPr bwMode="auto">
          <a:xfrm>
            <a:off x="250235" y="769160"/>
            <a:ext cx="37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中小企業のＳＤＧｓの取組を後押し</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します！</a:t>
            </a:r>
            <a:endParaRPr lang="ja-JP" altLang="ja-JP" sz="400" dirty="0"/>
          </a:p>
        </p:txBody>
      </p:sp>
      <p:sp>
        <p:nvSpPr>
          <p:cNvPr id="46" name="Rectangle 22">
            <a:extLst>
              <a:ext uri="{FF2B5EF4-FFF2-40B4-BE49-F238E27FC236}">
                <a16:creationId xmlns:a16="http://schemas.microsoft.com/office/drawing/2014/main" id="{FE8B5D47-05CA-40D4-8155-C677CF609AC4}"/>
              </a:ext>
            </a:extLst>
          </p:cNvPr>
          <p:cNvSpPr>
            <a:spLocks noChangeArrowheads="1"/>
          </p:cNvSpPr>
          <p:nvPr/>
        </p:nvSpPr>
        <p:spPr bwMode="auto">
          <a:xfrm>
            <a:off x="306843" y="3081217"/>
            <a:ext cx="672024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・奈良県内に本社、本店、支店等の事業所がある中小企業</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中小企業等経営強化法（平成</a:t>
            </a:r>
            <a:r>
              <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rPr>
              <a:t>11</a:t>
            </a:r>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年法律第</a:t>
            </a:r>
            <a:r>
              <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rPr>
              <a:t>18</a:t>
            </a:r>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号）第２条第１項に基づく「中小企業者」に該当する企業　</a:t>
            </a:r>
            <a:endPar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　　　</a:t>
            </a:r>
          </a:p>
        </p:txBody>
      </p:sp>
      <p:sp>
        <p:nvSpPr>
          <p:cNvPr id="47" name="Rectangle 26">
            <a:extLst>
              <a:ext uri="{FF2B5EF4-FFF2-40B4-BE49-F238E27FC236}">
                <a16:creationId xmlns:a16="http://schemas.microsoft.com/office/drawing/2014/main" id="{6191E358-B0EA-4013-92E7-FF1CC2D3E4D5}"/>
              </a:ext>
            </a:extLst>
          </p:cNvPr>
          <p:cNvSpPr>
            <a:spLocks noChangeArrowheads="1"/>
          </p:cNvSpPr>
          <p:nvPr/>
        </p:nvSpPr>
        <p:spPr bwMode="auto">
          <a:xfrm>
            <a:off x="306522" y="5469543"/>
            <a:ext cx="6583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認証区分に応じ、県から</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「ＰＲ面」や「資金面」でのメリット</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endParaRPr lang="ja-JP" altLang="en-US" sz="1200" dirty="0">
              <a:latin typeface="BIZ UDP明朝 Medium" panose="02020500000000000000" pitchFamily="18" charset="-128"/>
              <a:ea typeface="BIZ UDP明朝 Medium" panose="02020500000000000000" pitchFamily="18" charset="-128"/>
            </a:endParaRPr>
          </a:p>
        </p:txBody>
      </p:sp>
      <p:sp>
        <p:nvSpPr>
          <p:cNvPr id="48" name="Rectangle 26">
            <a:extLst>
              <a:ext uri="{FF2B5EF4-FFF2-40B4-BE49-F238E27FC236}">
                <a16:creationId xmlns:a16="http://schemas.microsoft.com/office/drawing/2014/main" id="{3E94EA3C-EACB-49F7-8AB7-BE36351AEE5D}"/>
              </a:ext>
            </a:extLst>
          </p:cNvPr>
          <p:cNvSpPr>
            <a:spLocks noChangeArrowheads="1"/>
          </p:cNvSpPr>
          <p:nvPr/>
        </p:nvSpPr>
        <p:spPr bwMode="auto">
          <a:xfrm>
            <a:off x="232488" y="8560695"/>
            <a:ext cx="6583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このほか、</a:t>
            </a:r>
            <a:r>
              <a:rPr lang="ja-JP" altLang="ja-JP" sz="1200" b="1" kern="100" dirty="0">
                <a:latin typeface="BIZ UDPゴシック" panose="020B0400000000000000" pitchFamily="50" charset="-128"/>
                <a:ea typeface="BIZ UDPゴシック" panose="020B0400000000000000" pitchFamily="50" charset="-128"/>
                <a:cs typeface="Times New Roman" panose="02020603050405020304" pitchFamily="18" charset="0"/>
              </a:rPr>
              <a:t>金融機関や大学、経済団体、市町村など県内関係機関からの様々なサポート</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も予定</a:t>
            </a:r>
            <a:endParaRPr lang="en-US"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しています</a:t>
            </a:r>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（サポートメニューは裏面に掲載しています）</a:t>
            </a:r>
            <a:endPar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endParaRPr lang="ja-JP" altLang="en-US" sz="400"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158582FD-2284-4431-85BA-B8747F1071FC}"/>
              </a:ext>
            </a:extLst>
          </p:cNvPr>
          <p:cNvPicPr>
            <a:picLocks noChangeAspect="1"/>
          </p:cNvPicPr>
          <p:nvPr/>
        </p:nvPicPr>
        <p:blipFill rotWithShape="1">
          <a:blip r:embed="rId3"/>
          <a:srcRect l="17193" t="64760" r="16491" b="33189"/>
          <a:stretch/>
        </p:blipFill>
        <p:spPr>
          <a:xfrm>
            <a:off x="234789" y="74711"/>
            <a:ext cx="6792295" cy="236317"/>
          </a:xfrm>
          <a:prstGeom prst="rect">
            <a:avLst/>
          </a:prstGeom>
        </p:spPr>
      </p:pic>
      <p:pic>
        <p:nvPicPr>
          <p:cNvPr id="24" name="図 23">
            <a:extLst>
              <a:ext uri="{FF2B5EF4-FFF2-40B4-BE49-F238E27FC236}">
                <a16:creationId xmlns:a16="http://schemas.microsoft.com/office/drawing/2014/main" id="{F67C0E95-27F1-42F7-880B-B5CBD17D024D}"/>
              </a:ext>
            </a:extLst>
          </p:cNvPr>
          <p:cNvPicPr>
            <a:picLocks noChangeAspect="1"/>
          </p:cNvPicPr>
          <p:nvPr/>
        </p:nvPicPr>
        <p:blipFill rotWithShape="1">
          <a:blip r:embed="rId3"/>
          <a:srcRect l="17193" t="64760" r="16491" b="33189"/>
          <a:stretch/>
        </p:blipFill>
        <p:spPr>
          <a:xfrm>
            <a:off x="215306" y="10095133"/>
            <a:ext cx="6792295" cy="236317"/>
          </a:xfrm>
          <a:prstGeom prst="rect">
            <a:avLst/>
          </a:prstGeom>
        </p:spPr>
      </p:pic>
      <p:pic>
        <p:nvPicPr>
          <p:cNvPr id="26" name="図 25">
            <a:extLst>
              <a:ext uri="{FF2B5EF4-FFF2-40B4-BE49-F238E27FC236}">
                <a16:creationId xmlns:a16="http://schemas.microsoft.com/office/drawing/2014/main" id="{9CDD54CE-F8B5-41F0-BDC4-E703794AE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6230" y="5832189"/>
            <a:ext cx="901242" cy="895186"/>
          </a:xfrm>
          <a:prstGeom prst="rect">
            <a:avLst/>
          </a:prstGeom>
          <a:noFill/>
          <a:ln>
            <a:noFill/>
          </a:ln>
        </p:spPr>
      </p:pic>
      <p:pic>
        <p:nvPicPr>
          <p:cNvPr id="30" name="図 29">
            <a:extLst>
              <a:ext uri="{FF2B5EF4-FFF2-40B4-BE49-F238E27FC236}">
                <a16:creationId xmlns:a16="http://schemas.microsoft.com/office/drawing/2014/main" id="{EAF34C6E-F05C-40A9-ADDE-5E59691C32A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0870" y="5836902"/>
            <a:ext cx="901242" cy="885760"/>
          </a:xfrm>
          <a:prstGeom prst="rect">
            <a:avLst/>
          </a:prstGeom>
          <a:noFill/>
          <a:ln>
            <a:noFill/>
          </a:ln>
        </p:spPr>
      </p:pic>
      <p:sp>
        <p:nvSpPr>
          <p:cNvPr id="31" name="四角形: 角を丸くする 13">
            <a:extLst>
              <a:ext uri="{FF2B5EF4-FFF2-40B4-BE49-F238E27FC236}">
                <a16:creationId xmlns:a16="http://schemas.microsoft.com/office/drawing/2014/main" id="{C322D307-9B5C-47E7-9DC9-C7FC9931F0F0}"/>
              </a:ext>
            </a:extLst>
          </p:cNvPr>
          <p:cNvSpPr>
            <a:spLocks noChangeArrowheads="1"/>
          </p:cNvSpPr>
          <p:nvPr/>
        </p:nvSpPr>
        <p:spPr bwMode="auto">
          <a:xfrm>
            <a:off x="422477" y="9008204"/>
            <a:ext cx="2683540"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６．申請受付期間</a:t>
            </a:r>
            <a:endParaRPr lang="ja-JP" altLang="ja-JP" sz="4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466CB424-C3A2-4B92-B1D8-E2CECDCC055A}"/>
              </a:ext>
            </a:extLst>
          </p:cNvPr>
          <p:cNvSpPr txBox="1"/>
          <p:nvPr/>
        </p:nvSpPr>
        <p:spPr>
          <a:xfrm>
            <a:off x="336703" y="9305580"/>
            <a:ext cx="6029325" cy="1015663"/>
          </a:xfrm>
          <a:prstGeom prst="rect">
            <a:avLst/>
          </a:prstGeom>
          <a:noFill/>
          <a:ln>
            <a:noFill/>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・令和８年４月１日（水）～５月２９日（金）</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申請時は来庁が必要になります。</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郵送・電子のみでの申請は受け付けません</a:t>
            </a:r>
            <a:r>
              <a:rPr kumimoji="1" lang="en-US" altLang="ja-JP" sz="1200" b="1" dirty="0">
                <a:latin typeface="BIZ UDゴシック" panose="020B0400000000000000" pitchFamily="49" charset="-128"/>
                <a:ea typeface="BIZ UDゴシック" panose="020B0400000000000000" pitchFamily="49" charset="-128"/>
              </a:rPr>
              <a:t>)</a:t>
            </a: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来庁申請の際は、必ず事前にご予約ください。</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事前予約方法：電話またはメール（裏面の問合せ先までご連絡ください）</a:t>
            </a:r>
            <a:endParaRPr kumimoji="1" lang="en-US" altLang="ja-JP" sz="1200" b="1" dirty="0">
              <a:latin typeface="BIZ UDゴシック" panose="020B0400000000000000" pitchFamily="49" charset="-128"/>
              <a:ea typeface="BIZ UDゴシック" panose="020B0400000000000000" pitchFamily="49" charset="-128"/>
            </a:endParaRPr>
          </a:p>
          <a:p>
            <a:endParaRPr kumimoji="1" lang="en-US" altLang="ja-JP" sz="1200" b="1"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334324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0186D2D3-E542-45FB-B56A-BF7C47B7201B}"/>
              </a:ext>
            </a:extLst>
          </p:cNvPr>
          <p:cNvSpPr/>
          <p:nvPr/>
        </p:nvSpPr>
        <p:spPr>
          <a:xfrm>
            <a:off x="60325" y="236317"/>
            <a:ext cx="7115175" cy="90025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五方向 20">
            <a:extLst>
              <a:ext uri="{FF2B5EF4-FFF2-40B4-BE49-F238E27FC236}">
                <a16:creationId xmlns:a16="http://schemas.microsoft.com/office/drawing/2014/main" id="{C041E724-494E-4305-8BBC-C5614704EEAA}"/>
              </a:ext>
            </a:extLst>
          </p:cNvPr>
          <p:cNvSpPr>
            <a:spLocks noChangeArrowheads="1"/>
          </p:cNvSpPr>
          <p:nvPr/>
        </p:nvSpPr>
        <p:spPr bwMode="auto">
          <a:xfrm>
            <a:off x="4060045" y="9283452"/>
            <a:ext cx="1733185" cy="382459"/>
          </a:xfrm>
          <a:prstGeom prst="homePlate">
            <a:avLst>
              <a:gd name="adj" fmla="val 41099"/>
            </a:avLst>
          </a:prstGeom>
          <a:solidFill>
            <a:srgbClr val="70AD47"/>
          </a:solidFill>
          <a:ln w="28575">
            <a:solidFill>
              <a:srgbClr val="323E4F"/>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ja-JP" altLang="en-US" sz="1400" b="1" dirty="0">
                <a:latin typeface="BIZ UDゴシック" panose="020B0400000000000000" pitchFamily="49" charset="-128"/>
                <a:ea typeface="BIZ UDゴシック" panose="020B0400000000000000" pitchFamily="49" charset="-128"/>
              </a:rPr>
              <a:t>最新情報はこちら</a:t>
            </a:r>
            <a:endParaRPr lang="ja-JP" altLang="ja-JP" sz="1400" b="1" dirty="0">
              <a:latin typeface="BIZ UDゴシック" panose="020B0400000000000000" pitchFamily="49" charset="-128"/>
              <a:ea typeface="BIZ UDゴシック" panose="020B0400000000000000" pitchFamily="49" charset="-128"/>
            </a:endParaRPr>
          </a:p>
        </p:txBody>
      </p:sp>
      <p:sp>
        <p:nvSpPr>
          <p:cNvPr id="24" name="Rectangle 20">
            <a:extLst>
              <a:ext uri="{FF2B5EF4-FFF2-40B4-BE49-F238E27FC236}">
                <a16:creationId xmlns:a16="http://schemas.microsoft.com/office/drawing/2014/main" id="{4552E27F-BFFD-423F-BE01-0FFEEC6E215A}"/>
              </a:ext>
            </a:extLst>
          </p:cNvPr>
          <p:cNvSpPr>
            <a:spLocks noChangeArrowheads="1"/>
          </p:cNvSpPr>
          <p:nvPr/>
        </p:nvSpPr>
        <p:spPr bwMode="auto">
          <a:xfrm>
            <a:off x="1296987" y="4242500"/>
            <a:ext cx="1107996"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en-US" sz="400" dirty="0"/>
          </a:p>
          <a:p>
            <a:pPr defTabSz="914400"/>
            <a:endParaRPr lang="ja-JP" altLang="en-US" dirty="0"/>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60514" y="6086689"/>
            <a:ext cx="184731" cy="53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a:latin typeface="Arial" panose="020B0604020202020204" pitchFamily="34" charset="0"/>
            </a:endParaRPr>
          </a:p>
        </p:txBody>
      </p:sp>
      <p:sp>
        <p:nvSpPr>
          <p:cNvPr id="55" name="四角形: 角を丸くする 13">
            <a:extLst>
              <a:ext uri="{FF2B5EF4-FFF2-40B4-BE49-F238E27FC236}">
                <a16:creationId xmlns:a16="http://schemas.microsoft.com/office/drawing/2014/main" id="{F7E59453-B56A-47A5-A454-41657270DF9C}"/>
              </a:ext>
            </a:extLst>
          </p:cNvPr>
          <p:cNvSpPr>
            <a:spLocks noChangeArrowheads="1"/>
          </p:cNvSpPr>
          <p:nvPr/>
        </p:nvSpPr>
        <p:spPr bwMode="auto">
          <a:xfrm>
            <a:off x="341227" y="9199259"/>
            <a:ext cx="1911520" cy="384331"/>
          </a:xfrm>
          <a:prstGeom prst="roundRect">
            <a:avLst>
              <a:gd name="adj" fmla="val 16667"/>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en-US" altLang="ja-JP"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b="1"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400" dirty="0">
              <a:latin typeface="BIZ UDゴシック" panose="020B0400000000000000" pitchFamily="49" charset="-128"/>
              <a:ea typeface="BIZ UDゴシック" panose="020B0400000000000000" pitchFamily="49" charset="-128"/>
            </a:endParaRPr>
          </a:p>
        </p:txBody>
      </p:sp>
      <p:pic>
        <p:nvPicPr>
          <p:cNvPr id="26" name="図 25">
            <a:extLst>
              <a:ext uri="{FF2B5EF4-FFF2-40B4-BE49-F238E27FC236}">
                <a16:creationId xmlns:a16="http://schemas.microsoft.com/office/drawing/2014/main" id="{F94B566B-9365-43F7-8F00-519A07410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083" y="9195109"/>
            <a:ext cx="967128" cy="967128"/>
          </a:xfrm>
          <a:prstGeom prst="rect">
            <a:avLst/>
          </a:prstGeom>
        </p:spPr>
      </p:pic>
      <p:pic>
        <p:nvPicPr>
          <p:cNvPr id="22" name="図 21">
            <a:extLst>
              <a:ext uri="{FF2B5EF4-FFF2-40B4-BE49-F238E27FC236}">
                <a16:creationId xmlns:a16="http://schemas.microsoft.com/office/drawing/2014/main" id="{15860C23-FD05-41C1-99F8-D55BFBB32BCE}"/>
              </a:ext>
            </a:extLst>
          </p:cNvPr>
          <p:cNvPicPr>
            <a:picLocks noChangeAspect="1"/>
          </p:cNvPicPr>
          <p:nvPr/>
        </p:nvPicPr>
        <p:blipFill rotWithShape="1">
          <a:blip r:embed="rId3"/>
          <a:srcRect l="17193" t="64760" r="16491" b="33189"/>
          <a:stretch/>
        </p:blipFill>
        <p:spPr>
          <a:xfrm>
            <a:off x="237131" y="0"/>
            <a:ext cx="6792295" cy="236317"/>
          </a:xfrm>
          <a:prstGeom prst="rect">
            <a:avLst/>
          </a:prstGeom>
        </p:spPr>
      </p:pic>
      <p:pic>
        <p:nvPicPr>
          <p:cNvPr id="23" name="図 22">
            <a:extLst>
              <a:ext uri="{FF2B5EF4-FFF2-40B4-BE49-F238E27FC236}">
                <a16:creationId xmlns:a16="http://schemas.microsoft.com/office/drawing/2014/main" id="{36936987-4B39-423A-9767-43720EC5F49C}"/>
              </a:ext>
            </a:extLst>
          </p:cNvPr>
          <p:cNvPicPr>
            <a:picLocks noChangeAspect="1"/>
          </p:cNvPicPr>
          <p:nvPr/>
        </p:nvPicPr>
        <p:blipFill rotWithShape="1">
          <a:blip r:embed="rId3"/>
          <a:srcRect l="17193" t="64760" r="16491" b="33189"/>
          <a:stretch/>
        </p:blipFill>
        <p:spPr>
          <a:xfrm>
            <a:off x="267957" y="10102111"/>
            <a:ext cx="6792295" cy="236317"/>
          </a:xfrm>
          <a:prstGeom prst="rect">
            <a:avLst/>
          </a:prstGeom>
        </p:spPr>
      </p:pic>
      <p:sp>
        <p:nvSpPr>
          <p:cNvPr id="25" name="Rectangle 22">
            <a:extLst>
              <a:ext uri="{FF2B5EF4-FFF2-40B4-BE49-F238E27FC236}">
                <a16:creationId xmlns:a16="http://schemas.microsoft.com/office/drawing/2014/main" id="{7981D559-D5E6-4FDC-AF77-21C84A4B70B4}"/>
              </a:ext>
            </a:extLst>
          </p:cNvPr>
          <p:cNvSpPr>
            <a:spLocks noChangeArrowheads="1"/>
          </p:cNvSpPr>
          <p:nvPr/>
        </p:nvSpPr>
        <p:spPr bwMode="auto">
          <a:xfrm>
            <a:off x="3892190" y="9652782"/>
            <a:ext cx="21259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algn="ctr" defTabSz="914400"/>
            <a:r>
              <a:rPr lang="ja-JP" altLang="en-US" sz="1000" b="1" dirty="0">
                <a:latin typeface="BIZ UDゴシック" panose="020B0400000000000000" pitchFamily="49" charset="-128"/>
                <a:ea typeface="BIZ UDゴシック" panose="020B0400000000000000" pitchFamily="49" charset="-128"/>
                <a:cs typeface="Times New Roman" panose="02020603050405020304" pitchFamily="18" charset="0"/>
              </a:rPr>
              <a:t>申請書類、申請の手引き等は</a:t>
            </a:r>
            <a:endParaRPr lang="en-US" altLang="ja-JP" sz="10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ctr" defTabSz="914400"/>
            <a:r>
              <a:rPr lang="ja-JP" altLang="en-US" sz="1000" b="1" dirty="0">
                <a:latin typeface="BIZ UDゴシック" panose="020B0400000000000000" pitchFamily="49" charset="-128"/>
                <a:ea typeface="BIZ UDゴシック" panose="020B0400000000000000" pitchFamily="49" charset="-128"/>
                <a:cs typeface="Times New Roman" panose="02020603050405020304" pitchFamily="18" charset="0"/>
              </a:rPr>
              <a:t>こちらから</a:t>
            </a:r>
            <a:endParaRPr lang="en-US" altLang="ja-JP" sz="10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ctr" defTabSz="914400"/>
            <a:r>
              <a:rPr lang="ja-JP" altLang="en-US" sz="1000" b="1" dirty="0">
                <a:latin typeface="BIZ UDゴシック" panose="020B0400000000000000" pitchFamily="49" charset="-128"/>
                <a:ea typeface="BIZ UDゴシック" panose="020B0400000000000000" pitchFamily="49" charset="-128"/>
                <a:cs typeface="Times New Roman" panose="02020603050405020304" pitchFamily="18" charset="0"/>
              </a:rPr>
              <a:t>ダウンロードできます。</a:t>
            </a:r>
            <a:endParaRPr lang="en-US" altLang="ja-JP" sz="1000" b="1"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Rectangle 22">
            <a:extLst>
              <a:ext uri="{FF2B5EF4-FFF2-40B4-BE49-F238E27FC236}">
                <a16:creationId xmlns:a16="http://schemas.microsoft.com/office/drawing/2014/main" id="{81E2AC4C-2D8A-4C5D-993E-A3E7BBD32EC0}"/>
              </a:ext>
            </a:extLst>
          </p:cNvPr>
          <p:cNvSpPr>
            <a:spLocks noChangeArrowheads="1"/>
          </p:cNvSpPr>
          <p:nvPr/>
        </p:nvSpPr>
        <p:spPr bwMode="auto">
          <a:xfrm>
            <a:off x="336520" y="9550155"/>
            <a:ext cx="376737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奈良県産業部産業創造課　産業政策係</a:t>
            </a:r>
          </a:p>
          <a:p>
            <a:pPr indent="133350" defTabSz="914400"/>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ＴＥＬ：</a:t>
            </a:r>
            <a:r>
              <a:rPr lang="en-US" altLang="ja-JP" sz="1100" b="1">
                <a:latin typeface="BIZ UDゴシック" panose="020B0400000000000000" pitchFamily="49" charset="-128"/>
                <a:ea typeface="BIZ UDゴシック" panose="020B0400000000000000" pitchFamily="49" charset="-128"/>
                <a:cs typeface="Times New Roman" panose="02020603050405020304" pitchFamily="18" charset="0"/>
              </a:rPr>
              <a:t>0742-27-7005</a:t>
            </a:r>
            <a:endPar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defTabSz="914400"/>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メール：</a:t>
            </a:r>
            <a:r>
              <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nara_sdgs_cert@office.pref.nara.lg.jp</a:t>
            </a:r>
          </a:p>
        </p:txBody>
      </p:sp>
      <p:sp>
        <p:nvSpPr>
          <p:cNvPr id="28" name="Rectangle 22">
            <a:extLst>
              <a:ext uri="{FF2B5EF4-FFF2-40B4-BE49-F238E27FC236}">
                <a16:creationId xmlns:a16="http://schemas.microsoft.com/office/drawing/2014/main" id="{F03124E9-19EB-4716-B1D6-2CE2B0671367}"/>
              </a:ext>
            </a:extLst>
          </p:cNvPr>
          <p:cNvSpPr>
            <a:spLocks noChangeArrowheads="1"/>
          </p:cNvSpPr>
          <p:nvPr/>
        </p:nvSpPr>
        <p:spPr bwMode="auto">
          <a:xfrm>
            <a:off x="188911" y="147086"/>
            <a:ext cx="6593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県内関係機関によるサポートメニュー</a:t>
            </a:r>
            <a:endParaRPr lang="ja-JP" altLang="en-US" sz="1200" strike="sngStrike" dirty="0">
              <a:solidFill>
                <a:srgbClr val="FF0000"/>
              </a:solidFill>
              <a:highlight>
                <a:srgbClr val="FFFF00"/>
              </a:highligh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32" name="Rectangle 22">
            <a:extLst>
              <a:ext uri="{FF2B5EF4-FFF2-40B4-BE49-F238E27FC236}">
                <a16:creationId xmlns:a16="http://schemas.microsoft.com/office/drawing/2014/main" id="{67848724-32C8-45B8-ACF0-CCDEBF9193E9}"/>
              </a:ext>
            </a:extLst>
          </p:cNvPr>
          <p:cNvSpPr>
            <a:spLocks noChangeArrowheads="1"/>
          </p:cNvSpPr>
          <p:nvPr/>
        </p:nvSpPr>
        <p:spPr bwMode="auto">
          <a:xfrm>
            <a:off x="188913" y="8911312"/>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：サポートメニューは令和８年</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月１日時点であり、内容は予告なく変更となる場合がありますのでご了承ください。</a:t>
            </a:r>
          </a:p>
        </p:txBody>
      </p:sp>
      <p:sp>
        <p:nvSpPr>
          <p:cNvPr id="33" name="Rectangle 22">
            <a:extLst>
              <a:ext uri="{FF2B5EF4-FFF2-40B4-BE49-F238E27FC236}">
                <a16:creationId xmlns:a16="http://schemas.microsoft.com/office/drawing/2014/main" id="{4C31920B-C5EC-4809-94D5-165EB33A21F2}"/>
              </a:ext>
            </a:extLst>
          </p:cNvPr>
          <p:cNvSpPr>
            <a:spLocks noChangeArrowheads="1"/>
          </p:cNvSpPr>
          <p:nvPr/>
        </p:nvSpPr>
        <p:spPr bwMode="auto">
          <a:xfrm>
            <a:off x="188912" y="9051343"/>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：サポートメニューの詳細については各支援機関までお問い合わせください。</a:t>
            </a:r>
          </a:p>
        </p:txBody>
      </p:sp>
      <p:graphicFrame>
        <p:nvGraphicFramePr>
          <p:cNvPr id="17" name="表 16">
            <a:extLst>
              <a:ext uri="{FF2B5EF4-FFF2-40B4-BE49-F238E27FC236}">
                <a16:creationId xmlns:a16="http://schemas.microsoft.com/office/drawing/2014/main" id="{4B75990B-16B2-431B-A764-DC2D1466D477}"/>
              </a:ext>
            </a:extLst>
          </p:cNvPr>
          <p:cNvGraphicFramePr>
            <a:graphicFrameLocks noGrp="1"/>
          </p:cNvGraphicFramePr>
          <p:nvPr>
            <p:extLst>
              <p:ext uri="{D42A27DB-BD31-4B8C-83A1-F6EECF244321}">
                <p14:modId xmlns:p14="http://schemas.microsoft.com/office/powerpoint/2010/main" val="3807887604"/>
              </p:ext>
            </p:extLst>
          </p:nvPr>
        </p:nvGraphicFramePr>
        <p:xfrm>
          <a:off x="92075" y="388270"/>
          <a:ext cx="7067550" cy="6534211"/>
        </p:xfrm>
        <a:graphic>
          <a:graphicData uri="http://schemas.openxmlformats.org/drawingml/2006/table">
            <a:tbl>
              <a:tblPr firstRow="1" firstCol="1" bandRow="1">
                <a:effectLst/>
                <a:tableStyleId>{5C22544A-7EE6-4342-B048-85BDC9FD1C3A}</a:tableStyleId>
              </a:tblPr>
              <a:tblGrid>
                <a:gridCol w="314662">
                  <a:extLst>
                    <a:ext uri="{9D8B030D-6E8A-4147-A177-3AD203B41FA5}">
                      <a16:colId xmlns:a16="http://schemas.microsoft.com/office/drawing/2014/main" val="3153474192"/>
                    </a:ext>
                  </a:extLst>
                </a:gridCol>
                <a:gridCol w="4330189">
                  <a:extLst>
                    <a:ext uri="{9D8B030D-6E8A-4147-A177-3AD203B41FA5}">
                      <a16:colId xmlns:a16="http://schemas.microsoft.com/office/drawing/2014/main" val="4167609681"/>
                    </a:ext>
                  </a:extLst>
                </a:gridCol>
                <a:gridCol w="2422699">
                  <a:extLst>
                    <a:ext uri="{9D8B030D-6E8A-4147-A177-3AD203B41FA5}">
                      <a16:colId xmlns:a16="http://schemas.microsoft.com/office/drawing/2014/main" val="2411524413"/>
                    </a:ext>
                  </a:extLst>
                </a:gridCol>
              </a:tblGrid>
              <a:tr h="208898">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189045">
                <a:tc rowSpan="10">
                  <a:txBody>
                    <a:bodyPr/>
                    <a:lstStyle/>
                    <a:p>
                      <a:pPr algn="ctr">
                        <a:lnSpc>
                          <a:spcPts val="1600"/>
                        </a:lnSpc>
                      </a:pPr>
                      <a:r>
                        <a:rPr lang="ja-JP" sz="1100" b="1" kern="100" dirty="0">
                          <a:effectLst/>
                          <a:latin typeface="BIZ UDゴシック" panose="020B0400000000000000" pitchFamily="49" charset="-128"/>
                          <a:ea typeface="BIZ UDゴシック" panose="020B0400000000000000" pitchFamily="49" charset="-128"/>
                        </a:rPr>
                        <a:t>Ｐ </a:t>
                      </a:r>
                      <a:r>
                        <a:rPr lang="en-US" sz="1100" b="1" kern="100" dirty="0">
                          <a:effectLst/>
                          <a:latin typeface="BIZ UDゴシック" panose="020B0400000000000000" pitchFamily="49" charset="-128"/>
                          <a:ea typeface="BIZ UDゴシック" panose="020B0400000000000000" pitchFamily="49" charset="-128"/>
                        </a:rPr>
                        <a:t>   </a:t>
                      </a:r>
                      <a:r>
                        <a:rPr lang="ja-JP" sz="1100" b="1" kern="100" dirty="0">
                          <a:effectLst/>
                          <a:latin typeface="BIZ UDゴシック" panose="020B0400000000000000" pitchFamily="49" charset="-128"/>
                          <a:ea typeface="BIZ UDゴシック" panose="020B0400000000000000" pitchFamily="49" charset="-128"/>
                        </a:rPr>
                        <a:t>Ｒ</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・国のＳＤＧｓに関連するホームページで認証企業の取組内容を紹介　</a:t>
                      </a:r>
                      <a:endParaRPr lang="en-US" altLang="ja-JP" sz="900" b="0" kern="100" dirty="0">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zh-TW"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近畿経済産業局</a:t>
                      </a:r>
                      <a:r>
                        <a:rPr kumimoji="1" lang="en-US" altLang="zh-TW" sz="900" b="0" kern="100" dirty="0">
                          <a:solidFill>
                            <a:schemeClr val="dk1"/>
                          </a:solidFill>
                          <a:effectLst/>
                          <a:latin typeface="ＭＳ Ｐ明朝" panose="02020600040205080304" pitchFamily="18" charset="-128"/>
                          <a:ea typeface="ＭＳ Ｐ明朝" panose="02020600040205080304" pitchFamily="18" charset="-128"/>
                          <a:cs typeface="+mn-cs"/>
                        </a:rPr>
                        <a:t>(06-6966-6003)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366948">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・ホームページにおいて、認証された会員企業の取組内容を紹介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(0742-52-1777)</a:t>
                      </a:r>
                    </a:p>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奈良県商工会連合会</a:t>
                      </a:r>
                      <a:r>
                        <a:rPr kumimoji="1"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0742-53-4411</a:t>
                      </a: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76553737"/>
                  </a:ext>
                </a:extLst>
              </a:tr>
              <a:tr h="176185">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・広報誌等において、認証された会員企業の取り組み内容を紹介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橿原商工会議所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(0744-28-4400)</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22682543"/>
                  </a:ext>
                </a:extLst>
              </a:tr>
              <a:tr h="176185">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・ホームページ・会報誌にて、認証された会員組合・組合員企業の取組内容を紹介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70386730"/>
                  </a:ext>
                </a:extLst>
              </a:tr>
              <a:tr h="176185">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・学生と企業が交流するイベントへの優先参加</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65215521"/>
                  </a:ext>
                </a:extLst>
              </a:tr>
              <a:tr h="3645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・認証企業の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ｓに関する取り組みを広く市民に紹介するとともに、他の市内企業に対して啓発を行うことで認証制度の普及を図る。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天理市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(0743-63-1001)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60397804"/>
                  </a:ext>
                </a:extLst>
              </a:tr>
              <a:tr h="366948">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・ホームページ等で市町内の認証企業を紹介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大和高田市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(0745-22-1101)</a:t>
                      </a:r>
                    </a:p>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大淀町</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(0747-52-5543)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1192459"/>
                  </a:ext>
                </a:extLst>
              </a:tr>
              <a:tr h="173550">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・ホームページや交流会等のイベントで市内の認証企業の取組を紹介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9712469"/>
                  </a:ext>
                </a:extLst>
              </a:tr>
              <a:tr h="173550">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・ホームページにサイト等を設け、村内の認証企業を紹介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黒滝村</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(0747-62-2031)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20701107"/>
                  </a:ext>
                </a:extLst>
              </a:tr>
              <a:tr h="333455">
                <a:tc vMerge="1">
                  <a:txBody>
                    <a:bodyPr/>
                    <a:lstStyle/>
                    <a:p>
                      <a:endParaRPr kumimoji="1" lang="ja-JP" altLang="en-US"/>
                    </a:p>
                  </a:txBody>
                  <a:tcPr/>
                </a:tc>
                <a:tc>
                  <a:txBody>
                    <a:bodyPr/>
                    <a:lstStyle/>
                    <a:p>
                      <a:pPr marL="0" marR="0" lvl="0" indent="0" algn="l" defTabSz="685800"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の目標として、奈良県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企業認証を設定のうえ、達成されたお客さまをホームページ上で公表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43789909"/>
                  </a:ext>
                </a:extLst>
              </a:tr>
              <a:tr h="366948">
                <a:tc rowSpan="7">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資　　金</a:t>
                      </a:r>
                      <a:endParaRPr lang="en-US" altLang="ja-JP" sz="1100" b="1" kern="100" dirty="0">
                        <a:effectLst/>
                        <a:latin typeface="BIZ UDゴシック" panose="020B0400000000000000" pitchFamily="49" charset="-128"/>
                        <a:ea typeface="BIZ UDゴシック" panose="020B0400000000000000" pitchFamily="49" charset="-128"/>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・協調融資制度「</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NARAKARA</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」を活用した融資の適用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日本政策金融公庫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0570-069483</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r h="495175">
                <a:tc vMerge="1">
                  <a:txBody>
                    <a:bodyPr/>
                    <a:lstStyle/>
                    <a:p>
                      <a:endParaRPr kumimoji="1" lang="ja-JP" altLang="en-US"/>
                    </a:p>
                  </a:txBody>
                  <a:tcPr/>
                </a:tc>
                <a:tc>
                  <a:txBody>
                    <a:bodyPr/>
                    <a:lstStyle/>
                    <a:p>
                      <a:pPr algn="just">
                        <a:lnSpc>
                          <a:spcPts val="14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による資金面での支援に加えて、公的認証等　（奈良県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企業認証制度）の取得を目標項目に設定、目標を達成されたお客さまに対して融資利率を</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0.1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％優遇　</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14686577"/>
                  </a:ext>
                </a:extLst>
              </a:tr>
              <a:tr h="563612">
                <a:tc vMerge="1">
                  <a:txBody>
                    <a:bodyPr/>
                    <a:lstStyle/>
                    <a:p>
                      <a:endParaRPr kumimoji="1" lang="ja-JP" altLang="en-US"/>
                    </a:p>
                  </a:txBody>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・「やましん脱炭素応援ローン」を活用し融資の利率を優遇　</a:t>
                      </a: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・奈良県信用保証協会「</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ｓ推進保証」を利用した融資利率を優遇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・奈良県制度融資「ＳＤＧｓ推進資金」を利用した融資利率を優遇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大和信用金庫　総合企画部</a:t>
                      </a:r>
                      <a:endParaRPr lang="en-US" altLang="zh-TW"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0744-42-9030</a:t>
                      </a: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endParaRPr lang="ja-JP" altLang="en-US"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78562180"/>
                  </a:ext>
                </a:extLst>
              </a:tr>
              <a:tr h="181421">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・「みらい創生ローン」による融資利率を優遇</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7201375"/>
                  </a:ext>
                </a:extLst>
              </a:tr>
              <a:tr h="364522">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・橿原市特別小口融資を利用された際に、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0.5</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％上限として、利子補給</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令和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8</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日より</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橿原市</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(0744-21-1117)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33159658"/>
                  </a:ext>
                </a:extLst>
              </a:tr>
              <a:tr h="364522">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・いこま</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アクションネットワーク会員</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認証企業は取得を優遇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が、生駒市内で企業、団体等の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2</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者以上で</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推進事業実施時に補助金を活用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45101887"/>
                  </a:ext>
                </a:extLst>
              </a:tr>
              <a:tr h="181421">
                <a:tc vMerge="1">
                  <a:txBody>
                    <a:bodyPr/>
                    <a:lstStyle/>
                    <a:p>
                      <a:pPr algn="ctr">
                        <a:lnSpc>
                          <a:spcPts val="1600"/>
                        </a:lnSpc>
                      </a:pP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・プロポーザル審査における加点評価</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田原本町</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(0744-32-2901)</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31329368"/>
                  </a:ext>
                </a:extLst>
              </a:tr>
              <a:tr h="385269">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サポート</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・自治体への補助金等の申請をサポート</a:t>
                      </a:r>
                    </a:p>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・ビジネスマッチングを支援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奈良信用金庫</a:t>
                      </a:r>
                      <a:r>
                        <a:rPr lang="en-US" altLang="ja-JP" sz="900" b="0" kern="100" dirty="0">
                          <a:effectLst/>
                          <a:latin typeface="ＭＳ Ｐ明朝" panose="02020600040205080304" pitchFamily="18" charset="-128"/>
                          <a:ea typeface="ＭＳ Ｐ明朝" panose="02020600040205080304" pitchFamily="18" charset="-128"/>
                        </a:rPr>
                        <a:t>(0743-54-3117)</a:t>
                      </a:r>
                    </a:p>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日本政策金融公庫</a:t>
                      </a:r>
                      <a:r>
                        <a:rPr lang="en-US" altLang="ja-JP" sz="900" b="0" kern="100" dirty="0">
                          <a:effectLst/>
                          <a:latin typeface="BIZ UDP明朝 Medium" panose="02020500000000000000" pitchFamily="18" charset="-128"/>
                          <a:ea typeface="BIZ UDP明朝 Medium" panose="02020500000000000000" pitchFamily="18" charset="-128"/>
                        </a:rPr>
                        <a:t>(</a:t>
                      </a:r>
                      <a:r>
                        <a:rPr lang="en-US" altLang="ja-JP" sz="900" b="0" kern="100" dirty="0">
                          <a:effectLst/>
                          <a:latin typeface="ＭＳ Ｐ明朝" panose="02020600040205080304" pitchFamily="18" charset="-128"/>
                          <a:ea typeface="ＭＳ Ｐ明朝" panose="02020600040205080304" pitchFamily="18" charset="-128"/>
                        </a:rPr>
                        <a:t>0570-069483</a:t>
                      </a:r>
                      <a:r>
                        <a:rPr lang="en-US" altLang="ja-JP" sz="900" b="0" kern="100" dirty="0">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5878270"/>
                  </a:ext>
                </a:extLst>
              </a:tr>
              <a:tr h="167858">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・イノベーションや</a:t>
                      </a:r>
                      <a:r>
                        <a:rPr lang="en-US" altLang="ja-JP"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に関わるセミナー、イベント等へ優先参加</a:t>
                      </a:r>
                    </a:p>
                  </a:txBody>
                  <a:tcPr marL="68580" marR="68580" marT="0" marB="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奈良先端科学技術大学院大学</a:t>
                      </a:r>
                      <a:r>
                        <a:rPr lang="en-US" altLang="ja-JP"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rPr>
                        <a:t>(0743-72-5467)</a:t>
                      </a:r>
                      <a:endParaRPr lang="ja-JP" altLang="en-US"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59531947"/>
                  </a:ext>
                </a:extLst>
              </a:tr>
              <a:tr h="238402">
                <a:tc vMerge="1">
                  <a:txBody>
                    <a:bodyPr/>
                    <a:lstStyle/>
                    <a:p>
                      <a:endParaRPr kumimoji="1" lang="ja-JP" altLang="en-US"/>
                    </a:p>
                  </a:txBody>
                  <a:tcPr/>
                </a:tc>
                <a:tc>
                  <a:txBody>
                    <a:bodyPr/>
                    <a:lstStyle/>
                    <a:p>
                      <a:pPr marL="0" marR="0" lvl="0" indent="0" algn="just" defTabSz="723565"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・リカレント教育に係る講座への優先参加</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dk1"/>
                        </a:solidFill>
                        <a:effectLst/>
                        <a:latin typeface="ＭＳ 明朝" panose="02020609040205080304" pitchFamily="17" charset="-128"/>
                        <a:ea typeface="ＭＳ 明朝" panose="02020609040205080304" pitchFamily="17"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85674103"/>
                  </a:ext>
                </a:extLst>
              </a:tr>
              <a:tr h="435066">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・ＩＴ化、人的資本経営などのサステナブル経営の実現に向けたコンサルティング、ソリューション提供によるサポート</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dk1"/>
                        </a:solidFill>
                        <a:effectLst/>
                        <a:latin typeface="ＭＳ Ｐ明朝" panose="02020600040205080304" pitchFamily="18" charset="-128"/>
                        <a:ea typeface="ＭＳ Ｐ明朝" panose="02020600040205080304" pitchFamily="18"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07828978"/>
                  </a:ext>
                </a:extLst>
              </a:tr>
            </a:tbl>
          </a:graphicData>
        </a:graphic>
      </p:graphicFrame>
      <p:graphicFrame>
        <p:nvGraphicFramePr>
          <p:cNvPr id="18" name="表 17">
            <a:extLst>
              <a:ext uri="{FF2B5EF4-FFF2-40B4-BE49-F238E27FC236}">
                <a16:creationId xmlns:a16="http://schemas.microsoft.com/office/drawing/2014/main" id="{A3009802-8D5B-4A4D-9D55-2DAD8C91571F}"/>
              </a:ext>
            </a:extLst>
          </p:cNvPr>
          <p:cNvGraphicFramePr>
            <a:graphicFrameLocks noGrp="1"/>
          </p:cNvGraphicFramePr>
          <p:nvPr>
            <p:extLst>
              <p:ext uri="{D42A27DB-BD31-4B8C-83A1-F6EECF244321}">
                <p14:modId xmlns:p14="http://schemas.microsoft.com/office/powerpoint/2010/main" val="139647134"/>
              </p:ext>
            </p:extLst>
          </p:nvPr>
        </p:nvGraphicFramePr>
        <p:xfrm>
          <a:off x="84137" y="6947876"/>
          <a:ext cx="7083425" cy="2022091"/>
        </p:xfrm>
        <a:graphic>
          <a:graphicData uri="http://schemas.openxmlformats.org/drawingml/2006/table">
            <a:tbl>
              <a:tblPr firstRow="1" firstCol="1" bandRow="1">
                <a:effectLst/>
                <a:tableStyleId>{5C22544A-7EE6-4342-B048-85BDC9FD1C3A}</a:tableStyleId>
              </a:tblPr>
              <a:tblGrid>
                <a:gridCol w="306648">
                  <a:extLst>
                    <a:ext uri="{9D8B030D-6E8A-4147-A177-3AD203B41FA5}">
                      <a16:colId xmlns:a16="http://schemas.microsoft.com/office/drawing/2014/main" val="3153474192"/>
                    </a:ext>
                  </a:extLst>
                </a:gridCol>
                <a:gridCol w="4348237">
                  <a:extLst>
                    <a:ext uri="{9D8B030D-6E8A-4147-A177-3AD203B41FA5}">
                      <a16:colId xmlns:a16="http://schemas.microsoft.com/office/drawing/2014/main" val="4167609681"/>
                    </a:ext>
                  </a:extLst>
                </a:gridCol>
                <a:gridCol w="2428540">
                  <a:extLst>
                    <a:ext uri="{9D8B030D-6E8A-4147-A177-3AD203B41FA5}">
                      <a16:colId xmlns:a16="http://schemas.microsoft.com/office/drawing/2014/main" val="2411524413"/>
                    </a:ext>
                  </a:extLst>
                </a:gridCol>
              </a:tblGrid>
              <a:tr h="155115">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041116767"/>
                  </a:ext>
                </a:extLst>
              </a:tr>
              <a:tr h="0">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認証前企業への支援</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・「組合等</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推進事業」における奈良県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企業認証制度に係る申請支援（公募型）　</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中央会会員組合及び組合員企業に限る</a:t>
                      </a:r>
                    </a:p>
                  </a:txBody>
                  <a:tcPr marL="68580" marR="68580" marT="36000" marB="3600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84160020"/>
                  </a:ext>
                </a:extLst>
              </a:tr>
              <a:tr h="451015">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ＳＤＧｓ導入コンサルティングサービス」</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サステナブル経営方針策定サービス」（有償）、「目標設定特約付融資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を活用した認証取得支援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3383102"/>
                  </a:ext>
                </a:extLst>
              </a:tr>
              <a:tr h="451015">
                <a:tc vMerge="1">
                  <a:txBody>
                    <a:bodyPr/>
                    <a:lstStyle/>
                    <a:p>
                      <a:endParaRPr kumimoji="1" lang="ja-JP" altLang="en-US"/>
                    </a:p>
                  </a:txBody>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・認証制度の申請を検討する企業に対し、申請書のブラッシュアップ支援を実施</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大和信用金庫　地域支援部</a:t>
                      </a:r>
                      <a:r>
                        <a:rPr lang="zh-TW" altLang="en-US" sz="900" b="0" kern="100" dirty="0">
                          <a:solidFill>
                            <a:schemeClr val="tx1"/>
                          </a:solidFill>
                          <a:effectLst/>
                          <a:latin typeface="ＭＳ 明朝" panose="02020609040205080304" pitchFamily="17" charset="-128"/>
                          <a:ea typeface="ＭＳ 明朝" panose="02020609040205080304" pitchFamily="17"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0744-42-9010</a:t>
                      </a:r>
                      <a:r>
                        <a:rPr lang="zh-TW" altLang="en-US" sz="900" b="0" kern="100" dirty="0">
                          <a:solidFill>
                            <a:schemeClr val="tx1"/>
                          </a:solidFill>
                          <a:effectLst/>
                          <a:latin typeface="ＭＳ 明朝" panose="02020609040205080304" pitchFamily="17" charset="-128"/>
                          <a:ea typeface="ＭＳ 明朝" panose="02020609040205080304" pitchFamily="17" charset="-128"/>
                        </a:rPr>
                        <a:t>）</a:t>
                      </a:r>
                      <a:endParaRPr lang="en-US" altLang="zh-TW" sz="900" b="0" kern="100" dirty="0">
                        <a:solidFill>
                          <a:schemeClr val="tx1"/>
                        </a:solidFill>
                        <a:effectLst/>
                        <a:latin typeface="ＭＳ 明朝" panose="02020609040205080304" pitchFamily="17" charset="-128"/>
                        <a:ea typeface="ＭＳ 明朝" panose="02020609040205080304" pitchFamily="17" charset="-128"/>
                      </a:endParaRPr>
                    </a:p>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奈良中央信用金庫  地域産業創生部</a:t>
                      </a:r>
                      <a:endParaRPr lang="en-US" altLang="zh-TW" sz="900" b="0" kern="100" dirty="0">
                        <a:solidFill>
                          <a:schemeClr val="tx1"/>
                        </a:solidFill>
                        <a:effectLst/>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900" b="0" kern="100" dirty="0">
                          <a:solidFill>
                            <a:schemeClr val="tx1"/>
                          </a:solidFill>
                          <a:effectLst/>
                          <a:latin typeface="ＭＳ 明朝" panose="02020609040205080304" pitchFamily="17" charset="-128"/>
                          <a:ea typeface="ＭＳ 明朝" panose="02020609040205080304" pitchFamily="17"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0744-33-3314</a:t>
                      </a:r>
                      <a:r>
                        <a:rPr lang="zh-TW" altLang="en-US" sz="900" b="0" kern="100" dirty="0">
                          <a:solidFill>
                            <a:schemeClr val="tx1"/>
                          </a:solidFill>
                          <a:effectLst/>
                          <a:latin typeface="ＭＳ 明朝" panose="02020609040205080304" pitchFamily="17" charset="-128"/>
                          <a:ea typeface="ＭＳ 明朝" panose="02020609040205080304" pitchFamily="17" charset="-128"/>
                        </a:rPr>
                        <a:t>）</a:t>
                      </a:r>
                      <a:endParaRPr lang="en-US" altLang="zh-TW" sz="900" b="0" kern="100" dirty="0">
                        <a:solidFill>
                          <a:schemeClr val="tx1"/>
                        </a:solidFill>
                        <a:effectLst/>
                        <a:latin typeface="ＭＳ 明朝" panose="02020609040205080304" pitchFamily="17" charset="-128"/>
                        <a:ea typeface="ＭＳ 明朝" panose="02020609040205080304" pitchFamily="17"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14686577"/>
                  </a:ext>
                </a:extLst>
              </a:tr>
              <a:tr h="257053">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rPr>
                        <a:t>・大淀町商工会において、町内事業者認証取得に向けサポート</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大淀町</a:t>
                      </a:r>
                      <a:r>
                        <a:rPr lang="en-US" altLang="ja-JP" sz="900" b="0" kern="100" dirty="0">
                          <a:effectLst/>
                          <a:latin typeface="ＭＳ Ｐ明朝" panose="02020600040205080304" pitchFamily="18" charset="-128"/>
                          <a:ea typeface="ＭＳ Ｐ明朝" panose="02020600040205080304" pitchFamily="18" charset="-128"/>
                        </a:rPr>
                        <a:t>(0747-52-5543)</a:t>
                      </a:r>
                      <a:endParaRPr lang="ja-JP" altLang="en-US" sz="900" b="0" kern="100" dirty="0">
                        <a:effectLst/>
                        <a:latin typeface="ＭＳ Ｐ明朝" panose="02020600040205080304" pitchFamily="18" charset="-128"/>
                        <a:ea typeface="ＭＳ Ｐ明朝" panose="02020600040205080304" pitchFamily="18"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8562180"/>
                  </a:ext>
                </a:extLst>
              </a:tr>
            </a:tbl>
          </a:graphicData>
        </a:graphic>
      </p:graphicFrame>
    </p:spTree>
    <p:extLst>
      <p:ext uri="{BB962C8B-B14F-4D97-AF65-F5344CB8AC3E}">
        <p14:creationId xmlns:p14="http://schemas.microsoft.com/office/powerpoint/2010/main" val="28811007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3563</TotalTime>
  <Words>1400</Words>
  <Application>Microsoft Office PowerPoint</Application>
  <PresentationFormat>ユーザー設定</PresentationFormat>
  <Paragraphs>137</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UDP明朝 Medium</vt:lpstr>
      <vt:lpstr>BIZ UDゴシック</vt:lpstr>
      <vt:lpstr>BIZ UD明朝 Medium</vt:lpstr>
      <vt:lpstr>ＭＳ Ｐ明朝</vt:lpstr>
      <vt:lpstr>ＭＳ 明朝</vt:lpstr>
      <vt:lpstr>游ゴシック</vt:lpstr>
      <vt:lpstr>游ゴシック Light</vt:lpstr>
      <vt:lpstr>游明朝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祥子</dc:creator>
  <cp:lastModifiedBy>長嶌 澪</cp:lastModifiedBy>
  <cp:revision>151</cp:revision>
  <cp:lastPrinted>2026-02-24T08:13:29Z</cp:lastPrinted>
  <dcterms:created xsi:type="dcterms:W3CDTF">2024-12-10T04:13:52Z</dcterms:created>
  <dcterms:modified xsi:type="dcterms:W3CDTF">2026-06-11T00:59:47Z</dcterms:modified>
</cp:coreProperties>
</file>