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handoutMasterIdLst>
    <p:handoutMasterId r:id="rId9"/>
  </p:handoutMasterIdLst>
  <p:sldIdLst>
    <p:sldId id="260" r:id="rId2"/>
    <p:sldId id="261" r:id="rId3"/>
    <p:sldId id="256" r:id="rId4"/>
    <p:sldId id="257" r:id="rId5"/>
    <p:sldId id="258" r:id="rId6"/>
    <p:sldId id="262" r:id="rId7"/>
  </p:sldIdLst>
  <p:sldSz cx="7199313" cy="950436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4" userDrawn="1">
          <p15:clr>
            <a:srgbClr val="A4A3A4"/>
          </p15:clr>
        </p15:guide>
        <p15:guide id="2" pos="22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依田 直人" initials="依田" lastIdx="2" clrIdx="0">
    <p:extLst>
      <p:ext uri="{19B8F6BF-5375-455C-9EA6-DF929625EA0E}">
        <p15:presenceInfo xmlns:p15="http://schemas.microsoft.com/office/powerpoint/2012/main" userId="S-1-5-21-1373727287-1092234566-1539857752-596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0000"/>
    <a:srgbClr val="FF3300"/>
    <a:srgbClr val="D6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varScale="1">
        <p:scale>
          <a:sx n="61" d="100"/>
          <a:sy n="61" d="100"/>
        </p:scale>
        <p:origin x="2443" y="62"/>
      </p:cViewPr>
      <p:guideLst>
        <p:guide orient="horz" pos="2994"/>
        <p:guide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7DCED8A-305C-4BDE-AAC0-4B59E90E4043}"/>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DF5F894-DEC8-4BE5-92F5-FD4F7D69B3B1}"/>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56FC87D-DCA7-4306-A2B7-732F9AF43293}" type="datetimeFigureOut">
              <a:rPr kumimoji="1" lang="ja-JP" altLang="en-US" smtClean="0"/>
              <a:t>2026/6/8</a:t>
            </a:fld>
            <a:endParaRPr kumimoji="1" lang="ja-JP" altLang="en-US"/>
          </a:p>
        </p:txBody>
      </p:sp>
      <p:sp>
        <p:nvSpPr>
          <p:cNvPr id="4" name="フッター プレースホルダー 3">
            <a:extLst>
              <a:ext uri="{FF2B5EF4-FFF2-40B4-BE49-F238E27FC236}">
                <a16:creationId xmlns:a16="http://schemas.microsoft.com/office/drawing/2014/main" id="{B67A31C3-E7BC-4DC8-903B-B1EC6973B363}"/>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B7B5D11-191B-4C81-A782-EF44EB87AC60}"/>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0C20B69-D116-4CB3-B611-FDB7EDB292FF}" type="slidenum">
              <a:rPr kumimoji="1" lang="ja-JP" altLang="en-US" smtClean="0"/>
              <a:t>‹#›</a:t>
            </a:fld>
            <a:endParaRPr kumimoji="1" lang="ja-JP" altLang="en-US"/>
          </a:p>
        </p:txBody>
      </p:sp>
    </p:spTree>
    <p:extLst>
      <p:ext uri="{BB962C8B-B14F-4D97-AF65-F5344CB8AC3E}">
        <p14:creationId xmlns:p14="http://schemas.microsoft.com/office/powerpoint/2010/main" val="118215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FB105CC-4DDC-4D3A-BDCE-5D64DBA055DC}" type="datetimeFigureOut">
              <a:rPr kumimoji="1" lang="ja-JP" altLang="en-US" smtClean="0"/>
              <a:t>2026/6/8</a:t>
            </a:fld>
            <a:endParaRPr kumimoji="1" lang="ja-JP" altLang="en-US"/>
          </a:p>
        </p:txBody>
      </p:sp>
      <p:sp>
        <p:nvSpPr>
          <p:cNvPr id="4" name="スライド イメージ プレースホルダー 3"/>
          <p:cNvSpPr>
            <a:spLocks noGrp="1" noRot="1" noChangeAspect="1"/>
          </p:cNvSpPr>
          <p:nvPr>
            <p:ph type="sldImg" idx="2"/>
          </p:nvPr>
        </p:nvSpPr>
        <p:spPr>
          <a:xfrm>
            <a:off x="2133600" y="1243013"/>
            <a:ext cx="25400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4A3AF38-2096-4946-95DC-924D42A972AC}" type="slidenum">
              <a:rPr kumimoji="1" lang="ja-JP" altLang="en-US" smtClean="0"/>
              <a:t>‹#›</a:t>
            </a:fld>
            <a:endParaRPr kumimoji="1" lang="ja-JP" altLang="en-US"/>
          </a:p>
        </p:txBody>
      </p:sp>
    </p:spTree>
    <p:extLst>
      <p:ext uri="{BB962C8B-B14F-4D97-AF65-F5344CB8AC3E}">
        <p14:creationId xmlns:p14="http://schemas.microsoft.com/office/powerpoint/2010/main" val="1162278970"/>
      </p:ext>
    </p:extLst>
  </p:cSld>
  <p:clrMap bg1="lt1" tx1="dk1" bg2="lt2" tx2="dk2" accent1="accent1" accent2="accent2" accent3="accent3" accent4="accent4" accent5="accent5" accent6="accent6" hlink="hlink" folHlink="folHlink"/>
  <p:hf hdr="0" ftr="0" dt="0"/>
  <p:notesStyle>
    <a:lvl1pPr marL="0" algn="l" defTabSz="954451" rtl="0" eaLnBrk="1" latinLnBrk="0" hangingPunct="1">
      <a:defRPr kumimoji="1" sz="1253" kern="1200">
        <a:solidFill>
          <a:schemeClr val="tx1"/>
        </a:solidFill>
        <a:latin typeface="+mn-lt"/>
        <a:ea typeface="+mn-ea"/>
        <a:cs typeface="+mn-cs"/>
      </a:defRPr>
    </a:lvl1pPr>
    <a:lvl2pPr marL="477225" algn="l" defTabSz="954451" rtl="0" eaLnBrk="1" latinLnBrk="0" hangingPunct="1">
      <a:defRPr kumimoji="1" sz="1253" kern="1200">
        <a:solidFill>
          <a:schemeClr val="tx1"/>
        </a:solidFill>
        <a:latin typeface="+mn-lt"/>
        <a:ea typeface="+mn-ea"/>
        <a:cs typeface="+mn-cs"/>
      </a:defRPr>
    </a:lvl2pPr>
    <a:lvl3pPr marL="954451" algn="l" defTabSz="954451" rtl="0" eaLnBrk="1" latinLnBrk="0" hangingPunct="1">
      <a:defRPr kumimoji="1" sz="1253" kern="1200">
        <a:solidFill>
          <a:schemeClr val="tx1"/>
        </a:solidFill>
        <a:latin typeface="+mn-lt"/>
        <a:ea typeface="+mn-ea"/>
        <a:cs typeface="+mn-cs"/>
      </a:defRPr>
    </a:lvl3pPr>
    <a:lvl4pPr marL="1431676" algn="l" defTabSz="954451" rtl="0" eaLnBrk="1" latinLnBrk="0" hangingPunct="1">
      <a:defRPr kumimoji="1" sz="1253" kern="1200">
        <a:solidFill>
          <a:schemeClr val="tx1"/>
        </a:solidFill>
        <a:latin typeface="+mn-lt"/>
        <a:ea typeface="+mn-ea"/>
        <a:cs typeface="+mn-cs"/>
      </a:defRPr>
    </a:lvl4pPr>
    <a:lvl5pPr marL="1908901" algn="l" defTabSz="954451" rtl="0" eaLnBrk="1" latinLnBrk="0" hangingPunct="1">
      <a:defRPr kumimoji="1" sz="1253" kern="1200">
        <a:solidFill>
          <a:schemeClr val="tx1"/>
        </a:solidFill>
        <a:latin typeface="+mn-lt"/>
        <a:ea typeface="+mn-ea"/>
        <a:cs typeface="+mn-cs"/>
      </a:defRPr>
    </a:lvl5pPr>
    <a:lvl6pPr marL="2386127" algn="l" defTabSz="954451" rtl="0" eaLnBrk="1" latinLnBrk="0" hangingPunct="1">
      <a:defRPr kumimoji="1" sz="1253" kern="1200">
        <a:solidFill>
          <a:schemeClr val="tx1"/>
        </a:solidFill>
        <a:latin typeface="+mn-lt"/>
        <a:ea typeface="+mn-ea"/>
        <a:cs typeface="+mn-cs"/>
      </a:defRPr>
    </a:lvl6pPr>
    <a:lvl7pPr marL="2863352" algn="l" defTabSz="954451" rtl="0" eaLnBrk="1" latinLnBrk="0" hangingPunct="1">
      <a:defRPr kumimoji="1" sz="1253" kern="1200">
        <a:solidFill>
          <a:schemeClr val="tx1"/>
        </a:solidFill>
        <a:latin typeface="+mn-lt"/>
        <a:ea typeface="+mn-ea"/>
        <a:cs typeface="+mn-cs"/>
      </a:defRPr>
    </a:lvl7pPr>
    <a:lvl8pPr marL="3340578" algn="l" defTabSz="954451" rtl="0" eaLnBrk="1" latinLnBrk="0" hangingPunct="1">
      <a:defRPr kumimoji="1" sz="1253" kern="1200">
        <a:solidFill>
          <a:schemeClr val="tx1"/>
        </a:solidFill>
        <a:latin typeface="+mn-lt"/>
        <a:ea typeface="+mn-ea"/>
        <a:cs typeface="+mn-cs"/>
      </a:defRPr>
    </a:lvl8pPr>
    <a:lvl9pPr marL="3817803" algn="l" defTabSz="954451" rtl="0" eaLnBrk="1" latinLnBrk="0" hangingPunct="1">
      <a:defRPr kumimoji="1" sz="125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9949" y="1555460"/>
            <a:ext cx="6119416" cy="3308926"/>
          </a:xfrm>
        </p:spPr>
        <p:txBody>
          <a:bodyPr anchor="b"/>
          <a:lstStyle>
            <a:lvl1pPr algn="ctr">
              <a:defRPr sz="4724"/>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4" y="4991991"/>
            <a:ext cx="5399485" cy="2294687"/>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6AFB3C4-1B73-46B4-95D8-C9D00763D816}" type="datetime1">
              <a:rPr kumimoji="1" lang="ja-JP" altLang="en-US" smtClean="0"/>
              <a:t>2026/6/8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138991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44F442-845D-41A7-8FFA-CE9D13A6E780}" type="datetime1">
              <a:rPr kumimoji="1" lang="ja-JP" altLang="en-US" smtClean="0"/>
              <a:t>2026/6/8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91543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506019"/>
            <a:ext cx="1552352" cy="805450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506019"/>
            <a:ext cx="4567064" cy="805450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83A47D-0D6C-47EE-9049-7D7BF0088036}" type="datetime1">
              <a:rPr kumimoji="1" lang="ja-JP" altLang="en-US" smtClean="0"/>
              <a:t>2026/6/8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47849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6D7932-425C-42A6-B187-4A95D4BF8416}" type="datetime1">
              <a:rPr kumimoji="1" lang="ja-JP" altLang="en-US" smtClean="0"/>
              <a:t>2026/6/8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235088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369493"/>
            <a:ext cx="6209407" cy="3953550"/>
          </a:xfrm>
        </p:spPr>
        <p:txBody>
          <a:bodyPr anchor="b"/>
          <a:lstStyle>
            <a:lvl1pPr>
              <a:defRPr sz="472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360446"/>
            <a:ext cx="6209407" cy="2079079"/>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3F02DC9-7B38-4EA2-A7F5-493B75D6EEF2}" type="datetime1">
              <a:rPr kumimoji="1" lang="ja-JP" altLang="en-US" smtClean="0"/>
              <a:t>2026/6/8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132974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4953" y="2530097"/>
            <a:ext cx="3059708" cy="60304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2" y="2530097"/>
            <a:ext cx="3059708" cy="60304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D0595B-3470-484D-A191-137C6003288B}" type="datetime1">
              <a:rPr kumimoji="1" lang="ja-JP" altLang="en-US" smtClean="0"/>
              <a:t>2026/6/8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258369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5891" y="506021"/>
            <a:ext cx="6209407" cy="183707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5891" y="2329890"/>
            <a:ext cx="3045646" cy="1141843"/>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495891" y="3471732"/>
            <a:ext cx="3045646" cy="510639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2" y="2329890"/>
            <a:ext cx="3060646" cy="1141843"/>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44652" y="3471732"/>
            <a:ext cx="3060646" cy="510639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917D4C4-3DED-4EDB-B7FC-32402933571B}" type="datetime1">
              <a:rPr kumimoji="1" lang="ja-JP" altLang="en-US" smtClean="0"/>
              <a:t>2026/6/8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19112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9A4717C-5D05-43BA-B894-64BD0DECAC04}" type="datetime1">
              <a:rPr kumimoji="1" lang="ja-JP" altLang="en-US" smtClean="0"/>
              <a:t>2026/6/8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39242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D02AE-B0B4-444C-ADA7-428E8014E645}" type="datetime1">
              <a:rPr kumimoji="1" lang="ja-JP" altLang="en-US" smtClean="0"/>
              <a:t>2026/6/8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104266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890" y="633624"/>
            <a:ext cx="2321966" cy="2217685"/>
          </a:xfrm>
        </p:spPr>
        <p:txBody>
          <a:bodyPr anchor="b"/>
          <a:lstStyle>
            <a:lvl1pPr>
              <a:defRPr sz="2519"/>
            </a:lvl1pPr>
          </a:lstStyle>
          <a:p>
            <a:r>
              <a:rPr lang="ja-JP" altLang="en-US"/>
              <a:t>マスター タイトルの書式設定</a:t>
            </a:r>
            <a:endParaRPr lang="en-US" dirty="0"/>
          </a:p>
        </p:txBody>
      </p:sp>
      <p:sp>
        <p:nvSpPr>
          <p:cNvPr id="3" name="Content Placeholder 2"/>
          <p:cNvSpPr>
            <a:spLocks noGrp="1"/>
          </p:cNvSpPr>
          <p:nvPr>
            <p:ph idx="1"/>
          </p:nvPr>
        </p:nvSpPr>
        <p:spPr>
          <a:xfrm>
            <a:off x="3060646" y="1368454"/>
            <a:ext cx="3644652" cy="6754258"/>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5890" y="2851309"/>
            <a:ext cx="2321966" cy="5282402"/>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C28666-41E2-4788-9964-F3A721DC39C1}" type="datetime1">
              <a:rPr kumimoji="1" lang="ja-JP" altLang="en-US" smtClean="0"/>
              <a:t>2026/6/8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615136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890" y="633624"/>
            <a:ext cx="2321966" cy="2217685"/>
          </a:xfrm>
        </p:spPr>
        <p:txBody>
          <a:bodyPr anchor="b"/>
          <a:lstStyle>
            <a:lvl1pPr>
              <a:defRPr sz="251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60646" y="1368454"/>
            <a:ext cx="3644652" cy="6754258"/>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5890" y="2851309"/>
            <a:ext cx="2321966" cy="5282402"/>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C1307F-6EDD-477B-8A2F-8DF33818B21B}" type="datetime1">
              <a:rPr kumimoji="1" lang="ja-JP" altLang="en-US" smtClean="0"/>
              <a:t>2026/6/8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45529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506021"/>
            <a:ext cx="6209407" cy="183707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4953" y="2530097"/>
            <a:ext cx="6209407" cy="60304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3" y="8809139"/>
            <a:ext cx="1619845" cy="506019"/>
          </a:xfrm>
          <a:prstGeom prst="rect">
            <a:avLst/>
          </a:prstGeom>
        </p:spPr>
        <p:txBody>
          <a:bodyPr vert="horz" lIns="91440" tIns="45720" rIns="91440" bIns="45720" rtlCol="0" anchor="ctr"/>
          <a:lstStyle>
            <a:lvl1pPr algn="l">
              <a:defRPr sz="945">
                <a:solidFill>
                  <a:schemeClr val="tx1">
                    <a:tint val="75000"/>
                  </a:schemeClr>
                </a:solidFill>
              </a:defRPr>
            </a:lvl1pPr>
          </a:lstStyle>
          <a:p>
            <a:fld id="{1059F6C3-2B40-48EF-839A-31A3D7D7233A}" type="datetime1">
              <a:rPr kumimoji="1" lang="ja-JP" altLang="en-US" smtClean="0"/>
              <a:t>2026/6/8</a:t>
            </a:fld>
            <a:endParaRPr kumimoji="1" lang="ja-JP" altLang="en-US"/>
          </a:p>
        </p:txBody>
      </p:sp>
      <p:sp>
        <p:nvSpPr>
          <p:cNvPr id="5" name="Footer Placeholder 4"/>
          <p:cNvSpPr>
            <a:spLocks noGrp="1"/>
          </p:cNvSpPr>
          <p:nvPr>
            <p:ph type="ftr" sz="quarter" idx="3"/>
          </p:nvPr>
        </p:nvSpPr>
        <p:spPr>
          <a:xfrm>
            <a:off x="2384773" y="8809139"/>
            <a:ext cx="2429768" cy="506019"/>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4515" y="8809139"/>
            <a:ext cx="1619845" cy="506019"/>
          </a:xfrm>
          <a:prstGeom prst="rect">
            <a:avLst/>
          </a:prstGeom>
        </p:spPr>
        <p:txBody>
          <a:bodyPr vert="horz" lIns="91440" tIns="45720" rIns="91440" bIns="45720" rtlCol="0" anchor="ctr"/>
          <a:lstStyle>
            <a:lvl1pPr algn="r">
              <a:defRPr sz="945">
                <a:solidFill>
                  <a:schemeClr val="tx1">
                    <a:tint val="75000"/>
                  </a:schemeClr>
                </a:solidFill>
              </a:defRPr>
            </a:lvl1p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5852945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19907" rtl="0" eaLnBrk="1" latinLnBrk="0" hangingPunct="1">
        <a:lnSpc>
          <a:spcPct val="90000"/>
        </a:lnSpc>
        <a:spcBef>
          <a:spcPct val="0"/>
        </a:spcBef>
        <a:buNone/>
        <a:defRPr kumimoji="1"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kumimoji="1"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正方形/長方形 2055">
            <a:extLst>
              <a:ext uri="{FF2B5EF4-FFF2-40B4-BE49-F238E27FC236}">
                <a16:creationId xmlns:a16="http://schemas.microsoft.com/office/drawing/2014/main" id="{A54BC81C-6AB5-4F36-A509-AFC7596F655F}"/>
              </a:ext>
            </a:extLst>
          </p:cNvPr>
          <p:cNvSpPr/>
          <p:nvPr/>
        </p:nvSpPr>
        <p:spPr>
          <a:xfrm>
            <a:off x="269792" y="1583597"/>
            <a:ext cx="6620600" cy="743524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EADAC782-2B70-40EF-9C05-3125126667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2832833" y="475645"/>
            <a:ext cx="367808" cy="352770"/>
          </a:xfrm>
          <a:prstGeom prst="rect">
            <a:avLst/>
          </a:prstGeom>
          <a:noFill/>
          <a:ln>
            <a:noFill/>
          </a:ln>
        </p:spPr>
      </p:pic>
      <p:graphicFrame>
        <p:nvGraphicFramePr>
          <p:cNvPr id="6" name="表 5">
            <a:extLst>
              <a:ext uri="{FF2B5EF4-FFF2-40B4-BE49-F238E27FC236}">
                <a16:creationId xmlns:a16="http://schemas.microsoft.com/office/drawing/2014/main" id="{ECC4DA66-3452-48F1-914C-429F663C79A1}"/>
              </a:ext>
            </a:extLst>
          </p:cNvPr>
          <p:cNvGraphicFramePr>
            <a:graphicFrameLocks noGrp="1"/>
          </p:cNvGraphicFramePr>
          <p:nvPr>
            <p:extLst>
              <p:ext uri="{D42A27DB-BD31-4B8C-83A1-F6EECF244321}">
                <p14:modId xmlns:p14="http://schemas.microsoft.com/office/powerpoint/2010/main" val="3069512338"/>
              </p:ext>
            </p:extLst>
          </p:nvPr>
        </p:nvGraphicFramePr>
        <p:xfrm>
          <a:off x="372226" y="5725941"/>
          <a:ext cx="6490740" cy="2851937"/>
        </p:xfrm>
        <a:graphic>
          <a:graphicData uri="http://schemas.openxmlformats.org/drawingml/2006/table">
            <a:tbl>
              <a:tblPr firstRow="1" firstCol="1" bandRow="1">
                <a:effectLst/>
                <a:tableStyleId>{5C22544A-7EE6-4342-B048-85BDC9FD1C3A}</a:tableStyleId>
              </a:tblPr>
              <a:tblGrid>
                <a:gridCol w="798292">
                  <a:extLst>
                    <a:ext uri="{9D8B030D-6E8A-4147-A177-3AD203B41FA5}">
                      <a16:colId xmlns:a16="http://schemas.microsoft.com/office/drawing/2014/main" val="3153474192"/>
                    </a:ext>
                  </a:extLst>
                </a:gridCol>
                <a:gridCol w="2858763">
                  <a:extLst>
                    <a:ext uri="{9D8B030D-6E8A-4147-A177-3AD203B41FA5}">
                      <a16:colId xmlns:a16="http://schemas.microsoft.com/office/drawing/2014/main" val="4167609681"/>
                    </a:ext>
                  </a:extLst>
                </a:gridCol>
                <a:gridCol w="2833685">
                  <a:extLst>
                    <a:ext uri="{9D8B030D-6E8A-4147-A177-3AD203B41FA5}">
                      <a16:colId xmlns:a16="http://schemas.microsoft.com/office/drawing/2014/main" val="2411524413"/>
                    </a:ext>
                  </a:extLst>
                </a:gridCol>
              </a:tblGrid>
              <a:tr h="632017">
                <a:tc>
                  <a:txBody>
                    <a:bodyPr/>
                    <a:lstStyle/>
                    <a:p>
                      <a:pPr algn="ctr"/>
                      <a:r>
                        <a:rPr lang="ja-JP" sz="1200" b="1" kern="100" dirty="0">
                          <a:effectLst/>
                          <a:latin typeface="BIZ UDゴシック" panose="020B0400000000000000" pitchFamily="49" charset="-128"/>
                          <a:ea typeface="BIZ UDゴシック" panose="020B0400000000000000" pitchFamily="49" charset="-128"/>
                        </a:rPr>
                        <a:t>認証区分</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ts val="1500"/>
                        </a:lnSpc>
                      </a:pPr>
                      <a:r>
                        <a:rPr lang="ja-JP" sz="1200" b="1" kern="100" dirty="0">
                          <a:effectLst/>
                          <a:latin typeface="BIZ UDゴシック" panose="020B0400000000000000" pitchFamily="49" charset="-128"/>
                          <a:ea typeface="BIZ UDゴシック" panose="020B0400000000000000" pitchFamily="49" charset="-128"/>
                        </a:rPr>
                        <a:t>アドバンス認証</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r>
                        <a:rPr lang="ja-JP" sz="1200" b="1" kern="100" dirty="0">
                          <a:effectLst/>
                          <a:latin typeface="BIZ UDゴシック" panose="020B0400000000000000" pitchFamily="49" charset="-128"/>
                          <a:ea typeface="BIZ UDゴシック" panose="020B0400000000000000" pitchFamily="49" charset="-128"/>
                        </a:rPr>
                        <a:t>スタンダード認証</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4041116767"/>
                  </a:ext>
                </a:extLst>
              </a:tr>
              <a:tr h="547829">
                <a:tc>
                  <a:txBody>
                    <a:bodyPr/>
                    <a:lstStyle/>
                    <a:p>
                      <a:pPr algn="ctr"/>
                      <a:r>
                        <a:rPr lang="ja-JP" sz="1200" b="1" kern="100" dirty="0">
                          <a:effectLst/>
                          <a:latin typeface="BIZ UDゴシック" panose="020B0400000000000000" pitchFamily="49" charset="-128"/>
                          <a:ea typeface="BIZ UDゴシック" panose="020B0400000000000000" pitchFamily="49" charset="-128"/>
                        </a:rPr>
                        <a:t>認証基準</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r>
                        <a:rPr lang="en-US" sz="1200" b="1" kern="100" dirty="0">
                          <a:effectLst/>
                          <a:latin typeface="BIZ UDゴシック" panose="020B0400000000000000" pitchFamily="49" charset="-128"/>
                          <a:ea typeface="BIZ UDゴシック" panose="020B0400000000000000" pitchFamily="49" charset="-128"/>
                        </a:rPr>
                        <a:t>20</a:t>
                      </a:r>
                      <a:r>
                        <a:rPr lang="ja-JP" sz="1200" b="1" kern="100" dirty="0">
                          <a:effectLst/>
                          <a:latin typeface="BIZ UDゴシック" panose="020B0400000000000000" pitchFamily="49" charset="-128"/>
                          <a:ea typeface="BIZ UDゴシック" panose="020B0400000000000000" pitchFamily="49" charset="-128"/>
                        </a:rPr>
                        <a:t>項目以上</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r>
                        <a:rPr lang="en-US" sz="1200" b="1" kern="100" dirty="0">
                          <a:effectLst/>
                          <a:latin typeface="BIZ UDゴシック" panose="020B0400000000000000" pitchFamily="49" charset="-128"/>
                          <a:ea typeface="BIZ UDゴシック" panose="020B0400000000000000" pitchFamily="49" charset="-128"/>
                        </a:rPr>
                        <a:t>10</a:t>
                      </a:r>
                      <a:r>
                        <a:rPr lang="ja-JP" sz="1200" b="1" kern="100" dirty="0">
                          <a:effectLst/>
                          <a:latin typeface="BIZ UDゴシック" panose="020B0400000000000000" pitchFamily="49" charset="-128"/>
                          <a:ea typeface="BIZ UDゴシック" panose="020B0400000000000000" pitchFamily="49" charset="-128"/>
                        </a:rPr>
                        <a:t>～</a:t>
                      </a:r>
                      <a:r>
                        <a:rPr lang="en-US" sz="1200" b="1" kern="100" dirty="0">
                          <a:effectLst/>
                          <a:latin typeface="BIZ UDゴシック" panose="020B0400000000000000" pitchFamily="49" charset="-128"/>
                          <a:ea typeface="BIZ UDゴシック" panose="020B0400000000000000" pitchFamily="49" charset="-128"/>
                        </a:rPr>
                        <a:t>19</a:t>
                      </a:r>
                      <a:r>
                        <a:rPr lang="ja-JP" sz="1200" b="1" kern="100" dirty="0">
                          <a:effectLst/>
                          <a:latin typeface="BIZ UDゴシック" panose="020B0400000000000000" pitchFamily="49" charset="-128"/>
                          <a:ea typeface="BIZ UDゴシック" panose="020B0400000000000000" pitchFamily="49" charset="-128"/>
                        </a:rPr>
                        <a:t>項目</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93236190"/>
                  </a:ext>
                </a:extLst>
              </a:tr>
              <a:tr h="1053518">
                <a:tc>
                  <a:txBody>
                    <a:bodyPr/>
                    <a:lstStyle/>
                    <a:p>
                      <a:pPr algn="ctr">
                        <a:lnSpc>
                          <a:spcPts val="1600"/>
                        </a:lnSpc>
                      </a:pPr>
                      <a:r>
                        <a:rPr lang="ja-JP" sz="1200" b="1" kern="100" dirty="0">
                          <a:effectLst/>
                          <a:latin typeface="BIZ UDゴシック" panose="020B0400000000000000" pitchFamily="49" charset="-128"/>
                          <a:ea typeface="BIZ UDゴシック" panose="020B0400000000000000" pitchFamily="49" charset="-128"/>
                        </a:rPr>
                        <a:t>Ｐ </a:t>
                      </a:r>
                      <a:r>
                        <a:rPr lang="en-US" sz="1200" b="1" kern="100" dirty="0">
                          <a:effectLst/>
                          <a:latin typeface="BIZ UDゴシック" panose="020B0400000000000000" pitchFamily="49" charset="-128"/>
                          <a:ea typeface="BIZ UDゴシック" panose="020B0400000000000000" pitchFamily="49" charset="-128"/>
                        </a:rPr>
                        <a:t>   </a:t>
                      </a:r>
                      <a:r>
                        <a:rPr lang="ja-JP" sz="1200" b="1" kern="100" dirty="0">
                          <a:effectLst/>
                          <a:latin typeface="BIZ UDゴシック" panose="020B0400000000000000" pitchFamily="49" charset="-128"/>
                          <a:ea typeface="BIZ UDゴシック" panose="020B0400000000000000" pitchFamily="49" charset="-128"/>
                        </a:rPr>
                        <a:t>Ｒ</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・ロゴマーク</a:t>
                      </a:r>
                      <a:r>
                        <a:rPr lang="en-US" altLang="ja-JP" sz="1200" b="0" kern="100" dirty="0">
                          <a:effectLst/>
                          <a:latin typeface="BIZ UDP明朝 Medium" panose="02020500000000000000" pitchFamily="18" charset="-128"/>
                          <a:ea typeface="BIZ UDP明朝 Medium" panose="02020500000000000000" pitchFamily="18" charset="-128"/>
                        </a:rPr>
                        <a:t>(</a:t>
                      </a:r>
                      <a:r>
                        <a:rPr lang="ja-JP" altLang="ja-JP" sz="1200" b="0" u="sng" kern="100" dirty="0">
                          <a:effectLst/>
                          <a:latin typeface="BIZ UDP明朝 Medium" panose="02020500000000000000" pitchFamily="18" charset="-128"/>
                          <a:ea typeface="BIZ UDP明朝 Medium" panose="02020500000000000000" pitchFamily="18" charset="-128"/>
                        </a:rPr>
                        <a:t>アドバンス認証</a:t>
                      </a:r>
                      <a:r>
                        <a:rPr lang="en-US" altLang="ja-JP" sz="1200" b="0" kern="100" dirty="0">
                          <a:effectLst/>
                          <a:latin typeface="BIZ UDP明朝 Medium" panose="02020500000000000000" pitchFamily="18" charset="-128"/>
                          <a:ea typeface="BIZ UDP明朝 Medium" panose="02020500000000000000" pitchFamily="18" charset="-128"/>
                        </a:rPr>
                        <a:t>)</a:t>
                      </a:r>
                      <a:r>
                        <a:rPr lang="ja-JP" altLang="ja-JP" sz="1200" b="0" kern="100" dirty="0">
                          <a:effectLst/>
                          <a:latin typeface="BIZ UDP明朝 Medium" panose="02020500000000000000" pitchFamily="18" charset="-128"/>
                          <a:ea typeface="BIZ UDP明朝 Medium" panose="02020500000000000000" pitchFamily="18" charset="-128"/>
                        </a:rPr>
                        <a:t>の使用</a:t>
                      </a:r>
                    </a:p>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・県の</a:t>
                      </a:r>
                      <a:r>
                        <a:rPr lang="en-US" altLang="ja-JP" sz="1200" b="0" kern="100" dirty="0">
                          <a:effectLst/>
                          <a:latin typeface="BIZ UDP明朝 Medium" panose="02020500000000000000" pitchFamily="18" charset="-128"/>
                          <a:ea typeface="BIZ UDP明朝 Medium" panose="02020500000000000000" pitchFamily="18" charset="-128"/>
                        </a:rPr>
                        <a:t>HP</a:t>
                      </a:r>
                      <a:r>
                        <a:rPr lang="ja-JP" altLang="ja-JP" sz="1200" b="0" kern="100" dirty="0">
                          <a:effectLst/>
                          <a:latin typeface="BIZ UDP明朝 Medium" panose="02020500000000000000" pitchFamily="18" charset="-128"/>
                          <a:ea typeface="BIZ UDP明朝 Medium" panose="02020500000000000000" pitchFamily="18" charset="-128"/>
                        </a:rPr>
                        <a:t>、</a:t>
                      </a:r>
                      <a:r>
                        <a:rPr lang="en-US" altLang="ja-JP" sz="1200" b="0" kern="100" dirty="0">
                          <a:effectLst/>
                          <a:latin typeface="BIZ UDP明朝 Medium" panose="02020500000000000000" pitchFamily="18" charset="-128"/>
                          <a:ea typeface="BIZ UDP明朝 Medium" panose="02020500000000000000" pitchFamily="18" charset="-128"/>
                        </a:rPr>
                        <a:t>SNS</a:t>
                      </a:r>
                      <a:r>
                        <a:rPr lang="ja-JP" altLang="ja-JP" sz="1200" b="0" kern="100" dirty="0">
                          <a:effectLst/>
                          <a:latin typeface="BIZ UDP明朝 Medium" panose="02020500000000000000" pitchFamily="18" charset="-128"/>
                          <a:ea typeface="BIZ UDP明朝 Medium" panose="02020500000000000000" pitchFamily="18" charset="-128"/>
                        </a:rPr>
                        <a:t>による認証企業の紹介</a:t>
                      </a:r>
                      <a:r>
                        <a:rPr lang="ja-JP" altLang="en-US" sz="1200" b="0" kern="100" dirty="0">
                          <a:effectLst/>
                          <a:latin typeface="BIZ UDP明朝 Medium" panose="02020500000000000000" pitchFamily="18" charset="-128"/>
                          <a:ea typeface="BIZ UDP明朝 Medium" panose="02020500000000000000" pitchFamily="18" charset="-128"/>
                        </a:rPr>
                        <a:t>や</a:t>
                      </a:r>
                      <a:endParaRPr lang="ja-JP"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　</a:t>
                      </a:r>
                      <a:r>
                        <a:rPr lang="en-US" altLang="ja-JP" sz="1200" b="0" kern="100" dirty="0">
                          <a:effectLst/>
                          <a:latin typeface="BIZ UDP明朝 Medium" panose="02020500000000000000" pitchFamily="18" charset="-128"/>
                          <a:ea typeface="BIZ UDP明朝 Medium" panose="02020500000000000000" pitchFamily="18" charset="-128"/>
                        </a:rPr>
                        <a:t>SDGs</a:t>
                      </a:r>
                      <a:r>
                        <a:rPr lang="ja-JP" altLang="ja-JP" sz="1200" b="0" kern="100" dirty="0">
                          <a:effectLst/>
                          <a:latin typeface="BIZ UDP明朝 Medium" panose="02020500000000000000" pitchFamily="18" charset="-128"/>
                          <a:ea typeface="BIZ UDP明朝 Medium" panose="02020500000000000000" pitchFamily="18" charset="-128"/>
                        </a:rPr>
                        <a:t>に関するイベント等でのＰＲ</a:t>
                      </a:r>
                      <a:r>
                        <a:rPr lang="ja-JP" altLang="en-US" sz="1200" b="0" kern="100" dirty="0">
                          <a:effectLst/>
                          <a:latin typeface="BIZ UDP明朝 Medium" panose="02020500000000000000" pitchFamily="18" charset="-128"/>
                          <a:ea typeface="BIZ UDP明朝 Medium" panose="02020500000000000000" pitchFamily="18" charset="-128"/>
                        </a:rPr>
                        <a:t>を</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a:t>
                      </a:r>
                      <a:r>
                        <a:rPr lang="ja-JP" altLang="en-US" sz="1200" b="0" u="sng" kern="100" dirty="0">
                          <a:effectLst/>
                          <a:latin typeface="BIZ UDP明朝 Medium" panose="02020500000000000000" pitchFamily="18" charset="-128"/>
                          <a:ea typeface="BIZ UDP明朝 Medium" panose="02020500000000000000" pitchFamily="18" charset="-128"/>
                        </a:rPr>
                        <a:t>アドバンス企業</a:t>
                      </a:r>
                      <a:r>
                        <a:rPr lang="ja-JP" altLang="en-US" sz="1200" b="0" kern="100" dirty="0">
                          <a:effectLst/>
                          <a:latin typeface="BIZ UDP明朝 Medium" panose="02020500000000000000" pitchFamily="18" charset="-128"/>
                          <a:ea typeface="BIZ UDP明朝 Medium" panose="02020500000000000000" pitchFamily="18" charset="-128"/>
                        </a:rPr>
                        <a:t>として実施</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a:t>
                      </a:r>
                      <a:r>
                        <a:rPr lang="ja-JP" altLang="ja-JP" sz="1200" b="0" kern="100" dirty="0">
                          <a:effectLst/>
                          <a:latin typeface="BIZ UDP明朝 Medium" panose="02020500000000000000" pitchFamily="18" charset="-128"/>
                          <a:ea typeface="BIZ UDP明朝 Medium" panose="02020500000000000000" pitchFamily="18" charset="-128"/>
                        </a:rPr>
                        <a:t>認証企業同士の交流等の機会を提供</a:t>
                      </a:r>
                      <a:endParaRPr lang="ja-JP" alt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・ロゴマーク</a:t>
                      </a:r>
                      <a:r>
                        <a:rPr lang="en-US" altLang="ja-JP" sz="1200" b="0" kern="100" dirty="0">
                          <a:effectLst/>
                          <a:latin typeface="BIZ UDP明朝 Medium" panose="02020500000000000000" pitchFamily="18" charset="-128"/>
                          <a:ea typeface="BIZ UDP明朝 Medium" panose="02020500000000000000" pitchFamily="18" charset="-128"/>
                        </a:rPr>
                        <a:t>(</a:t>
                      </a:r>
                      <a:r>
                        <a:rPr lang="ja-JP" altLang="ja-JP" sz="1200" b="0" u="sng" kern="100" dirty="0">
                          <a:effectLst/>
                          <a:latin typeface="BIZ UDP明朝 Medium" panose="02020500000000000000" pitchFamily="18" charset="-128"/>
                          <a:ea typeface="BIZ UDP明朝 Medium" panose="02020500000000000000" pitchFamily="18" charset="-128"/>
                        </a:rPr>
                        <a:t>スタンダード認証</a:t>
                      </a:r>
                      <a:r>
                        <a:rPr lang="en-US" altLang="ja-JP" sz="1200" b="0" kern="100" dirty="0">
                          <a:effectLst/>
                          <a:latin typeface="BIZ UDP明朝 Medium" panose="02020500000000000000" pitchFamily="18" charset="-128"/>
                          <a:ea typeface="BIZ UDP明朝 Medium" panose="02020500000000000000" pitchFamily="18" charset="-128"/>
                        </a:rPr>
                        <a:t>)</a:t>
                      </a:r>
                      <a:r>
                        <a:rPr lang="ja-JP" altLang="ja-JP" sz="1200" b="0" kern="100" dirty="0">
                          <a:effectLst/>
                          <a:latin typeface="BIZ UDP明朝 Medium" panose="02020500000000000000" pitchFamily="18" charset="-128"/>
                          <a:ea typeface="BIZ UDP明朝 Medium" panose="02020500000000000000" pitchFamily="18" charset="-128"/>
                        </a:rPr>
                        <a:t>の使用</a:t>
                      </a:r>
                    </a:p>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・県の</a:t>
                      </a:r>
                      <a:r>
                        <a:rPr lang="en-US" altLang="ja-JP" sz="1200" b="0" kern="100" dirty="0">
                          <a:effectLst/>
                          <a:latin typeface="BIZ UDP明朝 Medium" panose="02020500000000000000" pitchFamily="18" charset="-128"/>
                          <a:ea typeface="BIZ UDP明朝 Medium" panose="02020500000000000000" pitchFamily="18" charset="-128"/>
                        </a:rPr>
                        <a:t>HP</a:t>
                      </a:r>
                      <a:r>
                        <a:rPr lang="ja-JP" altLang="ja-JP" sz="1200" b="0" kern="100" dirty="0">
                          <a:effectLst/>
                          <a:latin typeface="BIZ UDP明朝 Medium" panose="02020500000000000000" pitchFamily="18" charset="-128"/>
                          <a:ea typeface="BIZ UDP明朝 Medium" panose="02020500000000000000" pitchFamily="18" charset="-128"/>
                        </a:rPr>
                        <a:t>、</a:t>
                      </a:r>
                      <a:r>
                        <a:rPr lang="en-US" altLang="ja-JP" sz="1200" b="0" kern="100" dirty="0">
                          <a:effectLst/>
                          <a:latin typeface="BIZ UDP明朝 Medium" panose="02020500000000000000" pitchFamily="18" charset="-128"/>
                          <a:ea typeface="BIZ UDP明朝 Medium" panose="02020500000000000000" pitchFamily="18" charset="-128"/>
                        </a:rPr>
                        <a:t>SNS</a:t>
                      </a:r>
                      <a:r>
                        <a:rPr lang="ja-JP" altLang="ja-JP" sz="1200" b="0" kern="100" dirty="0">
                          <a:effectLst/>
                          <a:latin typeface="BIZ UDP明朝 Medium" panose="02020500000000000000" pitchFamily="18" charset="-128"/>
                          <a:ea typeface="BIZ UDP明朝 Medium" panose="02020500000000000000" pitchFamily="18" charset="-128"/>
                        </a:rPr>
                        <a:t>による認証企業の紹介</a:t>
                      </a:r>
                      <a:r>
                        <a:rPr lang="ja-JP" altLang="en-US" sz="1200" b="0" kern="100" dirty="0">
                          <a:effectLst/>
                          <a:latin typeface="BIZ UDP明朝 Medium" panose="02020500000000000000" pitchFamily="18" charset="-128"/>
                          <a:ea typeface="BIZ UDP明朝 Medium" panose="02020500000000000000" pitchFamily="18" charset="-128"/>
                        </a:rPr>
                        <a:t>や</a:t>
                      </a:r>
                      <a:endParaRPr lang="ja-JP"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　</a:t>
                      </a:r>
                      <a:r>
                        <a:rPr lang="en-US" altLang="ja-JP" sz="1200" b="0" kern="100" dirty="0">
                          <a:effectLst/>
                          <a:latin typeface="BIZ UDP明朝 Medium" panose="02020500000000000000" pitchFamily="18" charset="-128"/>
                          <a:ea typeface="BIZ UDP明朝 Medium" panose="02020500000000000000" pitchFamily="18" charset="-128"/>
                        </a:rPr>
                        <a:t>SDGs</a:t>
                      </a:r>
                      <a:r>
                        <a:rPr lang="ja-JP" altLang="ja-JP" sz="1200" b="0" kern="100" dirty="0">
                          <a:effectLst/>
                          <a:latin typeface="BIZ UDP明朝 Medium" panose="02020500000000000000" pitchFamily="18" charset="-128"/>
                          <a:ea typeface="BIZ UDP明朝 Medium" panose="02020500000000000000" pitchFamily="18" charset="-128"/>
                        </a:rPr>
                        <a:t>に関するイベント等でのＰＲ</a:t>
                      </a:r>
                      <a:r>
                        <a:rPr lang="ja-JP" altLang="en-US" sz="1200" b="0" kern="100" dirty="0">
                          <a:effectLst/>
                          <a:latin typeface="BIZ UDP明朝 Medium" panose="02020500000000000000" pitchFamily="18" charset="-128"/>
                          <a:ea typeface="BIZ UDP明朝 Medium" panose="02020500000000000000" pitchFamily="18" charset="-128"/>
                        </a:rPr>
                        <a:t>を</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a:t>
                      </a:r>
                      <a:r>
                        <a:rPr lang="ja-JP" altLang="en-US" sz="1200" b="0" u="sng" kern="100" dirty="0">
                          <a:effectLst/>
                          <a:latin typeface="BIZ UDP明朝 Medium" panose="02020500000000000000" pitchFamily="18" charset="-128"/>
                          <a:ea typeface="BIZ UDP明朝 Medium" panose="02020500000000000000" pitchFamily="18" charset="-128"/>
                        </a:rPr>
                        <a:t>スタンダード企業</a:t>
                      </a:r>
                      <a:r>
                        <a:rPr lang="ja-JP" altLang="en-US" sz="1200" b="0" kern="100" dirty="0">
                          <a:effectLst/>
                          <a:latin typeface="BIZ UDP明朝 Medium" panose="02020500000000000000" pitchFamily="18" charset="-128"/>
                          <a:ea typeface="BIZ UDP明朝 Medium" panose="02020500000000000000" pitchFamily="18" charset="-128"/>
                        </a:rPr>
                        <a:t>として実施</a:t>
                      </a:r>
                      <a:endParaRPr lang="en-US" altLang="ja-JP" sz="1200" b="0" kern="100" dirty="0">
                        <a:effectLst/>
                        <a:latin typeface="BIZ UDP明朝 Medium" panose="02020500000000000000" pitchFamily="18" charset="-128"/>
                        <a:ea typeface="BIZ UDP明朝 Medium" panose="02020500000000000000" pitchFamily="18" charset="-128"/>
                      </a:endParaRPr>
                    </a:p>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1200" b="0" kern="100" dirty="0">
                          <a:effectLst/>
                          <a:latin typeface="BIZ UDP明朝 Medium" panose="02020500000000000000" pitchFamily="18" charset="-128"/>
                          <a:ea typeface="BIZ UDP明朝 Medium" panose="02020500000000000000" pitchFamily="18" charset="-128"/>
                        </a:rPr>
                        <a:t>・</a:t>
                      </a:r>
                      <a:r>
                        <a:rPr lang="ja-JP" altLang="ja-JP" sz="1200" b="0" kern="100" dirty="0">
                          <a:effectLst/>
                          <a:latin typeface="BIZ UDP明朝 Medium" panose="02020500000000000000" pitchFamily="18" charset="-128"/>
                          <a:ea typeface="BIZ UDP明朝 Medium" panose="02020500000000000000" pitchFamily="18" charset="-128"/>
                        </a:rPr>
                        <a:t>認証企業同士の交流等の機会を提供</a:t>
                      </a:r>
                      <a:endParaRPr lang="ja-JP" alt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11925978"/>
                  </a:ext>
                </a:extLst>
              </a:tr>
              <a:tr h="618573">
                <a:tc>
                  <a:txBody>
                    <a:bodyPr/>
                    <a:lstStyle/>
                    <a:p>
                      <a:pPr algn="ctr">
                        <a:lnSpc>
                          <a:spcPts val="1600"/>
                        </a:lnSpc>
                      </a:pPr>
                      <a:r>
                        <a:rPr lang="ja-JP" sz="1200" b="1" kern="100" dirty="0">
                          <a:effectLst/>
                          <a:latin typeface="BIZ UDゴシック" panose="020B0400000000000000" pitchFamily="49" charset="-128"/>
                          <a:ea typeface="BIZ UDゴシック" panose="020B0400000000000000" pitchFamily="49" charset="-128"/>
                        </a:rPr>
                        <a:t>資 </a:t>
                      </a:r>
                      <a:r>
                        <a:rPr lang="en-US" sz="1200" b="1" kern="100" dirty="0">
                          <a:effectLst/>
                          <a:latin typeface="BIZ UDゴシック" panose="020B0400000000000000" pitchFamily="49" charset="-128"/>
                          <a:ea typeface="BIZ UDゴシック" panose="020B0400000000000000" pitchFamily="49" charset="-128"/>
                        </a:rPr>
                        <a:t>   </a:t>
                      </a:r>
                      <a:r>
                        <a:rPr lang="ja-JP" sz="1200" b="1" kern="100" dirty="0">
                          <a:effectLst/>
                          <a:latin typeface="BIZ UDゴシック" panose="020B0400000000000000" pitchFamily="49" charset="-128"/>
                          <a:ea typeface="BIZ UDゴシック" panose="020B0400000000000000" pitchFamily="49" charset="-128"/>
                        </a:rPr>
                        <a:t>金</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just">
                        <a:lnSpc>
                          <a:spcPts val="1600"/>
                        </a:lnSpc>
                      </a:pPr>
                      <a:r>
                        <a:rPr lang="ja-JP" sz="1200" b="0" kern="100" dirty="0">
                          <a:effectLst/>
                          <a:latin typeface="BIZ UDP明朝 Medium" panose="02020500000000000000" pitchFamily="18" charset="-128"/>
                          <a:ea typeface="BIZ UDP明朝 Medium" panose="02020500000000000000" pitchFamily="18" charset="-128"/>
                        </a:rPr>
                        <a:t>・「</a:t>
                      </a:r>
                      <a:r>
                        <a:rPr lang="en-US" sz="1200" b="0" kern="100" dirty="0">
                          <a:effectLst/>
                          <a:latin typeface="BIZ UDP明朝 Medium" panose="02020500000000000000" pitchFamily="18" charset="-128"/>
                          <a:ea typeface="BIZ UDP明朝 Medium" panose="02020500000000000000" pitchFamily="18" charset="-128"/>
                        </a:rPr>
                        <a:t>SDGs</a:t>
                      </a:r>
                      <a:r>
                        <a:rPr lang="ja-JP" sz="1200" b="0" kern="100" dirty="0">
                          <a:effectLst/>
                          <a:latin typeface="BIZ UDP明朝 Medium" panose="02020500000000000000" pitchFamily="18" charset="-128"/>
                          <a:ea typeface="BIZ UDP明朝 Medium" panose="02020500000000000000" pitchFamily="18" charset="-128"/>
                        </a:rPr>
                        <a:t>推進資金</a:t>
                      </a:r>
                      <a:r>
                        <a:rPr lang="ja-JP" sz="1200" b="0" u="sng" kern="100" dirty="0">
                          <a:effectLst/>
                          <a:latin typeface="BIZ UDP明朝 Medium" panose="02020500000000000000" pitchFamily="18" charset="-128"/>
                          <a:ea typeface="BIZ UDP明朝 Medium" panose="02020500000000000000" pitchFamily="18" charset="-128"/>
                        </a:rPr>
                        <a:t>（アドバンス認証枠）</a:t>
                      </a:r>
                      <a:r>
                        <a:rPr lang="ja-JP" altLang="en-US" sz="1200" b="0" u="none" kern="100" dirty="0">
                          <a:effectLst/>
                          <a:latin typeface="BIZ UDP明朝 Medium" panose="02020500000000000000" pitchFamily="18" charset="-128"/>
                          <a:ea typeface="BIZ UDP明朝 Medium" panose="02020500000000000000" pitchFamily="18" charset="-128"/>
                        </a:rPr>
                        <a:t>」</a:t>
                      </a:r>
                      <a:endParaRPr lang="en-US" altLang="ja-JP" sz="1200" b="0" u="none" kern="100" dirty="0">
                        <a:effectLst/>
                        <a:latin typeface="BIZ UDP明朝 Medium" panose="02020500000000000000" pitchFamily="18" charset="-128"/>
                        <a:ea typeface="BIZ UDP明朝 Medium" panose="02020500000000000000" pitchFamily="18" charset="-128"/>
                      </a:endParaRPr>
                    </a:p>
                    <a:p>
                      <a:pPr algn="just">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a:t>
                      </a:r>
                      <a:r>
                        <a:rPr lang="ja-JP" sz="1200" b="0" kern="100" dirty="0">
                          <a:effectLst/>
                          <a:latin typeface="BIZ UDP明朝 Medium" panose="02020500000000000000" pitchFamily="18" charset="-128"/>
                          <a:ea typeface="BIZ UDP明朝 Medium" panose="02020500000000000000" pitchFamily="18" charset="-128"/>
                        </a:rPr>
                        <a:t>による融資</a:t>
                      </a:r>
                    </a:p>
                    <a:p>
                      <a:pPr algn="just">
                        <a:lnSpc>
                          <a:spcPts val="1600"/>
                        </a:lnSpc>
                      </a:pPr>
                      <a:r>
                        <a:rPr lang="ja-JP" sz="1200" b="0" kern="100" dirty="0">
                          <a:effectLst/>
                          <a:latin typeface="BIZ UDP明朝 Medium" panose="02020500000000000000" pitchFamily="18" charset="-128"/>
                          <a:ea typeface="BIZ UDP明朝 Medium" panose="02020500000000000000" pitchFamily="18" charset="-128"/>
                        </a:rPr>
                        <a:t>・特定公契約の業者選定時の加点評価</a:t>
                      </a:r>
                      <a:endParaRPr 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lnSpc>
                          <a:spcPts val="1600"/>
                        </a:lnSpc>
                      </a:pPr>
                      <a:r>
                        <a:rPr lang="ja-JP" sz="1200" b="0" kern="100" dirty="0">
                          <a:effectLst/>
                          <a:latin typeface="BIZ UDP明朝 Medium" panose="02020500000000000000" pitchFamily="18" charset="-128"/>
                          <a:ea typeface="BIZ UDP明朝 Medium" panose="02020500000000000000" pitchFamily="18" charset="-128"/>
                        </a:rPr>
                        <a:t>・「</a:t>
                      </a:r>
                      <a:r>
                        <a:rPr lang="en-US" sz="1200" b="0" kern="100" dirty="0">
                          <a:effectLst/>
                          <a:latin typeface="BIZ UDP明朝 Medium" panose="02020500000000000000" pitchFamily="18" charset="-128"/>
                          <a:ea typeface="BIZ UDP明朝 Medium" panose="02020500000000000000" pitchFamily="18" charset="-128"/>
                        </a:rPr>
                        <a:t>SDGs</a:t>
                      </a:r>
                      <a:r>
                        <a:rPr lang="ja-JP" sz="1200" b="0" kern="100" dirty="0">
                          <a:effectLst/>
                          <a:latin typeface="BIZ UDP明朝 Medium" panose="02020500000000000000" pitchFamily="18" charset="-128"/>
                          <a:ea typeface="BIZ UDP明朝 Medium" panose="02020500000000000000" pitchFamily="18" charset="-128"/>
                        </a:rPr>
                        <a:t>推進資金</a:t>
                      </a:r>
                      <a:r>
                        <a:rPr lang="ja-JP" sz="1200" b="0" u="sng" kern="100" dirty="0">
                          <a:effectLst/>
                          <a:latin typeface="BIZ UDP明朝 Medium" panose="02020500000000000000" pitchFamily="18" charset="-128"/>
                          <a:ea typeface="BIZ UDP明朝 Medium" panose="02020500000000000000" pitchFamily="18" charset="-128"/>
                        </a:rPr>
                        <a:t>（スタンダード認証枠）</a:t>
                      </a:r>
                      <a:r>
                        <a:rPr lang="ja-JP" altLang="en-US" sz="1200" b="0" u="none" kern="100" dirty="0">
                          <a:effectLst/>
                          <a:latin typeface="BIZ UDP明朝 Medium" panose="02020500000000000000" pitchFamily="18" charset="-128"/>
                          <a:ea typeface="BIZ UDP明朝 Medium" panose="02020500000000000000" pitchFamily="18" charset="-128"/>
                        </a:rPr>
                        <a:t>」</a:t>
                      </a:r>
                      <a:r>
                        <a:rPr lang="ja-JP" sz="1200" b="0" kern="100" dirty="0">
                          <a:effectLst/>
                          <a:latin typeface="BIZ UDP明朝 Medium" panose="02020500000000000000" pitchFamily="18" charset="-128"/>
                          <a:ea typeface="BIZ UDP明朝 Medium" panose="02020500000000000000" pitchFamily="18" charset="-128"/>
                        </a:rPr>
                        <a:t>による融資</a:t>
                      </a:r>
                    </a:p>
                    <a:p>
                      <a:pPr algn="l">
                        <a:lnSpc>
                          <a:spcPts val="1600"/>
                        </a:lnSpc>
                      </a:pPr>
                      <a:r>
                        <a:rPr lang="ja-JP" sz="1200" b="0" kern="100" dirty="0">
                          <a:effectLst/>
                          <a:latin typeface="BIZ UDP明朝 Medium" panose="02020500000000000000" pitchFamily="18" charset="-128"/>
                          <a:ea typeface="BIZ UDP明朝 Medium" panose="02020500000000000000" pitchFamily="18" charset="-128"/>
                        </a:rPr>
                        <a:t>・特定公契約の業者選定時の加点評価</a:t>
                      </a:r>
                      <a:endParaRPr 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84160020"/>
                  </a:ext>
                </a:extLst>
              </a:tr>
            </a:tbl>
          </a:graphicData>
        </a:graphic>
      </p:graphicFrame>
      <p:sp>
        <p:nvSpPr>
          <p:cNvPr id="10" name="フローチャート: 代替処理 7">
            <a:extLst>
              <a:ext uri="{FF2B5EF4-FFF2-40B4-BE49-F238E27FC236}">
                <a16:creationId xmlns:a16="http://schemas.microsoft.com/office/drawing/2014/main" id="{BE1EA408-70F7-442C-953C-3E94B5904423}"/>
              </a:ext>
            </a:extLst>
          </p:cNvPr>
          <p:cNvSpPr>
            <a:spLocks noChangeArrowheads="1"/>
          </p:cNvSpPr>
          <p:nvPr/>
        </p:nvSpPr>
        <p:spPr bwMode="auto">
          <a:xfrm>
            <a:off x="404222" y="1616958"/>
            <a:ext cx="1823835" cy="324000"/>
          </a:xfrm>
          <a:prstGeom prst="flowChartAlternateProcess">
            <a:avLst/>
          </a:prstGeom>
          <a:solidFill>
            <a:schemeClr val="accent4"/>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制度概要</a:t>
            </a:r>
            <a:endParaRPr lang="ja-JP" altLang="ja-JP" sz="1800" dirty="0">
              <a:latin typeface="Arial" panose="020B0604020202020204" pitchFamily="34" charset="0"/>
            </a:endParaRPr>
          </a:p>
        </p:txBody>
      </p:sp>
      <p:sp>
        <p:nvSpPr>
          <p:cNvPr id="11" name="フローチャート: 代替処理 8">
            <a:extLst>
              <a:ext uri="{FF2B5EF4-FFF2-40B4-BE49-F238E27FC236}">
                <a16:creationId xmlns:a16="http://schemas.microsoft.com/office/drawing/2014/main" id="{85492849-90BD-41F5-B54A-7819DB85BF3A}"/>
              </a:ext>
            </a:extLst>
          </p:cNvPr>
          <p:cNvSpPr>
            <a:spLocks noChangeArrowheads="1"/>
          </p:cNvSpPr>
          <p:nvPr/>
        </p:nvSpPr>
        <p:spPr bwMode="auto">
          <a:xfrm>
            <a:off x="404222" y="2725802"/>
            <a:ext cx="1823835" cy="324000"/>
          </a:xfrm>
          <a:prstGeom prst="flowChartAlternateProcess">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認証対象</a:t>
            </a:r>
            <a:endParaRPr lang="ja-JP" altLang="ja-JP" sz="1800" dirty="0">
              <a:latin typeface="BIZ UDゴシック" panose="020B0400000000000000" pitchFamily="49" charset="-128"/>
              <a:ea typeface="BIZ UDゴシック" panose="020B0400000000000000" pitchFamily="49" charset="-128"/>
            </a:endParaRPr>
          </a:p>
        </p:txBody>
      </p:sp>
      <p:sp>
        <p:nvSpPr>
          <p:cNvPr id="12" name="フローチャート: 代替処理 9">
            <a:extLst>
              <a:ext uri="{FF2B5EF4-FFF2-40B4-BE49-F238E27FC236}">
                <a16:creationId xmlns:a16="http://schemas.microsoft.com/office/drawing/2014/main" id="{25AA95C4-A622-4188-B568-18E258A6D7C0}"/>
              </a:ext>
            </a:extLst>
          </p:cNvPr>
          <p:cNvSpPr>
            <a:spLocks noChangeArrowheads="1"/>
          </p:cNvSpPr>
          <p:nvPr/>
        </p:nvSpPr>
        <p:spPr bwMode="auto">
          <a:xfrm>
            <a:off x="396870" y="4203892"/>
            <a:ext cx="1823835" cy="324000"/>
          </a:xfrm>
          <a:prstGeom prst="flowChartAlternateProcess">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４．認証</a:t>
            </a:r>
            <a:r>
              <a:rPr lang="ja-JP"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基準</a:t>
            </a:r>
            <a:endParaRPr lang="ja-JP" altLang="ja-JP" sz="1800" dirty="0">
              <a:latin typeface="BIZ UDゴシック" panose="020B0400000000000000" pitchFamily="49" charset="-128"/>
              <a:ea typeface="BIZ UDゴシック" panose="020B0400000000000000" pitchFamily="49" charset="-128"/>
            </a:endParaRPr>
          </a:p>
        </p:txBody>
      </p:sp>
      <p:sp>
        <p:nvSpPr>
          <p:cNvPr id="13" name="フローチャート: 代替処理 4">
            <a:extLst>
              <a:ext uri="{FF2B5EF4-FFF2-40B4-BE49-F238E27FC236}">
                <a16:creationId xmlns:a16="http://schemas.microsoft.com/office/drawing/2014/main" id="{02709736-8646-4386-B5DB-E476ABAD4A86}"/>
              </a:ext>
            </a:extLst>
          </p:cNvPr>
          <p:cNvSpPr>
            <a:spLocks noChangeArrowheads="1"/>
          </p:cNvSpPr>
          <p:nvPr/>
        </p:nvSpPr>
        <p:spPr bwMode="auto">
          <a:xfrm>
            <a:off x="404222" y="3633222"/>
            <a:ext cx="1823835" cy="324000"/>
          </a:xfrm>
          <a:prstGeom prst="flowChartAlternateProcess">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３．</a:t>
            </a:r>
            <a:r>
              <a:rPr lang="ja-JP"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認証期間</a:t>
            </a:r>
            <a:endParaRPr lang="ja-JP" altLang="ja-JP" sz="1800" dirty="0">
              <a:latin typeface="BIZ UDゴシック" panose="020B0400000000000000" pitchFamily="49" charset="-128"/>
              <a:ea typeface="BIZ UDゴシック" panose="020B0400000000000000" pitchFamily="49" charset="-128"/>
            </a:endParaRPr>
          </a:p>
        </p:txBody>
      </p:sp>
      <p:sp>
        <p:nvSpPr>
          <p:cNvPr id="16" name="四角形: 角を丸くする 13">
            <a:extLst>
              <a:ext uri="{FF2B5EF4-FFF2-40B4-BE49-F238E27FC236}">
                <a16:creationId xmlns:a16="http://schemas.microsoft.com/office/drawing/2014/main" id="{6113A515-58E8-417E-AE84-9FE07F841316}"/>
              </a:ext>
            </a:extLst>
          </p:cNvPr>
          <p:cNvSpPr>
            <a:spLocks noChangeArrowheads="1"/>
          </p:cNvSpPr>
          <p:nvPr/>
        </p:nvSpPr>
        <p:spPr bwMode="auto">
          <a:xfrm>
            <a:off x="396869" y="5130523"/>
            <a:ext cx="2865903" cy="324000"/>
          </a:xfrm>
          <a:prstGeom prst="roundRect">
            <a:avLst>
              <a:gd name="adj" fmla="val 16667"/>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５．</a:t>
            </a:r>
            <a:r>
              <a:rPr lang="ja-JP"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認証区分とメリット</a:t>
            </a:r>
            <a:endParaRPr lang="ja-JP" altLang="ja-JP" sz="400" dirty="0">
              <a:latin typeface="BIZ UDゴシック" panose="020B0400000000000000" pitchFamily="49" charset="-128"/>
              <a:ea typeface="BIZ UDゴシック" panose="020B0400000000000000" pitchFamily="49" charset="-128"/>
            </a:endParaRPr>
          </a:p>
        </p:txBody>
      </p:sp>
      <p:sp>
        <p:nvSpPr>
          <p:cNvPr id="23" name="Rectangle 19">
            <a:extLst>
              <a:ext uri="{FF2B5EF4-FFF2-40B4-BE49-F238E27FC236}">
                <a16:creationId xmlns:a16="http://schemas.microsoft.com/office/drawing/2014/main" id="{6FA20C60-ABE2-4626-BB79-D73540E84DC2}"/>
              </a:ext>
            </a:extLst>
          </p:cNvPr>
          <p:cNvSpPr>
            <a:spLocks noChangeArrowheads="1"/>
          </p:cNvSpPr>
          <p:nvPr/>
        </p:nvSpPr>
        <p:spPr bwMode="auto">
          <a:xfrm>
            <a:off x="514107" y="998822"/>
            <a:ext cx="63401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algn="ctr" defTabSz="914400"/>
            <a:r>
              <a:rPr lang="ja-JP" altLang="ja-JP" sz="3200" b="1" dirty="0">
                <a:solidFill>
                  <a:srgbClr val="538135"/>
                </a:solidFill>
                <a:latin typeface="BIZ UDゴシック" panose="020B0400000000000000" pitchFamily="49" charset="-128"/>
                <a:ea typeface="BIZ UDゴシック" panose="020B0400000000000000" pitchFamily="49" charset="-128"/>
                <a:cs typeface="Times New Roman" panose="02020603050405020304" pitchFamily="18" charset="0"/>
              </a:rPr>
              <a:t>奈良県ＳＤＧｓ</a:t>
            </a:r>
            <a:r>
              <a:rPr lang="ja-JP" altLang="en-US" sz="32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認証</a:t>
            </a:r>
            <a:r>
              <a:rPr lang="ja-JP" altLang="ja-JP" sz="32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企業</a:t>
            </a:r>
            <a:r>
              <a:rPr lang="ja-JP" altLang="en-US" sz="16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を募集開始します</a:t>
            </a:r>
            <a:endParaRPr lang="en-US" altLang="ja-JP" sz="16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5" name="Rectangle 22">
            <a:extLst>
              <a:ext uri="{FF2B5EF4-FFF2-40B4-BE49-F238E27FC236}">
                <a16:creationId xmlns:a16="http://schemas.microsoft.com/office/drawing/2014/main" id="{56A90916-B203-433F-812A-80C38726DA27}"/>
              </a:ext>
            </a:extLst>
          </p:cNvPr>
          <p:cNvSpPr>
            <a:spLocks noChangeArrowheads="1"/>
          </p:cNvSpPr>
          <p:nvPr/>
        </p:nvSpPr>
        <p:spPr bwMode="auto">
          <a:xfrm>
            <a:off x="269793" y="1911909"/>
            <a:ext cx="6593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ＳＤＧｓに関連する取組を実施する中小企業を県が認証し、</a:t>
            </a:r>
            <a:r>
              <a:rPr lang="ja-JP"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中小企業のＳＤＧｓの取組を「見</a:t>
            </a:r>
            <a:endParaRPr lang="en-US"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defTabSz="914400"/>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える化」</a:t>
            </a:r>
            <a:r>
              <a:rPr lang="ja-JP"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しま</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す。</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認証企業には、県内関係機関と連携して</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「ＰＲ」や「資金」など様々なメリットを提供</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し更</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defTabSz="914400"/>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　 なるＳＤＧｓの取組進展を後押しします。</a:t>
            </a:r>
            <a:endParaRPr lang="ja-JP" altLang="en-US" sz="400" dirty="0">
              <a:latin typeface="BIZ UDP明朝 Medium" panose="02020500000000000000" pitchFamily="18" charset="-128"/>
              <a:ea typeface="BIZ UDP明朝 Medium" panose="02020500000000000000" pitchFamily="18" charset="-128"/>
            </a:endParaRPr>
          </a:p>
        </p:txBody>
      </p:sp>
      <p:sp>
        <p:nvSpPr>
          <p:cNvPr id="27" name="Rectangle 26">
            <a:extLst>
              <a:ext uri="{FF2B5EF4-FFF2-40B4-BE49-F238E27FC236}">
                <a16:creationId xmlns:a16="http://schemas.microsoft.com/office/drawing/2014/main" id="{2D67F1A7-CD58-4C1F-BBF1-C934917E6771}"/>
              </a:ext>
            </a:extLst>
          </p:cNvPr>
          <p:cNvSpPr>
            <a:spLocks noChangeArrowheads="1"/>
          </p:cNvSpPr>
          <p:nvPr/>
        </p:nvSpPr>
        <p:spPr bwMode="auto">
          <a:xfrm>
            <a:off x="288586" y="4318854"/>
            <a:ext cx="674007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endParaRPr lang="ja-JP" altLang="ja-JP" sz="1200" b="1" dirty="0">
              <a:latin typeface="BIZ UDゴシック" panose="020B0400000000000000" pitchFamily="49" charset="-128"/>
              <a:ea typeface="BIZ UDゴシック" panose="020B0400000000000000" pitchFamily="49" charset="-128"/>
              <a:cs typeface="Times New Roman" panose="02020603050405020304" pitchFamily="18" charset="0"/>
            </a:endParaRPr>
          </a:p>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「社会</a:t>
            </a:r>
            <a:r>
              <a:rPr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経済」「環境」の</a:t>
            </a:r>
            <a:r>
              <a:rPr lang="en-US"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分野・</a:t>
            </a:r>
            <a:r>
              <a:rPr lang="en-US"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の取組項目</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のうち、以下を満たす場合</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① </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各分野において、</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重点項目のうち１つ以上</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に取り組んでいる</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こと。</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400" dirty="0">
              <a:latin typeface="BIZ UDゴシック" panose="020B0400000000000000" pitchFamily="49" charset="-128"/>
              <a:ea typeface="BIZ UDゴシック" panose="020B0400000000000000" pitchFamily="49" charset="-128"/>
            </a:endParaRPr>
          </a:p>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② 合計で</a:t>
            </a:r>
            <a:r>
              <a:rPr lang="en-US"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項目以上</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取り組んでいる</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こと。</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0" defTabSz="914400"/>
            <a:r>
              <a:rPr lang="ja-JP" altLang="en-US" sz="400" dirty="0">
                <a:latin typeface="BIZ UDゴシック" panose="020B0400000000000000" pitchFamily="49" charset="-128"/>
                <a:ea typeface="BIZ UDゴシック" panose="020B0400000000000000" pitchFamily="49" charset="-128"/>
              </a:rPr>
              <a:t>　　　</a:t>
            </a:r>
          </a:p>
        </p:txBody>
      </p:sp>
      <p:sp>
        <p:nvSpPr>
          <p:cNvPr id="28" name="Rectangle 28">
            <a:extLst>
              <a:ext uri="{FF2B5EF4-FFF2-40B4-BE49-F238E27FC236}">
                <a16:creationId xmlns:a16="http://schemas.microsoft.com/office/drawing/2014/main" id="{F5216E07-AE1D-4AFD-A01B-BC421E5E02E4}"/>
              </a:ext>
            </a:extLst>
          </p:cNvPr>
          <p:cNvSpPr>
            <a:spLocks noChangeArrowheads="1"/>
          </p:cNvSpPr>
          <p:nvPr/>
        </p:nvSpPr>
        <p:spPr bwMode="auto">
          <a:xfrm>
            <a:off x="294025" y="3955823"/>
            <a:ext cx="65277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67640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認証から</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３年間</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認証を受けた日から起算して３年を経過した日以後の最初の３月</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31</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日まで。更新可。</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1000" dirty="0">
              <a:latin typeface="BIZ UDP明朝 Medium" panose="02020500000000000000" pitchFamily="18" charset="-128"/>
              <a:ea typeface="BIZ UDP明朝 Medium" panose="02020500000000000000" pitchFamily="18" charset="-128"/>
            </a:endParaRPr>
          </a:p>
        </p:txBody>
      </p:sp>
      <p:sp>
        <p:nvSpPr>
          <p:cNvPr id="29" name="Rectangle 29">
            <a:extLst>
              <a:ext uri="{FF2B5EF4-FFF2-40B4-BE49-F238E27FC236}">
                <a16:creationId xmlns:a16="http://schemas.microsoft.com/office/drawing/2014/main" id="{59ACED06-90E2-45B8-A8E4-B58045D7A36E}"/>
              </a:ext>
            </a:extLst>
          </p:cNvPr>
          <p:cNvSpPr>
            <a:spLocks noChangeArrowheads="1"/>
          </p:cNvSpPr>
          <p:nvPr/>
        </p:nvSpPr>
        <p:spPr bwMode="auto">
          <a:xfrm>
            <a:off x="1542257" y="562832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ja-JP" altLang="ja-JP" sz="1000">
                <a:latin typeface="游明朝" panose="02020400000000000000" pitchFamily="18" charset="-128"/>
                <a:ea typeface="游明朝" panose="02020400000000000000" pitchFamily="18" charset="-128"/>
                <a:cs typeface="Times New Roman" panose="02020603050405020304" pitchFamily="18" charset="0"/>
              </a:rPr>
            </a:br>
            <a:endParaRPr lang="ja-JP" altLang="ja-JP" sz="1800">
              <a:latin typeface="Arial" panose="020B0604020202020204" pitchFamily="34" charset="0"/>
            </a:endParaRPr>
          </a:p>
        </p:txBody>
      </p:sp>
      <p:sp>
        <p:nvSpPr>
          <p:cNvPr id="42" name="Rectangle 19">
            <a:extLst>
              <a:ext uri="{FF2B5EF4-FFF2-40B4-BE49-F238E27FC236}">
                <a16:creationId xmlns:a16="http://schemas.microsoft.com/office/drawing/2014/main" id="{8939ACB0-C000-4500-9F18-C540B1C67E0A}"/>
              </a:ext>
            </a:extLst>
          </p:cNvPr>
          <p:cNvSpPr>
            <a:spLocks noChangeArrowheads="1"/>
          </p:cNvSpPr>
          <p:nvPr/>
        </p:nvSpPr>
        <p:spPr bwMode="auto">
          <a:xfrm>
            <a:off x="3200642" y="432923"/>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defTabSz="914400"/>
            <a:r>
              <a:rPr lang="ja-JP" altLang="ja-JP" sz="20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奈良県</a:t>
            </a:r>
            <a:endParaRPr lang="ja-JP" altLang="ja-JP" sz="2000" dirty="0"/>
          </a:p>
        </p:txBody>
      </p:sp>
      <p:sp>
        <p:nvSpPr>
          <p:cNvPr id="43" name="Rectangle 19">
            <a:extLst>
              <a:ext uri="{FF2B5EF4-FFF2-40B4-BE49-F238E27FC236}">
                <a16:creationId xmlns:a16="http://schemas.microsoft.com/office/drawing/2014/main" id="{84C4B7E8-D477-4B0A-B23A-569C59D851BC}"/>
              </a:ext>
            </a:extLst>
          </p:cNvPr>
          <p:cNvSpPr>
            <a:spLocks noChangeArrowheads="1"/>
          </p:cNvSpPr>
          <p:nvPr/>
        </p:nvSpPr>
        <p:spPr bwMode="auto">
          <a:xfrm>
            <a:off x="5402771" y="485518"/>
            <a:ext cx="1261884" cy="307777"/>
          </a:xfrm>
          <a:prstGeom prst="rect">
            <a:avLst/>
          </a:prstGeom>
          <a:solidFill>
            <a:schemeClr val="bg1">
              <a:lumMod val="95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defTabSz="914400"/>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令和</a:t>
            </a:r>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８</a:t>
            </a:r>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年</a:t>
            </a:r>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度</a:t>
            </a:r>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版</a:t>
            </a:r>
            <a:endParaRPr lang="ja-JP" altLang="ja-JP" sz="1400" b="1" dirty="0"/>
          </a:p>
        </p:txBody>
      </p:sp>
      <p:sp>
        <p:nvSpPr>
          <p:cNvPr id="45" name="Rectangle 19">
            <a:extLst>
              <a:ext uri="{FF2B5EF4-FFF2-40B4-BE49-F238E27FC236}">
                <a16:creationId xmlns:a16="http://schemas.microsoft.com/office/drawing/2014/main" id="{0482B95C-0DC9-4508-A3E2-28B8C03AA976}"/>
              </a:ext>
            </a:extLst>
          </p:cNvPr>
          <p:cNvSpPr>
            <a:spLocks noChangeArrowheads="1"/>
          </p:cNvSpPr>
          <p:nvPr/>
        </p:nvSpPr>
        <p:spPr bwMode="auto">
          <a:xfrm>
            <a:off x="231978" y="794908"/>
            <a:ext cx="37753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defTabSz="914400"/>
            <a:r>
              <a:rPr lang="ja-JP" altLang="ja-JP" sz="14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中小企業のＳＤＧｓの取組を後押し</a:t>
            </a:r>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します！</a:t>
            </a:r>
            <a:endParaRPr lang="ja-JP" altLang="ja-JP" sz="400" dirty="0"/>
          </a:p>
        </p:txBody>
      </p:sp>
      <p:sp>
        <p:nvSpPr>
          <p:cNvPr id="46" name="Rectangle 22">
            <a:extLst>
              <a:ext uri="{FF2B5EF4-FFF2-40B4-BE49-F238E27FC236}">
                <a16:creationId xmlns:a16="http://schemas.microsoft.com/office/drawing/2014/main" id="{FE8B5D47-05CA-40D4-8155-C677CF609AC4}"/>
              </a:ext>
            </a:extLst>
          </p:cNvPr>
          <p:cNvSpPr>
            <a:spLocks noChangeArrowheads="1"/>
          </p:cNvSpPr>
          <p:nvPr/>
        </p:nvSpPr>
        <p:spPr bwMode="auto">
          <a:xfrm>
            <a:off x="288586" y="3017358"/>
            <a:ext cx="6593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・奈良県内に本社、本店、支店等の事業所がある中小企業</a:t>
            </a:r>
            <a:r>
              <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rPr>
              <a:t>※</a:t>
            </a: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中小企業等経営強化法（平成</a:t>
            </a:r>
            <a:r>
              <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11</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年法律第</a:t>
            </a:r>
            <a:r>
              <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18</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号）第２条第１項に基づく「中小企業者」に該当す</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defTabSz="914400"/>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　　　る企業　</a:t>
            </a:r>
          </a:p>
        </p:txBody>
      </p:sp>
      <p:sp>
        <p:nvSpPr>
          <p:cNvPr id="47" name="Rectangle 26">
            <a:extLst>
              <a:ext uri="{FF2B5EF4-FFF2-40B4-BE49-F238E27FC236}">
                <a16:creationId xmlns:a16="http://schemas.microsoft.com/office/drawing/2014/main" id="{6191E358-B0EA-4013-92E7-FF1CC2D3E4D5}"/>
              </a:ext>
            </a:extLst>
          </p:cNvPr>
          <p:cNvSpPr>
            <a:spLocks noChangeArrowheads="1"/>
          </p:cNvSpPr>
          <p:nvPr/>
        </p:nvSpPr>
        <p:spPr bwMode="auto">
          <a:xfrm>
            <a:off x="237387" y="5448942"/>
            <a:ext cx="65836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認証区分に応じ、県から</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「ＰＲ面」や「資金面」でのメリット</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を提供</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します。</a:t>
            </a:r>
            <a:endParaRPr lang="ja-JP" altLang="en-US" sz="400" dirty="0">
              <a:latin typeface="BIZ UDP明朝 Medium" panose="02020500000000000000" pitchFamily="18" charset="-128"/>
              <a:ea typeface="BIZ UDP明朝 Medium" panose="02020500000000000000" pitchFamily="18" charset="-128"/>
            </a:endParaRPr>
          </a:p>
        </p:txBody>
      </p:sp>
      <p:sp>
        <p:nvSpPr>
          <p:cNvPr id="48" name="Rectangle 26">
            <a:extLst>
              <a:ext uri="{FF2B5EF4-FFF2-40B4-BE49-F238E27FC236}">
                <a16:creationId xmlns:a16="http://schemas.microsoft.com/office/drawing/2014/main" id="{3E94EA3C-EACB-49F7-8AB7-BE36351AEE5D}"/>
              </a:ext>
            </a:extLst>
          </p:cNvPr>
          <p:cNvSpPr>
            <a:spLocks noChangeArrowheads="1"/>
          </p:cNvSpPr>
          <p:nvPr/>
        </p:nvSpPr>
        <p:spPr bwMode="auto">
          <a:xfrm>
            <a:off x="216532" y="8586471"/>
            <a:ext cx="65836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このほか、</a:t>
            </a:r>
            <a:r>
              <a:rPr lang="ja-JP" altLang="ja-JP" sz="1200" b="1" kern="100" dirty="0">
                <a:latin typeface="BIZ UDPゴシック" panose="020B0400000000000000" pitchFamily="50" charset="-128"/>
                <a:ea typeface="BIZ UDPゴシック" panose="020B0400000000000000" pitchFamily="50" charset="-128"/>
                <a:cs typeface="Times New Roman" panose="02020603050405020304" pitchFamily="18" charset="0"/>
              </a:rPr>
              <a:t>金融機関や大学、経済団体、市町村など県内関係機関からの様々なサポート</a:t>
            </a:r>
            <a:r>
              <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も予定</a:t>
            </a:r>
            <a:endParaRPr lang="en-US"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a:r>
              <a:rPr lang="ja-JP" altLang="en-US"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しています</a:t>
            </a:r>
            <a:r>
              <a:rPr lang="ja-JP" altLang="en-US"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（サポートメニューは６ページに掲載しています）</a:t>
            </a:r>
            <a:endPar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a:endParaRPr lang="ja-JP" altLang="en-US" sz="400" b="1"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158582FD-2284-4431-85BA-B8747F1071FC}"/>
              </a:ext>
            </a:extLst>
          </p:cNvPr>
          <p:cNvPicPr>
            <a:picLocks noChangeAspect="1"/>
          </p:cNvPicPr>
          <p:nvPr/>
        </p:nvPicPr>
        <p:blipFill rotWithShape="1">
          <a:blip r:embed="rId3"/>
          <a:srcRect l="17193" t="64760" r="16491" b="33189"/>
          <a:stretch/>
        </p:blipFill>
        <p:spPr>
          <a:xfrm>
            <a:off x="216532" y="172742"/>
            <a:ext cx="6792295" cy="236317"/>
          </a:xfrm>
          <a:prstGeom prst="rect">
            <a:avLst/>
          </a:prstGeom>
        </p:spPr>
      </p:pic>
      <p:pic>
        <p:nvPicPr>
          <p:cNvPr id="24" name="図 23">
            <a:extLst>
              <a:ext uri="{FF2B5EF4-FFF2-40B4-BE49-F238E27FC236}">
                <a16:creationId xmlns:a16="http://schemas.microsoft.com/office/drawing/2014/main" id="{F67C0E95-27F1-42F7-880B-B5CBD17D024D}"/>
              </a:ext>
            </a:extLst>
          </p:cNvPr>
          <p:cNvPicPr>
            <a:picLocks noChangeAspect="1"/>
          </p:cNvPicPr>
          <p:nvPr/>
        </p:nvPicPr>
        <p:blipFill rotWithShape="1">
          <a:blip r:embed="rId3"/>
          <a:srcRect l="17193" t="64760" r="16491" b="33189"/>
          <a:stretch/>
        </p:blipFill>
        <p:spPr>
          <a:xfrm>
            <a:off x="216532" y="9044094"/>
            <a:ext cx="6792295" cy="236317"/>
          </a:xfrm>
          <a:prstGeom prst="rect">
            <a:avLst/>
          </a:prstGeom>
        </p:spPr>
      </p:pic>
      <p:sp>
        <p:nvSpPr>
          <p:cNvPr id="8" name="スライド番号プレースホルダー 7">
            <a:extLst>
              <a:ext uri="{FF2B5EF4-FFF2-40B4-BE49-F238E27FC236}">
                <a16:creationId xmlns:a16="http://schemas.microsoft.com/office/drawing/2014/main" id="{C34B043E-8A17-4EB5-96D2-85FBF54DF017}"/>
              </a:ext>
            </a:extLst>
          </p:cNvPr>
          <p:cNvSpPr>
            <a:spLocks noGrp="1"/>
          </p:cNvSpPr>
          <p:nvPr>
            <p:ph type="sldNum" sz="quarter" idx="12"/>
          </p:nvPr>
        </p:nvSpPr>
        <p:spPr>
          <a:xfrm>
            <a:off x="5361028" y="8747099"/>
            <a:ext cx="1543050" cy="486833"/>
          </a:xfrm>
        </p:spPr>
        <p:txBody>
          <a:bodyPr/>
          <a:lstStyle/>
          <a:p>
            <a:fld id="{517C88FA-2296-453E-ADE1-6CC3A36DE48A}" type="slidenum">
              <a:rPr kumimoji="1" lang="ja-JP" altLang="en-US" sz="1400"/>
              <a:t>1</a:t>
            </a:fld>
            <a:endParaRPr kumimoji="1" lang="ja-JP" altLang="en-US" sz="1400" dirty="0"/>
          </a:p>
        </p:txBody>
      </p:sp>
      <p:pic>
        <p:nvPicPr>
          <p:cNvPr id="26" name="図 25">
            <a:extLst>
              <a:ext uri="{FF2B5EF4-FFF2-40B4-BE49-F238E27FC236}">
                <a16:creationId xmlns:a16="http://schemas.microsoft.com/office/drawing/2014/main" id="{9CDD54CE-F8B5-41F0-BDC4-E703794AE3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414" y="5835726"/>
            <a:ext cx="914264" cy="929763"/>
          </a:xfrm>
          <a:prstGeom prst="rect">
            <a:avLst/>
          </a:prstGeom>
          <a:noFill/>
          <a:ln>
            <a:noFill/>
          </a:ln>
        </p:spPr>
      </p:pic>
      <p:pic>
        <p:nvPicPr>
          <p:cNvPr id="30" name="図 29">
            <a:extLst>
              <a:ext uri="{FF2B5EF4-FFF2-40B4-BE49-F238E27FC236}">
                <a16:creationId xmlns:a16="http://schemas.microsoft.com/office/drawing/2014/main" id="{EAF34C6E-F05C-40A9-ADDE-5E59691C32A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2398" y="5835726"/>
            <a:ext cx="914264" cy="940337"/>
          </a:xfrm>
          <a:prstGeom prst="rect">
            <a:avLst/>
          </a:prstGeom>
          <a:noFill/>
          <a:ln>
            <a:noFill/>
          </a:ln>
        </p:spPr>
      </p:pic>
    </p:spTree>
    <p:extLst>
      <p:ext uri="{BB962C8B-B14F-4D97-AF65-F5344CB8AC3E}">
        <p14:creationId xmlns:p14="http://schemas.microsoft.com/office/powerpoint/2010/main" val="334324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0186D2D3-E542-45FB-B56A-BF7C47B7201B}"/>
              </a:ext>
            </a:extLst>
          </p:cNvPr>
          <p:cNvSpPr/>
          <p:nvPr/>
        </p:nvSpPr>
        <p:spPr>
          <a:xfrm>
            <a:off x="289356" y="318411"/>
            <a:ext cx="6620600" cy="68485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五方向 20">
            <a:extLst>
              <a:ext uri="{FF2B5EF4-FFF2-40B4-BE49-F238E27FC236}">
                <a16:creationId xmlns:a16="http://schemas.microsoft.com/office/drawing/2014/main" id="{C041E724-494E-4305-8BBC-C5614704EEAA}"/>
              </a:ext>
            </a:extLst>
          </p:cNvPr>
          <p:cNvSpPr>
            <a:spLocks noChangeArrowheads="1"/>
          </p:cNvSpPr>
          <p:nvPr/>
        </p:nvSpPr>
        <p:spPr bwMode="auto">
          <a:xfrm>
            <a:off x="2555042" y="8146835"/>
            <a:ext cx="2729659" cy="382459"/>
          </a:xfrm>
          <a:prstGeom prst="homePlate">
            <a:avLst>
              <a:gd name="adj" fmla="val 41099"/>
            </a:avLst>
          </a:prstGeom>
          <a:solidFill>
            <a:srgbClr val="70AD47"/>
          </a:solidFill>
          <a:ln w="28575">
            <a:solidFill>
              <a:srgbClr val="323E4F"/>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rPr>
              <a:t>最新情報はこちら</a:t>
            </a:r>
            <a:endParaRPr lang="ja-JP" altLang="ja-JP" sz="1800" b="1" dirty="0">
              <a:latin typeface="BIZ UDゴシック" panose="020B0400000000000000" pitchFamily="49" charset="-128"/>
              <a:ea typeface="BIZ UDゴシック" panose="020B0400000000000000" pitchFamily="49" charset="-128"/>
            </a:endParaRPr>
          </a:p>
        </p:txBody>
      </p:sp>
      <p:sp>
        <p:nvSpPr>
          <p:cNvPr id="24" name="Rectangle 20">
            <a:extLst>
              <a:ext uri="{FF2B5EF4-FFF2-40B4-BE49-F238E27FC236}">
                <a16:creationId xmlns:a16="http://schemas.microsoft.com/office/drawing/2014/main" id="{4552E27F-BFFD-423F-BE01-0FFEEC6E215A}"/>
              </a:ext>
            </a:extLst>
          </p:cNvPr>
          <p:cNvSpPr>
            <a:spLocks noChangeArrowheads="1"/>
          </p:cNvSpPr>
          <p:nvPr/>
        </p:nvSpPr>
        <p:spPr bwMode="auto">
          <a:xfrm>
            <a:off x="1278731" y="3835559"/>
            <a:ext cx="11079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b="1" dirty="0">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ja-JP" altLang="en-US" sz="1200" b="1" dirty="0">
                <a:latin typeface="游ゴシック Light" panose="020B0300000000000000" pitchFamily="50" charset="-128"/>
                <a:ea typeface="游ゴシック Light" panose="020B0300000000000000" pitchFamily="50" charset="-128"/>
                <a:cs typeface="Times New Roman" panose="02020603050405020304" pitchFamily="18" charset="0"/>
              </a:rPr>
              <a:t> 	</a:t>
            </a:r>
            <a:endParaRPr lang="ja-JP" altLang="en-US" sz="400" dirty="0"/>
          </a:p>
          <a:p>
            <a:pPr defTabSz="914400"/>
            <a:endParaRPr lang="ja-JP" altLang="en-US" sz="1800" dirty="0"/>
          </a:p>
        </p:txBody>
      </p:sp>
      <p:sp>
        <p:nvSpPr>
          <p:cNvPr id="29" name="Rectangle 29">
            <a:extLst>
              <a:ext uri="{FF2B5EF4-FFF2-40B4-BE49-F238E27FC236}">
                <a16:creationId xmlns:a16="http://schemas.microsoft.com/office/drawing/2014/main" id="{59ACED06-90E2-45B8-A8E4-B58045D7A36E}"/>
              </a:ext>
            </a:extLst>
          </p:cNvPr>
          <p:cNvSpPr>
            <a:spLocks noChangeArrowheads="1"/>
          </p:cNvSpPr>
          <p:nvPr/>
        </p:nvSpPr>
        <p:spPr bwMode="auto">
          <a:xfrm>
            <a:off x="1542257" y="5679748"/>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ja-JP" altLang="ja-JP" sz="1000">
                <a:latin typeface="游明朝" panose="02020400000000000000" pitchFamily="18" charset="-128"/>
                <a:ea typeface="游明朝" panose="02020400000000000000" pitchFamily="18" charset="-128"/>
                <a:cs typeface="Times New Roman" panose="02020603050405020304" pitchFamily="18" charset="0"/>
              </a:rPr>
            </a:br>
            <a:endParaRPr lang="ja-JP" altLang="ja-JP" sz="1800">
              <a:latin typeface="Arial" panose="020B0604020202020204" pitchFamily="34" charset="0"/>
            </a:endParaRPr>
          </a:p>
        </p:txBody>
      </p:sp>
      <p:sp>
        <p:nvSpPr>
          <p:cNvPr id="40" name="四角形: 角を丸くする 13">
            <a:extLst>
              <a:ext uri="{FF2B5EF4-FFF2-40B4-BE49-F238E27FC236}">
                <a16:creationId xmlns:a16="http://schemas.microsoft.com/office/drawing/2014/main" id="{FD7684AC-DE39-4450-B99C-E0A47737654F}"/>
              </a:ext>
            </a:extLst>
          </p:cNvPr>
          <p:cNvSpPr>
            <a:spLocks noChangeArrowheads="1"/>
          </p:cNvSpPr>
          <p:nvPr/>
        </p:nvSpPr>
        <p:spPr bwMode="auto">
          <a:xfrm>
            <a:off x="437855" y="456907"/>
            <a:ext cx="3333751" cy="324000"/>
          </a:xfrm>
          <a:prstGeom prst="roundRect">
            <a:avLst>
              <a:gd name="adj" fmla="val 16667"/>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６．申請から認証までの流れ</a:t>
            </a:r>
            <a:endParaRPr lang="ja-JP" altLang="ja-JP" sz="400"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75D8960A-E455-4648-A0DF-6E8D2E23CFDB}"/>
              </a:ext>
            </a:extLst>
          </p:cNvPr>
          <p:cNvSpPr txBox="1"/>
          <p:nvPr/>
        </p:nvSpPr>
        <p:spPr>
          <a:xfrm>
            <a:off x="580916" y="1193841"/>
            <a:ext cx="6207108" cy="830997"/>
          </a:xfrm>
          <a:prstGeom prst="rect">
            <a:avLst/>
          </a:prstGeom>
          <a:solidFill>
            <a:schemeClr val="bg2"/>
          </a:solidFill>
          <a:ln>
            <a:solidFill>
              <a:schemeClr val="tx1"/>
            </a:solidFill>
            <a:prstDash val="sysDot"/>
          </a:ln>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①取組項目チェック</a:t>
            </a:r>
          </a:p>
          <a:p>
            <a:r>
              <a:rPr kumimoji="1" lang="ja-JP" altLang="en-US" sz="1200" b="1" dirty="0">
                <a:latin typeface="BIZ UDゴシック" panose="020B0400000000000000" pitchFamily="49" charset="-128"/>
                <a:ea typeface="BIZ UDゴシック" panose="020B0400000000000000" pitchFamily="49" charset="-128"/>
              </a:rPr>
              <a:t>　</a:t>
            </a:r>
            <a:r>
              <a:rPr kumimoji="1" lang="ja-JP" altLang="en-US" sz="1200" dirty="0">
                <a:latin typeface="BIZ UDP明朝 Medium" panose="02020500000000000000" pitchFamily="18" charset="-128"/>
                <a:ea typeface="BIZ UDP明朝 Medium" panose="02020500000000000000" pitchFamily="18" charset="-128"/>
              </a:rPr>
              <a:t>ＳＤＧｓに関連する取組を</a:t>
            </a:r>
            <a:r>
              <a:rPr kumimoji="1" lang="ja-JP" altLang="en-US" sz="1200" b="1" dirty="0">
                <a:latin typeface="BIZ UDゴシック" panose="020B0400000000000000" pitchFamily="49" charset="-128"/>
                <a:ea typeface="BIZ UDゴシック" panose="020B0400000000000000" pitchFamily="49" charset="-128"/>
              </a:rPr>
              <a:t>「社会」「経済」「環境」３分野・</a:t>
            </a:r>
            <a:r>
              <a:rPr kumimoji="1" lang="en-US" altLang="ja-JP" sz="1200" b="1" dirty="0">
                <a:latin typeface="BIZ UDゴシック" panose="020B0400000000000000" pitchFamily="49" charset="-128"/>
                <a:ea typeface="BIZ UDゴシック" panose="020B0400000000000000" pitchFamily="49" charset="-128"/>
              </a:rPr>
              <a:t>30</a:t>
            </a:r>
            <a:r>
              <a:rPr kumimoji="1" lang="ja-JP" altLang="en-US" sz="1200" b="1" dirty="0">
                <a:latin typeface="BIZ UDゴシック" panose="020B0400000000000000" pitchFamily="49" charset="-128"/>
                <a:ea typeface="BIZ UDゴシック" panose="020B0400000000000000" pitchFamily="49" charset="-128"/>
              </a:rPr>
              <a:t>の取組項目</a:t>
            </a:r>
            <a:r>
              <a:rPr kumimoji="1" lang="ja-JP" altLang="en-US" sz="1200" b="1" dirty="0">
                <a:latin typeface="BIZ UDP明朝 Medium" panose="02020500000000000000" pitchFamily="18" charset="-128"/>
                <a:ea typeface="BIZ UDP明朝 Medium" panose="02020500000000000000" pitchFamily="18" charset="-128"/>
              </a:rPr>
              <a:t>の</a:t>
            </a:r>
            <a:r>
              <a:rPr kumimoji="1" lang="ja-JP" altLang="en-US" sz="1200" dirty="0">
                <a:latin typeface="BIZ UDP明朝 Medium" panose="02020500000000000000" pitchFamily="18" charset="-128"/>
                <a:ea typeface="BIZ UDP明朝 Medium" panose="02020500000000000000" pitchFamily="18" charset="-128"/>
              </a:rPr>
              <a:t>中から、</a:t>
            </a:r>
            <a:r>
              <a:rPr kumimoji="1" lang="ja-JP" altLang="en-US" sz="1200" u="sng" dirty="0">
                <a:latin typeface="BIZ UDP明朝 Medium" panose="02020500000000000000" pitchFamily="18" charset="-128"/>
                <a:ea typeface="BIZ UDP明朝 Medium" panose="02020500000000000000" pitchFamily="18" charset="-128"/>
              </a:rPr>
              <a:t>チェックリストを元に、</a:t>
            </a:r>
            <a:r>
              <a:rPr kumimoji="1" lang="ja-JP" altLang="en-US" sz="1200" b="1" u="sng" dirty="0">
                <a:solidFill>
                  <a:srgbClr val="FF3300"/>
                </a:solidFill>
                <a:latin typeface="BIZ UDゴシック" panose="020B0400000000000000" pitchFamily="49" charset="-128"/>
                <a:ea typeface="BIZ UDゴシック" panose="020B0400000000000000" pitchFamily="49" charset="-128"/>
              </a:rPr>
              <a:t>取組状況を確認</a:t>
            </a:r>
            <a:r>
              <a:rPr kumimoji="1" lang="ja-JP" altLang="en-US" sz="1200" dirty="0">
                <a:latin typeface="BIZ UDP明朝 Medium" panose="02020500000000000000" pitchFamily="18" charset="-128"/>
                <a:ea typeface="BIZ UDP明朝 Medium" panose="02020500000000000000" pitchFamily="18" charset="-128"/>
              </a:rPr>
              <a:t>して、必要書類を準備。</a:t>
            </a:r>
          </a:p>
          <a:p>
            <a:r>
              <a:rPr kumimoji="1" lang="ja-JP" altLang="en-US" sz="1200" b="1" dirty="0">
                <a:latin typeface="BIZ UDゴシック" panose="020B0400000000000000" pitchFamily="49" charset="-128"/>
                <a:ea typeface="BIZ UDゴシック" panose="020B0400000000000000" pitchFamily="49" charset="-128"/>
              </a:rPr>
              <a:t>　</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u="sng" dirty="0">
                <a:latin typeface="BIZ UDゴシック" panose="020B0400000000000000" pitchFamily="49" charset="-128"/>
                <a:ea typeface="BIZ UDゴシック" panose="020B0400000000000000" pitchFamily="49" charset="-128"/>
              </a:rPr>
              <a:t>３分野・</a:t>
            </a:r>
            <a:r>
              <a:rPr kumimoji="1" lang="en-US" altLang="ja-JP" sz="1200" u="sng" dirty="0">
                <a:latin typeface="BIZ UDゴシック" panose="020B0400000000000000" pitchFamily="49" charset="-128"/>
                <a:ea typeface="BIZ UDゴシック" panose="020B0400000000000000" pitchFamily="49" charset="-128"/>
              </a:rPr>
              <a:t>30</a:t>
            </a:r>
            <a:r>
              <a:rPr kumimoji="1" lang="ja-JP" altLang="en-US" sz="1200" u="sng" dirty="0">
                <a:latin typeface="BIZ UDゴシック" panose="020B0400000000000000" pitchFamily="49" charset="-128"/>
                <a:ea typeface="BIZ UDゴシック" panose="020B0400000000000000" pitchFamily="49" charset="-128"/>
              </a:rPr>
              <a:t>項目と具体的な取組事例を、３～５ページでご確認ください！</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5276A43F-F741-4048-AB2F-08DB1E3AEB85}"/>
              </a:ext>
            </a:extLst>
          </p:cNvPr>
          <p:cNvSpPr txBox="1"/>
          <p:nvPr/>
        </p:nvSpPr>
        <p:spPr>
          <a:xfrm>
            <a:off x="580915" y="2204135"/>
            <a:ext cx="6207108" cy="646331"/>
          </a:xfrm>
          <a:prstGeom prst="rect">
            <a:avLst/>
          </a:prstGeom>
          <a:solidFill>
            <a:schemeClr val="bg2"/>
          </a:solidFill>
          <a:ln>
            <a:solidFill>
              <a:schemeClr val="tx1"/>
            </a:solidFill>
            <a:prstDash val="sysDot"/>
          </a:ln>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②様式の作成</a:t>
            </a:r>
          </a:p>
          <a:p>
            <a:r>
              <a:rPr kumimoji="1" lang="ja-JP" altLang="en-US" sz="1200" b="1" dirty="0">
                <a:latin typeface="BIZ UDゴシック" panose="020B0400000000000000" pitchFamily="49" charset="-128"/>
                <a:ea typeface="BIZ UDゴシック" panose="020B0400000000000000" pitchFamily="49" charset="-128"/>
              </a:rPr>
              <a:t>　ＳＤＧｓに関する取組内容</a:t>
            </a:r>
            <a:r>
              <a:rPr kumimoji="1" lang="ja-JP" altLang="en-US" sz="1200" dirty="0">
                <a:latin typeface="BIZ UDP明朝 Medium" panose="02020500000000000000" pitchFamily="18" charset="-128"/>
                <a:ea typeface="BIZ UDP明朝 Medium" panose="02020500000000000000" pitchFamily="18" charset="-128"/>
              </a:rPr>
              <a:t>（取組の背景や、今後の取組予定、取組の特徴など）</a:t>
            </a:r>
            <a:r>
              <a:rPr kumimoji="1" lang="ja-JP" altLang="en-US" sz="1200" b="1" dirty="0">
                <a:latin typeface="BIZ UDPゴシック" panose="020B0400000000000000" pitchFamily="50" charset="-128"/>
                <a:ea typeface="BIZ UDPゴシック" panose="020B0400000000000000" pitchFamily="50" charset="-128"/>
              </a:rPr>
              <a:t>を</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u="sng" dirty="0">
                <a:solidFill>
                  <a:srgbClr val="FF3300"/>
                </a:solidFill>
                <a:latin typeface="BIZ UDゴシック" panose="020B0400000000000000" pitchFamily="49" charset="-128"/>
                <a:ea typeface="BIZ UDゴシック" panose="020B0400000000000000" pitchFamily="49" charset="-128"/>
              </a:rPr>
              <a:t>申請様式に入力</a:t>
            </a:r>
            <a:r>
              <a:rPr kumimoji="1" lang="ja-JP" altLang="en-US" sz="1200" b="1" dirty="0">
                <a:latin typeface="BIZ UDゴシック" panose="020B0400000000000000" pitchFamily="49" charset="-128"/>
                <a:ea typeface="BIZ UDゴシック" panose="020B0400000000000000" pitchFamily="49" charset="-128"/>
              </a:rPr>
              <a:t>。</a:t>
            </a:r>
          </a:p>
        </p:txBody>
      </p:sp>
      <p:sp>
        <p:nvSpPr>
          <p:cNvPr id="48" name="テキスト ボックス 47">
            <a:extLst>
              <a:ext uri="{FF2B5EF4-FFF2-40B4-BE49-F238E27FC236}">
                <a16:creationId xmlns:a16="http://schemas.microsoft.com/office/drawing/2014/main" id="{8C6E5255-AA5F-45BA-A94D-D7623E9F2610}"/>
              </a:ext>
            </a:extLst>
          </p:cNvPr>
          <p:cNvSpPr txBox="1"/>
          <p:nvPr/>
        </p:nvSpPr>
        <p:spPr>
          <a:xfrm>
            <a:off x="584994" y="2924225"/>
            <a:ext cx="6226285" cy="1015663"/>
          </a:xfrm>
          <a:prstGeom prst="rect">
            <a:avLst/>
          </a:prstGeom>
          <a:solidFill>
            <a:schemeClr val="bg2"/>
          </a:solidFill>
          <a:ln>
            <a:solidFill>
              <a:schemeClr val="tx1"/>
            </a:solidFill>
            <a:prstDash val="sysDot"/>
          </a:ln>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③申請</a:t>
            </a:r>
          </a:p>
          <a:p>
            <a:r>
              <a:rPr kumimoji="1" lang="ja-JP" altLang="en-US" sz="1200" b="1" dirty="0">
                <a:latin typeface="BIZ UDゴシック" panose="020B0400000000000000" pitchFamily="49" charset="-128"/>
                <a:ea typeface="BIZ UDゴシック" panose="020B0400000000000000" pitchFamily="49" charset="-128"/>
              </a:rPr>
              <a:t>　</a:t>
            </a:r>
            <a:r>
              <a:rPr kumimoji="1" lang="ja-JP" altLang="en-US" sz="1200" b="1" u="sng" dirty="0">
                <a:latin typeface="BIZ UDゴシック" panose="020B0400000000000000" pitchFamily="49" charset="-128"/>
                <a:ea typeface="BIZ UDゴシック" panose="020B0400000000000000" pitchFamily="49" charset="-128"/>
              </a:rPr>
              <a:t>チェックリスト、申請様式、根拠資料</a:t>
            </a:r>
            <a:r>
              <a:rPr kumimoji="1" lang="en-US" altLang="ja-JP" sz="1200" b="1" u="sng" dirty="0">
                <a:latin typeface="BIZ UDゴシック" panose="020B0400000000000000" pitchFamily="49" charset="-128"/>
                <a:ea typeface="BIZ UDゴシック" panose="020B0400000000000000" pitchFamily="49" charset="-128"/>
              </a:rPr>
              <a:t>(</a:t>
            </a:r>
            <a:r>
              <a:rPr kumimoji="1" lang="ja-JP" altLang="en-US" sz="1200" b="1" u="sng" dirty="0">
                <a:latin typeface="BIZ UDゴシック" panose="020B0400000000000000" pitchFamily="49" charset="-128"/>
                <a:ea typeface="BIZ UDゴシック" panose="020B0400000000000000" pitchFamily="49" charset="-128"/>
              </a:rPr>
              <a:t>「根拠資料目次」を添付すること</a:t>
            </a:r>
            <a:r>
              <a:rPr kumimoji="1" lang="en-US" altLang="ja-JP" sz="1200" b="1" u="sng" dirty="0">
                <a:latin typeface="BIZ UDゴシック" panose="020B0400000000000000" pitchFamily="49" charset="-128"/>
                <a:ea typeface="BIZ UDゴシック" panose="020B0400000000000000" pitchFamily="49" charset="-128"/>
              </a:rPr>
              <a:t>)</a:t>
            </a:r>
            <a:r>
              <a:rPr kumimoji="1" lang="ja-JP" altLang="en-US" sz="1200" b="1" u="sng" dirty="0">
                <a:latin typeface="BIZ UDゴシック" panose="020B0400000000000000" pitchFamily="49" charset="-128"/>
                <a:ea typeface="BIZ UDゴシック" panose="020B0400000000000000" pitchFamily="49" charset="-128"/>
              </a:rPr>
              <a:t>、その他知事が必要と認める書類</a:t>
            </a:r>
            <a:r>
              <a:rPr kumimoji="1" lang="ja-JP" altLang="en-US" sz="1200" u="sng" dirty="0">
                <a:latin typeface="BIZ UDP明朝 Medium" panose="02020500000000000000" pitchFamily="18" charset="-128"/>
                <a:ea typeface="BIZ UDP明朝 Medium" panose="02020500000000000000" pitchFamily="18" charset="-128"/>
              </a:rPr>
              <a:t>を、奈良県産業創造課へ</a:t>
            </a:r>
            <a:r>
              <a:rPr kumimoji="1" lang="ja-JP" altLang="en-US" sz="1200" b="1" u="sng" dirty="0">
                <a:latin typeface="BIZ UDゴシック" panose="020B0400000000000000" pitchFamily="49" charset="-128"/>
                <a:ea typeface="BIZ UDゴシック" panose="020B0400000000000000" pitchFamily="49" charset="-128"/>
              </a:rPr>
              <a:t>提出</a:t>
            </a:r>
          </a:p>
          <a:p>
            <a:r>
              <a:rPr kumimoji="1" lang="ja-JP" altLang="en-US" sz="1200" b="1" dirty="0">
                <a:latin typeface="BIZ UDゴシック" panose="020B0400000000000000" pitchFamily="49" charset="-128"/>
                <a:ea typeface="BIZ UDゴシック" panose="020B0400000000000000" pitchFamily="49" charset="-128"/>
              </a:rPr>
              <a:t>　</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申請時は来庁が必要になります。</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郵送・電子のみでの申請は受け付けません</a:t>
            </a:r>
            <a:r>
              <a:rPr kumimoji="1" lang="en-US" altLang="ja-JP" sz="1200" dirty="0">
                <a:latin typeface="BIZ UDP明朝 Medium" panose="02020500000000000000" pitchFamily="18" charset="-128"/>
                <a:ea typeface="BIZ UDP明朝 Medium" panose="02020500000000000000" pitchFamily="18" charset="-128"/>
              </a:rPr>
              <a:t>)</a:t>
            </a:r>
          </a:p>
          <a:p>
            <a:r>
              <a:rPr kumimoji="1" lang="ja-JP" altLang="en-US" sz="1200" dirty="0">
                <a:latin typeface="BIZ UDゴシック" panose="020B0400000000000000" pitchFamily="49" charset="-128"/>
                <a:ea typeface="BIZ UDゴシック" panose="020B0400000000000000" pitchFamily="49" charset="-128"/>
              </a:rPr>
              <a:t>　</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詳細は公募要領・制度の手引き</a:t>
            </a:r>
            <a:r>
              <a:rPr kumimoji="1" lang="en-US" altLang="ja-JP" sz="1200" dirty="0">
                <a:latin typeface="BIZ UDP明朝 Medium" panose="02020500000000000000" pitchFamily="18" charset="-128"/>
                <a:ea typeface="BIZ UDP明朝 Medium" panose="02020500000000000000" pitchFamily="18" charset="-128"/>
              </a:rPr>
              <a:t>P14</a:t>
            </a:r>
            <a:r>
              <a:rPr kumimoji="1" lang="ja-JP" altLang="en-US" sz="1200" dirty="0">
                <a:latin typeface="BIZ UDP明朝 Medium" panose="02020500000000000000" pitchFamily="18" charset="-128"/>
                <a:ea typeface="BIZ UDP明朝 Medium" panose="02020500000000000000" pitchFamily="18" charset="-128"/>
              </a:rPr>
              <a:t>をご確認ください。</a:t>
            </a:r>
          </a:p>
        </p:txBody>
      </p:sp>
      <p:sp>
        <p:nvSpPr>
          <p:cNvPr id="49" name="Rectangle 26">
            <a:extLst>
              <a:ext uri="{FF2B5EF4-FFF2-40B4-BE49-F238E27FC236}">
                <a16:creationId xmlns:a16="http://schemas.microsoft.com/office/drawing/2014/main" id="{27428733-7812-4AED-A5C3-8ACF3B202A1C}"/>
              </a:ext>
            </a:extLst>
          </p:cNvPr>
          <p:cNvSpPr>
            <a:spLocks noChangeArrowheads="1"/>
          </p:cNvSpPr>
          <p:nvPr/>
        </p:nvSpPr>
        <p:spPr bwMode="auto">
          <a:xfrm>
            <a:off x="80303" y="871814"/>
            <a:ext cx="65836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（１）申請</a:t>
            </a:r>
            <a:endParaRPr lang="ja-JP" altLang="en-US" sz="1400" dirty="0">
              <a:latin typeface="BIZ UDゴシック" panose="020B0400000000000000" pitchFamily="49" charset="-128"/>
              <a:ea typeface="BIZ UDゴシック" panose="020B0400000000000000" pitchFamily="49" charset="-128"/>
            </a:endParaRPr>
          </a:p>
        </p:txBody>
      </p:sp>
      <p:sp>
        <p:nvSpPr>
          <p:cNvPr id="50" name="Rectangle 26">
            <a:extLst>
              <a:ext uri="{FF2B5EF4-FFF2-40B4-BE49-F238E27FC236}">
                <a16:creationId xmlns:a16="http://schemas.microsoft.com/office/drawing/2014/main" id="{D24FD3E7-230C-4606-980F-83CC515E82DE}"/>
              </a:ext>
            </a:extLst>
          </p:cNvPr>
          <p:cNvSpPr>
            <a:spLocks noChangeArrowheads="1"/>
          </p:cNvSpPr>
          <p:nvPr/>
        </p:nvSpPr>
        <p:spPr bwMode="auto">
          <a:xfrm>
            <a:off x="117715" y="3976501"/>
            <a:ext cx="65836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（２）審査</a:t>
            </a:r>
            <a:endParaRPr lang="ja-JP" altLang="en-US" sz="1400" dirty="0">
              <a:latin typeface="BIZ UDゴシック" panose="020B0400000000000000" pitchFamily="49" charset="-128"/>
              <a:ea typeface="BIZ UDゴシック" panose="020B0400000000000000" pitchFamily="49" charset="-128"/>
            </a:endParaRPr>
          </a:p>
        </p:txBody>
      </p:sp>
      <p:sp>
        <p:nvSpPr>
          <p:cNvPr id="52" name="Rectangle 26">
            <a:extLst>
              <a:ext uri="{FF2B5EF4-FFF2-40B4-BE49-F238E27FC236}">
                <a16:creationId xmlns:a16="http://schemas.microsoft.com/office/drawing/2014/main" id="{6BED8923-4CDC-4CA2-8A86-6767B5926919}"/>
              </a:ext>
            </a:extLst>
          </p:cNvPr>
          <p:cNvSpPr>
            <a:spLocks noChangeArrowheads="1"/>
          </p:cNvSpPr>
          <p:nvPr/>
        </p:nvSpPr>
        <p:spPr bwMode="auto">
          <a:xfrm>
            <a:off x="117715" y="4990002"/>
            <a:ext cx="65836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（３）認証</a:t>
            </a:r>
            <a:endParaRPr lang="ja-JP" altLang="en-US" sz="1400" dirty="0">
              <a:latin typeface="BIZ UDゴシック" panose="020B0400000000000000" pitchFamily="49" charset="-128"/>
              <a:ea typeface="BIZ UDゴシック" panose="020B0400000000000000" pitchFamily="49" charset="-128"/>
            </a:endParaRPr>
          </a:p>
        </p:txBody>
      </p:sp>
      <p:sp>
        <p:nvSpPr>
          <p:cNvPr id="53" name="テキスト ボックス 52">
            <a:extLst>
              <a:ext uri="{FF2B5EF4-FFF2-40B4-BE49-F238E27FC236}">
                <a16:creationId xmlns:a16="http://schemas.microsoft.com/office/drawing/2014/main" id="{28EA6C7E-3E93-4FD6-8A3F-9C328C630435}"/>
              </a:ext>
            </a:extLst>
          </p:cNvPr>
          <p:cNvSpPr txBox="1"/>
          <p:nvPr/>
        </p:nvSpPr>
        <p:spPr>
          <a:xfrm>
            <a:off x="584994" y="4255259"/>
            <a:ext cx="6029325" cy="646331"/>
          </a:xfrm>
          <a:prstGeom prst="rect">
            <a:avLst/>
          </a:prstGeom>
          <a:noFill/>
          <a:ln>
            <a:noFill/>
          </a:ln>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a:t>
            </a:r>
            <a:r>
              <a:rPr kumimoji="1" lang="ja-JP" altLang="en-US" sz="1200" dirty="0">
                <a:latin typeface="BIZ UDP明朝 Medium" panose="02020500000000000000" pitchFamily="18" charset="-128"/>
                <a:ea typeface="BIZ UDP明朝 Medium" panose="02020500000000000000" pitchFamily="18" charset="-128"/>
              </a:rPr>
              <a:t>「社会」「経済」「環境」各分野などの専門家で構成される</a:t>
            </a:r>
            <a:r>
              <a:rPr kumimoji="1" lang="ja-JP" altLang="en-US" sz="1200" b="1" dirty="0">
                <a:latin typeface="BIZ UDゴシック" panose="020B0400000000000000" pitchFamily="49" charset="-128"/>
                <a:ea typeface="BIZ UDゴシック" panose="020B0400000000000000" pitchFamily="49" charset="-128"/>
              </a:rPr>
              <a:t>「奈良県ＳＤＧｓ企業認証審査</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委員会」において審査</a:t>
            </a:r>
            <a:r>
              <a:rPr kumimoji="1" lang="ja-JP" altLang="en-US" sz="1200" dirty="0">
                <a:latin typeface="BIZ UDP明朝 Medium" panose="02020500000000000000" pitchFamily="18" charset="-128"/>
                <a:ea typeface="BIZ UDP明朝 Medium" panose="02020500000000000000" pitchFamily="18" charset="-128"/>
              </a:rPr>
              <a:t>します。</a:t>
            </a:r>
            <a:endParaRPr kumimoji="1" lang="en-US" altLang="ja-JP" sz="1200" dirty="0">
              <a:latin typeface="BIZ UDP明朝 Medium" panose="02020500000000000000" pitchFamily="18" charset="-128"/>
              <a:ea typeface="BIZ UDP明朝 Medium" panose="02020500000000000000" pitchFamily="18" charset="-128"/>
            </a:endParaRPr>
          </a:p>
          <a:p>
            <a:endParaRPr kumimoji="1" lang="ja-JP" altLang="en-US" sz="1200" strike="sngStrike" dirty="0">
              <a:solidFill>
                <a:schemeClr val="accent1"/>
              </a:solidFill>
              <a:latin typeface="BIZ UDP明朝 Medium" panose="02020500000000000000" pitchFamily="18" charset="-128"/>
              <a:ea typeface="BIZ UDP明朝 Medium" panose="02020500000000000000" pitchFamily="18" charset="-128"/>
            </a:endParaRPr>
          </a:p>
        </p:txBody>
      </p:sp>
      <p:sp>
        <p:nvSpPr>
          <p:cNvPr id="54" name="Rectangle 22">
            <a:extLst>
              <a:ext uri="{FF2B5EF4-FFF2-40B4-BE49-F238E27FC236}">
                <a16:creationId xmlns:a16="http://schemas.microsoft.com/office/drawing/2014/main" id="{894B8163-4136-416B-9F98-AA7AC6DE5DA5}"/>
              </a:ext>
            </a:extLst>
          </p:cNvPr>
          <p:cNvSpPr>
            <a:spLocks noChangeArrowheads="1"/>
          </p:cNvSpPr>
          <p:nvPr/>
        </p:nvSpPr>
        <p:spPr bwMode="auto">
          <a:xfrm>
            <a:off x="435482" y="5291223"/>
            <a:ext cx="6593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審査の結果、基準に達する場合には、</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「５．認証区分とメリット」に記載の区分ごとに</a:t>
            </a:r>
            <a:endPar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認証</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し、県から申請企業に</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「認証書」を交付</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します。</a:t>
            </a: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認証企業には、</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ＳＤＧｓの取組を進めるためのメリットを提供</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します。</a:t>
            </a:r>
          </a:p>
        </p:txBody>
      </p:sp>
      <p:sp>
        <p:nvSpPr>
          <p:cNvPr id="55" name="四角形: 角を丸くする 13">
            <a:extLst>
              <a:ext uri="{FF2B5EF4-FFF2-40B4-BE49-F238E27FC236}">
                <a16:creationId xmlns:a16="http://schemas.microsoft.com/office/drawing/2014/main" id="{F7E59453-B56A-47A5-A454-41657270DF9C}"/>
              </a:ext>
            </a:extLst>
          </p:cNvPr>
          <p:cNvSpPr>
            <a:spLocks noChangeArrowheads="1"/>
          </p:cNvSpPr>
          <p:nvPr/>
        </p:nvSpPr>
        <p:spPr bwMode="auto">
          <a:xfrm>
            <a:off x="289356" y="7125692"/>
            <a:ext cx="1911520" cy="384331"/>
          </a:xfrm>
          <a:prstGeom prst="roundRect">
            <a:avLst>
              <a:gd name="adj" fmla="val 16667"/>
            </a:avLst>
          </a:prstGeom>
          <a:noFill/>
          <a:ln w="12700">
            <a:no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en-US"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問合せ先</a:t>
            </a:r>
            <a:r>
              <a:rPr lang="en-US" altLang="ja-JP" sz="1800" b="1"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400" dirty="0">
              <a:latin typeface="BIZ UDゴシック" panose="020B0400000000000000" pitchFamily="49" charset="-128"/>
              <a:ea typeface="BIZ UDゴシック" panose="020B0400000000000000" pitchFamily="49" charset="-128"/>
            </a:endParaRPr>
          </a:p>
        </p:txBody>
      </p:sp>
      <p:pic>
        <p:nvPicPr>
          <p:cNvPr id="26" name="図 25">
            <a:extLst>
              <a:ext uri="{FF2B5EF4-FFF2-40B4-BE49-F238E27FC236}">
                <a16:creationId xmlns:a16="http://schemas.microsoft.com/office/drawing/2014/main" id="{F94B566B-9365-43F7-8F00-519A07410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661" y="7984342"/>
            <a:ext cx="1087834" cy="1087834"/>
          </a:xfrm>
          <a:prstGeom prst="rect">
            <a:avLst/>
          </a:prstGeom>
        </p:spPr>
      </p:pic>
      <p:sp>
        <p:nvSpPr>
          <p:cNvPr id="59" name="四角形: 角を丸くする 13">
            <a:extLst>
              <a:ext uri="{FF2B5EF4-FFF2-40B4-BE49-F238E27FC236}">
                <a16:creationId xmlns:a16="http://schemas.microsoft.com/office/drawing/2014/main" id="{16F78DAA-0FB9-4219-9C81-B5CCC09AD1B0}"/>
              </a:ext>
            </a:extLst>
          </p:cNvPr>
          <p:cNvSpPr>
            <a:spLocks noChangeArrowheads="1"/>
          </p:cNvSpPr>
          <p:nvPr/>
        </p:nvSpPr>
        <p:spPr bwMode="auto">
          <a:xfrm>
            <a:off x="475018" y="6066875"/>
            <a:ext cx="2683540" cy="324000"/>
          </a:xfrm>
          <a:prstGeom prst="roundRect">
            <a:avLst>
              <a:gd name="adj" fmla="val 16667"/>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sz="1800" b="1" dirty="0">
                <a:latin typeface="BIZ UDゴシック" panose="020B0400000000000000" pitchFamily="49" charset="-128"/>
                <a:ea typeface="BIZ UDゴシック" panose="020B0400000000000000" pitchFamily="49" charset="-128"/>
                <a:cs typeface="Times New Roman" panose="02020603050405020304" pitchFamily="18" charset="0"/>
              </a:rPr>
              <a:t>７．申請受付期間</a:t>
            </a:r>
            <a:endParaRPr lang="ja-JP" altLang="ja-JP" sz="400" dirty="0">
              <a:latin typeface="BIZ UDゴシック" panose="020B0400000000000000" pitchFamily="49" charset="-128"/>
              <a:ea typeface="BIZ UDゴシック" panose="020B0400000000000000" pitchFamily="49" charset="-128"/>
            </a:endParaRPr>
          </a:p>
        </p:txBody>
      </p:sp>
      <p:sp>
        <p:nvSpPr>
          <p:cNvPr id="60" name="テキスト ボックス 59">
            <a:extLst>
              <a:ext uri="{FF2B5EF4-FFF2-40B4-BE49-F238E27FC236}">
                <a16:creationId xmlns:a16="http://schemas.microsoft.com/office/drawing/2014/main" id="{08362CA1-4D9E-4B42-9043-6ACAB6501261}"/>
              </a:ext>
            </a:extLst>
          </p:cNvPr>
          <p:cNvSpPr txBox="1"/>
          <p:nvPr/>
        </p:nvSpPr>
        <p:spPr>
          <a:xfrm>
            <a:off x="578357" y="6434054"/>
            <a:ext cx="6029325" cy="646331"/>
          </a:xfrm>
          <a:prstGeom prst="rect">
            <a:avLst/>
          </a:prstGeom>
          <a:noFill/>
          <a:ln>
            <a:noFill/>
          </a:ln>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・令和８年４月１日（水）～５月２９日（金）</a:t>
            </a:r>
            <a:endParaRPr kumimoji="1" lang="en-US" altLang="ja-JP" sz="1200" b="1" strike="sngStrike"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a:t>
            </a:r>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来庁申請の際は、必ず事前にご予約ください。</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事前予約方法：電話またはメール（下記問合せ先までご連絡ください）</a:t>
            </a:r>
            <a:endParaRPr kumimoji="1" lang="en-US" altLang="ja-JP" sz="1200" b="1" dirty="0">
              <a:latin typeface="BIZ UDゴシック" panose="020B0400000000000000" pitchFamily="49" charset="-128"/>
              <a:ea typeface="BIZ UDゴシック" panose="020B0400000000000000" pitchFamily="49" charset="-128"/>
            </a:endParaRPr>
          </a:p>
        </p:txBody>
      </p:sp>
      <p:pic>
        <p:nvPicPr>
          <p:cNvPr id="22" name="図 21">
            <a:extLst>
              <a:ext uri="{FF2B5EF4-FFF2-40B4-BE49-F238E27FC236}">
                <a16:creationId xmlns:a16="http://schemas.microsoft.com/office/drawing/2014/main" id="{15860C23-FD05-41C1-99F8-D55BFBB32BCE}"/>
              </a:ext>
            </a:extLst>
          </p:cNvPr>
          <p:cNvPicPr>
            <a:picLocks noChangeAspect="1"/>
          </p:cNvPicPr>
          <p:nvPr/>
        </p:nvPicPr>
        <p:blipFill rotWithShape="1">
          <a:blip r:embed="rId3"/>
          <a:srcRect l="17193" t="64760" r="16491" b="33189"/>
          <a:stretch/>
        </p:blipFill>
        <p:spPr>
          <a:xfrm>
            <a:off x="216532" y="172742"/>
            <a:ext cx="6792295" cy="236317"/>
          </a:xfrm>
          <a:prstGeom prst="rect">
            <a:avLst/>
          </a:prstGeom>
        </p:spPr>
      </p:pic>
      <p:pic>
        <p:nvPicPr>
          <p:cNvPr id="23" name="図 22">
            <a:extLst>
              <a:ext uri="{FF2B5EF4-FFF2-40B4-BE49-F238E27FC236}">
                <a16:creationId xmlns:a16="http://schemas.microsoft.com/office/drawing/2014/main" id="{36936987-4B39-423A-9767-43720EC5F49C}"/>
              </a:ext>
            </a:extLst>
          </p:cNvPr>
          <p:cNvPicPr>
            <a:picLocks noChangeAspect="1"/>
          </p:cNvPicPr>
          <p:nvPr/>
        </p:nvPicPr>
        <p:blipFill rotWithShape="1">
          <a:blip r:embed="rId3"/>
          <a:srcRect l="17193" t="64760" r="16491" b="33189"/>
          <a:stretch/>
        </p:blipFill>
        <p:spPr>
          <a:xfrm>
            <a:off x="203508" y="9049245"/>
            <a:ext cx="6792295" cy="236317"/>
          </a:xfrm>
          <a:prstGeom prst="rect">
            <a:avLst/>
          </a:prstGeom>
        </p:spPr>
      </p:pic>
      <p:sp>
        <p:nvSpPr>
          <p:cNvPr id="7" name="スライド番号プレースホルダー 6">
            <a:extLst>
              <a:ext uri="{FF2B5EF4-FFF2-40B4-BE49-F238E27FC236}">
                <a16:creationId xmlns:a16="http://schemas.microsoft.com/office/drawing/2014/main" id="{874BA577-3C8E-4D89-8955-423D30898682}"/>
              </a:ext>
            </a:extLst>
          </p:cNvPr>
          <p:cNvSpPr>
            <a:spLocks noGrp="1"/>
          </p:cNvSpPr>
          <p:nvPr>
            <p:ph type="sldNum" sz="quarter" idx="12"/>
          </p:nvPr>
        </p:nvSpPr>
        <p:spPr>
          <a:xfrm>
            <a:off x="5366906" y="8766950"/>
            <a:ext cx="1543050" cy="486833"/>
          </a:xfrm>
        </p:spPr>
        <p:txBody>
          <a:bodyPr/>
          <a:lstStyle/>
          <a:p>
            <a:fld id="{517C88FA-2296-453E-ADE1-6CC3A36DE48A}" type="slidenum">
              <a:rPr kumimoji="1" lang="ja-JP" altLang="en-US" sz="1600"/>
              <a:t>2</a:t>
            </a:fld>
            <a:endParaRPr kumimoji="1" lang="ja-JP" altLang="en-US" sz="1600" dirty="0"/>
          </a:p>
        </p:txBody>
      </p:sp>
      <p:sp>
        <p:nvSpPr>
          <p:cNvPr id="25" name="Rectangle 22">
            <a:extLst>
              <a:ext uri="{FF2B5EF4-FFF2-40B4-BE49-F238E27FC236}">
                <a16:creationId xmlns:a16="http://schemas.microsoft.com/office/drawing/2014/main" id="{7981D559-D5E6-4FDC-AF77-21C84A4B70B4}"/>
              </a:ext>
            </a:extLst>
          </p:cNvPr>
          <p:cNvSpPr>
            <a:spLocks noChangeArrowheads="1"/>
          </p:cNvSpPr>
          <p:nvPr/>
        </p:nvSpPr>
        <p:spPr bwMode="auto">
          <a:xfrm>
            <a:off x="2491958" y="8508813"/>
            <a:ext cx="28526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algn="ct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申請書類、申請の手引き等は</a:t>
            </a:r>
            <a:endPar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algn="ct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こちらからダウンロードできます。</a:t>
            </a:r>
            <a:endPar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7" name="Rectangle 22">
            <a:extLst>
              <a:ext uri="{FF2B5EF4-FFF2-40B4-BE49-F238E27FC236}">
                <a16:creationId xmlns:a16="http://schemas.microsoft.com/office/drawing/2014/main" id="{81E2AC4C-2D8A-4C5D-993E-A3E7BBD32EC0}"/>
              </a:ext>
            </a:extLst>
          </p:cNvPr>
          <p:cNvSpPr>
            <a:spLocks noChangeArrowheads="1"/>
          </p:cNvSpPr>
          <p:nvPr/>
        </p:nvSpPr>
        <p:spPr bwMode="auto">
          <a:xfrm>
            <a:off x="290429" y="7461777"/>
            <a:ext cx="37673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奈良県産業部産業創造課　産業政策係</a:t>
            </a: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ＴＥＬ：</a:t>
            </a:r>
            <a:r>
              <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rPr>
              <a:t>0742-27-7005</a:t>
            </a: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メール：</a:t>
            </a:r>
            <a:r>
              <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rPr>
              <a:t>nara_sdgs_cert@office.pref.nara.lg.jp</a:t>
            </a:r>
          </a:p>
        </p:txBody>
      </p:sp>
    </p:spTree>
    <p:extLst>
      <p:ext uri="{BB962C8B-B14F-4D97-AF65-F5344CB8AC3E}">
        <p14:creationId xmlns:p14="http://schemas.microsoft.com/office/powerpoint/2010/main" val="288110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191770E1-C019-43C1-9386-8211D9206730}"/>
              </a:ext>
            </a:extLst>
          </p:cNvPr>
          <p:cNvPicPr>
            <a:picLocks noChangeAspect="1"/>
          </p:cNvPicPr>
          <p:nvPr/>
        </p:nvPicPr>
        <p:blipFill rotWithShape="1">
          <a:blip r:embed="rId2"/>
          <a:srcRect l="17193" t="64760" r="16491" b="33189"/>
          <a:stretch/>
        </p:blipFill>
        <p:spPr>
          <a:xfrm>
            <a:off x="203508" y="9097338"/>
            <a:ext cx="6792295" cy="220122"/>
          </a:xfrm>
          <a:prstGeom prst="rect">
            <a:avLst/>
          </a:prstGeom>
        </p:spPr>
      </p:pic>
      <p:sp>
        <p:nvSpPr>
          <p:cNvPr id="9" name="四角形: 角を丸くする 8">
            <a:extLst>
              <a:ext uri="{FF2B5EF4-FFF2-40B4-BE49-F238E27FC236}">
                <a16:creationId xmlns:a16="http://schemas.microsoft.com/office/drawing/2014/main" id="{DD9E7C11-3519-4379-AA80-4CA3298B292A}"/>
              </a:ext>
            </a:extLst>
          </p:cNvPr>
          <p:cNvSpPr/>
          <p:nvPr/>
        </p:nvSpPr>
        <p:spPr>
          <a:xfrm>
            <a:off x="207481" y="6869927"/>
            <a:ext cx="3348000" cy="1117495"/>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⑤健康経営</a:t>
            </a:r>
          </a:p>
        </p:txBody>
      </p:sp>
      <p:sp>
        <p:nvSpPr>
          <p:cNvPr id="4" name="四角形: 角を丸くする 3">
            <a:extLst>
              <a:ext uri="{FF2B5EF4-FFF2-40B4-BE49-F238E27FC236}">
                <a16:creationId xmlns:a16="http://schemas.microsoft.com/office/drawing/2014/main" id="{3E4C96F8-CC7E-4B55-A746-6FC63194D293}"/>
              </a:ext>
            </a:extLst>
          </p:cNvPr>
          <p:cNvSpPr/>
          <p:nvPr/>
        </p:nvSpPr>
        <p:spPr>
          <a:xfrm>
            <a:off x="207481" y="5492414"/>
            <a:ext cx="3348000" cy="1339688"/>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④</a:t>
            </a:r>
            <a:r>
              <a:rPr kumimoji="1" lang="zh-TW"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労働安全衛生</a:t>
            </a:r>
            <a:endPar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DBA37052-5473-485B-989B-23B7E91654F2}"/>
              </a:ext>
            </a:extLst>
          </p:cNvPr>
          <p:cNvSpPr/>
          <p:nvPr/>
        </p:nvSpPr>
        <p:spPr>
          <a:xfrm>
            <a:off x="213188" y="350283"/>
            <a:ext cx="6772921" cy="360000"/>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effectLst>
                  <a:outerShdw blurRad="190500" dist="50800" dir="5400000" algn="ctr" rotWithShape="0">
                    <a:srgbClr val="000000">
                      <a:alpha val="43137"/>
                    </a:srgbClr>
                  </a:outerShdw>
                </a:effectLst>
                <a:latin typeface="BIZ UDPゴシック" panose="020B0400000000000000" pitchFamily="50" charset="-128"/>
                <a:ea typeface="BIZ UDPゴシック" panose="020B0400000000000000" pitchFamily="50" charset="-128"/>
              </a:rPr>
              <a:t>「社会」の取組項目（①～⑪）と取組の具体例</a:t>
            </a:r>
            <a:endParaRPr kumimoji="1" lang="ja-JP" altLang="en-US" b="1" dirty="0">
              <a:solidFill>
                <a:schemeClr val="bg1"/>
              </a:solidFill>
              <a:effectLst>
                <a:outerShdw blurRad="190500" dist="50800" dir="5400000" algn="ctr" rotWithShape="0">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45B34CA-B460-414E-AAF4-2181975D03DE}"/>
              </a:ext>
            </a:extLst>
          </p:cNvPr>
          <p:cNvSpPr txBox="1"/>
          <p:nvPr/>
        </p:nvSpPr>
        <p:spPr>
          <a:xfrm>
            <a:off x="222362" y="5792408"/>
            <a:ext cx="3390522" cy="1054135"/>
          </a:xfrm>
          <a:prstGeom prst="rect">
            <a:avLst/>
          </a:prstGeom>
          <a:noFill/>
        </p:spPr>
        <p:txBody>
          <a:bodyPr wrap="square" rtlCol="0">
            <a:spAutoFit/>
          </a:bodyPr>
          <a:lstStyle/>
          <a:p>
            <a:pPr>
              <a:spcBef>
                <a:spcPts val="300"/>
              </a:spcBef>
            </a:pPr>
            <a:r>
              <a:rPr kumimoji="1" lang="ja-JP" altLang="en-US" sz="1100" dirty="0">
                <a:latin typeface="BIZ UDPゴシック" panose="020B0400000000000000" pitchFamily="50" charset="-128"/>
                <a:ea typeface="BIZ UDPゴシック" panose="020B0400000000000000" pitchFamily="50" charset="-128"/>
              </a:rPr>
              <a:t>□　安全対策のルールを整備している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社員に対する研修を行っている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危険箇所・ヒヤリハットの情報収集を行っている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労働安全衛生マネジメントシステム認証を取得</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している（</a:t>
            </a:r>
            <a:r>
              <a:rPr kumimoji="1" lang="en-US" altLang="ja-JP" sz="1100" dirty="0">
                <a:latin typeface="BIZ UDPゴシック" panose="020B0400000000000000" pitchFamily="50" charset="-128"/>
                <a:ea typeface="BIZ UDPゴシック" panose="020B0400000000000000" pitchFamily="50" charset="-128"/>
              </a:rPr>
              <a:t>ISO45001</a:t>
            </a:r>
            <a:r>
              <a:rPr kumimoji="1" lang="ja-JP" altLang="en-US" sz="1100" dirty="0">
                <a:latin typeface="BIZ UDPゴシック" panose="020B0400000000000000" pitchFamily="50" charset="-128"/>
                <a:ea typeface="BIZ UDPゴシック" panose="020B0400000000000000" pitchFamily="50" charset="-128"/>
              </a:rPr>
              <a:t>等）</a:t>
            </a:r>
            <a:endParaRPr kumimoji="1" lang="ja-JP" altLang="en-US" dirty="0"/>
          </a:p>
        </p:txBody>
      </p:sp>
      <p:sp>
        <p:nvSpPr>
          <p:cNvPr id="10" name="テキスト ボックス 9">
            <a:extLst>
              <a:ext uri="{FF2B5EF4-FFF2-40B4-BE49-F238E27FC236}">
                <a16:creationId xmlns:a16="http://schemas.microsoft.com/office/drawing/2014/main" id="{7F6903E8-CDC3-4A6B-A76F-888C1F946DF0}"/>
              </a:ext>
            </a:extLst>
          </p:cNvPr>
          <p:cNvSpPr txBox="1"/>
          <p:nvPr/>
        </p:nvSpPr>
        <p:spPr>
          <a:xfrm>
            <a:off x="202554" y="7146987"/>
            <a:ext cx="3390522"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従業員のメンタルヘルス相談体制を構築している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従業員向けのメンタルヘルス研修を行っている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健康経営優良法人認定制度（経済産業省）に認定</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されている</a:t>
            </a:r>
          </a:p>
        </p:txBody>
      </p:sp>
      <p:sp>
        <p:nvSpPr>
          <p:cNvPr id="15" name="四角形: 角を丸くする 14">
            <a:extLst>
              <a:ext uri="{FF2B5EF4-FFF2-40B4-BE49-F238E27FC236}">
                <a16:creationId xmlns:a16="http://schemas.microsoft.com/office/drawing/2014/main" id="{9EEA0595-7DCF-45EA-8AE3-3909C4189983}"/>
              </a:ext>
            </a:extLst>
          </p:cNvPr>
          <p:cNvSpPr/>
          <p:nvPr/>
        </p:nvSpPr>
        <p:spPr>
          <a:xfrm>
            <a:off x="198365" y="1548369"/>
            <a:ext cx="3348000" cy="1057371"/>
          </a:xfrm>
          <a:prstGeom prst="roundRect">
            <a:avLst>
              <a:gd name="adj" fmla="val 5758"/>
            </a:avLst>
          </a:prstGeom>
          <a:pattFill prst="pct8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①多様な人材の活躍</a:t>
            </a:r>
          </a:p>
        </p:txBody>
      </p:sp>
      <p:sp>
        <p:nvSpPr>
          <p:cNvPr id="16" name="テキスト ボックス 15">
            <a:extLst>
              <a:ext uri="{FF2B5EF4-FFF2-40B4-BE49-F238E27FC236}">
                <a16:creationId xmlns:a16="http://schemas.microsoft.com/office/drawing/2014/main" id="{FC7E8249-611C-4E35-8D52-50E5519A5030}"/>
              </a:ext>
            </a:extLst>
          </p:cNvPr>
          <p:cNvSpPr txBox="1"/>
          <p:nvPr/>
        </p:nvSpPr>
        <p:spPr>
          <a:xfrm>
            <a:off x="211668" y="1797827"/>
            <a:ext cx="3390522" cy="80791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多様な人材の活躍に係る経営方針を掲げている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（年齢、国籍、障がい等）</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多様性に配慮した職場環境を整備している　　等</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（外国語対応やバリアフリー設備の設置等）</a:t>
            </a:r>
          </a:p>
        </p:txBody>
      </p:sp>
      <p:sp>
        <p:nvSpPr>
          <p:cNvPr id="17" name="四角形: 角を丸くする 16">
            <a:extLst>
              <a:ext uri="{FF2B5EF4-FFF2-40B4-BE49-F238E27FC236}">
                <a16:creationId xmlns:a16="http://schemas.microsoft.com/office/drawing/2014/main" id="{4A30A110-FA48-4105-AB47-97E441EC4A81}"/>
              </a:ext>
            </a:extLst>
          </p:cNvPr>
          <p:cNvSpPr/>
          <p:nvPr/>
        </p:nvSpPr>
        <p:spPr>
          <a:xfrm>
            <a:off x="211387" y="8017100"/>
            <a:ext cx="3348000" cy="1083812"/>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⑥ハラスメントの禁止</a:t>
            </a:r>
          </a:p>
        </p:txBody>
      </p:sp>
      <p:sp>
        <p:nvSpPr>
          <p:cNvPr id="18" name="テキスト ボックス 17">
            <a:extLst>
              <a:ext uri="{FF2B5EF4-FFF2-40B4-BE49-F238E27FC236}">
                <a16:creationId xmlns:a16="http://schemas.microsoft.com/office/drawing/2014/main" id="{D7D1EF35-0908-42C1-BE1C-79550703B4B6}"/>
              </a:ext>
            </a:extLst>
          </p:cNvPr>
          <p:cNvSpPr txBox="1"/>
          <p:nvPr/>
        </p:nvSpPr>
        <p:spPr>
          <a:xfrm>
            <a:off x="207606" y="8250871"/>
            <a:ext cx="3390522"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ハラスメント防止の体制を構築している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（ルール、相談窓口等）</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アンケートや面談等による実態把握をしている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ハラスメントに関する研修を実施している</a:t>
            </a:r>
          </a:p>
        </p:txBody>
      </p:sp>
      <p:sp>
        <p:nvSpPr>
          <p:cNvPr id="19" name="四角形: 角を丸くする 18">
            <a:extLst>
              <a:ext uri="{FF2B5EF4-FFF2-40B4-BE49-F238E27FC236}">
                <a16:creationId xmlns:a16="http://schemas.microsoft.com/office/drawing/2014/main" id="{758BF22A-04E2-45B0-B9C0-DBD233658215}"/>
              </a:ext>
            </a:extLst>
          </p:cNvPr>
          <p:cNvSpPr/>
          <p:nvPr/>
        </p:nvSpPr>
        <p:spPr>
          <a:xfrm>
            <a:off x="198365" y="2637323"/>
            <a:ext cx="3348000" cy="1660749"/>
          </a:xfrm>
          <a:prstGeom prst="roundRect">
            <a:avLst>
              <a:gd name="adj" fmla="val 5758"/>
            </a:avLst>
          </a:prstGeom>
          <a:pattFill prst="pct8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②女性の活躍</a:t>
            </a:r>
          </a:p>
        </p:txBody>
      </p:sp>
      <p:sp>
        <p:nvSpPr>
          <p:cNvPr id="20" name="テキスト ボックス 19">
            <a:extLst>
              <a:ext uri="{FF2B5EF4-FFF2-40B4-BE49-F238E27FC236}">
                <a16:creationId xmlns:a16="http://schemas.microsoft.com/office/drawing/2014/main" id="{1677850D-96CE-45F2-88AA-6EB702432A7A}"/>
              </a:ext>
            </a:extLst>
          </p:cNvPr>
          <p:cNvSpPr txBox="1"/>
          <p:nvPr/>
        </p:nvSpPr>
        <p:spPr>
          <a:xfrm>
            <a:off x="211668" y="2878558"/>
            <a:ext cx="3390522" cy="143116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女性の活躍について方針を示している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女性の採用や管理職登用の目標を設定している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女性のキャリア支援を推奨している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（研修・セミナー参加推奨等）</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出産・育児に配慮した勤務形態等の規定がある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子育てと仕事が両立可能な体制を整備している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（授乳・育児スペース、事業所内保育所等の設置）</a:t>
            </a:r>
          </a:p>
        </p:txBody>
      </p:sp>
      <p:sp>
        <p:nvSpPr>
          <p:cNvPr id="21" name="四角形: 角を丸くする 20">
            <a:extLst>
              <a:ext uri="{FF2B5EF4-FFF2-40B4-BE49-F238E27FC236}">
                <a16:creationId xmlns:a16="http://schemas.microsoft.com/office/drawing/2014/main" id="{06FA78EA-E8CE-4EE6-9889-64C45BF2873C}"/>
              </a:ext>
            </a:extLst>
          </p:cNvPr>
          <p:cNvSpPr/>
          <p:nvPr/>
        </p:nvSpPr>
        <p:spPr>
          <a:xfrm>
            <a:off x="3593812" y="1548368"/>
            <a:ext cx="3348000" cy="1797492"/>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⑦地域社会への責任</a:t>
            </a:r>
          </a:p>
        </p:txBody>
      </p:sp>
      <p:sp>
        <p:nvSpPr>
          <p:cNvPr id="22" name="テキスト ボックス 21">
            <a:extLst>
              <a:ext uri="{FF2B5EF4-FFF2-40B4-BE49-F238E27FC236}">
                <a16:creationId xmlns:a16="http://schemas.microsoft.com/office/drawing/2014/main" id="{2FB82451-71C7-4BBF-BD48-3C92CDABEDE0}"/>
              </a:ext>
            </a:extLst>
          </p:cNvPr>
          <p:cNvSpPr txBox="1"/>
          <p:nvPr/>
        </p:nvSpPr>
        <p:spPr>
          <a:xfrm>
            <a:off x="3619153" y="1833922"/>
            <a:ext cx="3390522" cy="146963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地域での社会貢献活動を行っている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（自治会との交流イベント等）</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地域の社会教育活動を行っている（出前授業等）</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通勤時の公共交通機関利用等を推奨している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非営利団体等への寄付活動を実施している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被災地の復興⽀援活動を実施している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地域の防災活動へ参画している</a:t>
            </a:r>
          </a:p>
        </p:txBody>
      </p:sp>
      <p:sp>
        <p:nvSpPr>
          <p:cNvPr id="23" name="四角形: 角を丸くする 22">
            <a:extLst>
              <a:ext uri="{FF2B5EF4-FFF2-40B4-BE49-F238E27FC236}">
                <a16:creationId xmlns:a16="http://schemas.microsoft.com/office/drawing/2014/main" id="{6DBA4B64-CF2B-476C-8117-20E0A6CC2030}"/>
              </a:ext>
            </a:extLst>
          </p:cNvPr>
          <p:cNvSpPr/>
          <p:nvPr/>
        </p:nvSpPr>
        <p:spPr>
          <a:xfrm>
            <a:off x="3589737" y="3426393"/>
            <a:ext cx="3348000" cy="1847520"/>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⑧社会配慮型商品・サービスの提供</a:t>
            </a:r>
          </a:p>
        </p:txBody>
      </p:sp>
      <p:sp>
        <p:nvSpPr>
          <p:cNvPr id="24" name="テキスト ボックス 23">
            <a:extLst>
              <a:ext uri="{FF2B5EF4-FFF2-40B4-BE49-F238E27FC236}">
                <a16:creationId xmlns:a16="http://schemas.microsoft.com/office/drawing/2014/main" id="{69A4D262-0FB9-49CA-9668-A7D366A2E861}"/>
              </a:ext>
            </a:extLst>
          </p:cNvPr>
          <p:cNvSpPr txBox="1"/>
          <p:nvPr/>
        </p:nvSpPr>
        <p:spPr>
          <a:xfrm>
            <a:off x="3617116" y="3718169"/>
            <a:ext cx="3390522" cy="156196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社会的弱者等の多様な利用者に配慮した製品・</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サービスを提供している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社会課題の解決を⽬的とした製品・サービスを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提供している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フェアトレード商品を取り扱うなど、国際貢献に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つながる製品・サービスを提供している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商品・サービス利用者からの意見・要望の窓口を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設置している</a:t>
            </a:r>
          </a:p>
        </p:txBody>
      </p:sp>
      <p:sp>
        <p:nvSpPr>
          <p:cNvPr id="25" name="四角形: 角を丸くする 24">
            <a:extLst>
              <a:ext uri="{FF2B5EF4-FFF2-40B4-BE49-F238E27FC236}">
                <a16:creationId xmlns:a16="http://schemas.microsoft.com/office/drawing/2014/main" id="{5AA8ECAB-9048-4339-98EB-6173ABE107AA}"/>
              </a:ext>
            </a:extLst>
          </p:cNvPr>
          <p:cNvSpPr/>
          <p:nvPr/>
        </p:nvSpPr>
        <p:spPr>
          <a:xfrm>
            <a:off x="3591775" y="5346104"/>
            <a:ext cx="3348000" cy="1103112"/>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⑨多様な働き方の促進</a:t>
            </a:r>
          </a:p>
        </p:txBody>
      </p:sp>
      <p:sp>
        <p:nvSpPr>
          <p:cNvPr id="26" name="テキスト ボックス 25">
            <a:extLst>
              <a:ext uri="{FF2B5EF4-FFF2-40B4-BE49-F238E27FC236}">
                <a16:creationId xmlns:a16="http://schemas.microsoft.com/office/drawing/2014/main" id="{4365930D-E9E5-4870-883B-9C90FDFFFEC4}"/>
              </a:ext>
            </a:extLst>
          </p:cNvPr>
          <p:cNvSpPr txBox="1"/>
          <p:nvPr/>
        </p:nvSpPr>
        <p:spPr>
          <a:xfrm>
            <a:off x="3617116" y="5631657"/>
            <a:ext cx="3390522"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テレワークやフレックス制度、副業・兼業許可</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など柔軟な勤務態勢を整備している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法定を上回る育児休業・介護休業を整備している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男性の育児休暇取得率の目標を設定している</a:t>
            </a:r>
          </a:p>
        </p:txBody>
      </p:sp>
      <p:sp>
        <p:nvSpPr>
          <p:cNvPr id="27" name="四角形: 角を丸くする 26">
            <a:extLst>
              <a:ext uri="{FF2B5EF4-FFF2-40B4-BE49-F238E27FC236}">
                <a16:creationId xmlns:a16="http://schemas.microsoft.com/office/drawing/2014/main" id="{3E289D44-A2C3-4E8A-AF13-574CE874D1AA}"/>
              </a:ext>
            </a:extLst>
          </p:cNvPr>
          <p:cNvSpPr/>
          <p:nvPr/>
        </p:nvSpPr>
        <p:spPr>
          <a:xfrm>
            <a:off x="198365" y="4329654"/>
            <a:ext cx="3348000" cy="1131940"/>
          </a:xfrm>
          <a:prstGeom prst="roundRect">
            <a:avLst>
              <a:gd name="adj" fmla="val 5758"/>
            </a:avLst>
          </a:prstGeom>
          <a:pattFill prst="pct8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③従業員・取引先への人権配慮</a:t>
            </a:r>
          </a:p>
        </p:txBody>
      </p:sp>
      <p:sp>
        <p:nvSpPr>
          <p:cNvPr id="28" name="テキスト ボックス 27">
            <a:extLst>
              <a:ext uri="{FF2B5EF4-FFF2-40B4-BE49-F238E27FC236}">
                <a16:creationId xmlns:a16="http://schemas.microsoft.com/office/drawing/2014/main" id="{F9EC1B27-B372-4839-B429-54B66097A7D6}"/>
              </a:ext>
            </a:extLst>
          </p:cNvPr>
          <p:cNvSpPr txBox="1"/>
          <p:nvPr/>
        </p:nvSpPr>
        <p:spPr>
          <a:xfrm>
            <a:off x="222362" y="4628778"/>
            <a:ext cx="3390522"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人権に関する研修を行っている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人権に関する相談窓口、相談体制を構築している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児童労働などの人権侵害の防止に配慮したサプ</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ライヤーを選定している</a:t>
            </a:r>
          </a:p>
        </p:txBody>
      </p:sp>
      <p:sp>
        <p:nvSpPr>
          <p:cNvPr id="29" name="四角形: 角を丸くする 28">
            <a:extLst>
              <a:ext uri="{FF2B5EF4-FFF2-40B4-BE49-F238E27FC236}">
                <a16:creationId xmlns:a16="http://schemas.microsoft.com/office/drawing/2014/main" id="{878F5276-C95C-4AA7-98EF-57A966184BDF}"/>
              </a:ext>
            </a:extLst>
          </p:cNvPr>
          <p:cNvSpPr/>
          <p:nvPr/>
        </p:nvSpPr>
        <p:spPr>
          <a:xfrm>
            <a:off x="3587543" y="6510509"/>
            <a:ext cx="3348000" cy="1147313"/>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⑩顧客への責任</a:t>
            </a:r>
          </a:p>
        </p:txBody>
      </p:sp>
      <p:sp>
        <p:nvSpPr>
          <p:cNvPr id="30" name="テキスト ボックス 29">
            <a:extLst>
              <a:ext uri="{FF2B5EF4-FFF2-40B4-BE49-F238E27FC236}">
                <a16:creationId xmlns:a16="http://schemas.microsoft.com/office/drawing/2014/main" id="{06E06991-C6D3-4CAA-9E84-540FBD692F31}"/>
              </a:ext>
            </a:extLst>
          </p:cNvPr>
          <p:cNvSpPr txBox="1"/>
          <p:nvPr/>
        </p:nvSpPr>
        <p:spPr>
          <a:xfrm>
            <a:off x="3612884" y="6796062"/>
            <a:ext cx="3390522"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顧客からの相談窓口を設置している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アンケートの実施等により顧客の意見や満足度を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調査している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品質管理に関する認証制度を取得している</a:t>
            </a:r>
          </a:p>
        </p:txBody>
      </p:sp>
      <p:sp>
        <p:nvSpPr>
          <p:cNvPr id="31" name="四角形: 角を丸くする 30">
            <a:extLst>
              <a:ext uri="{FF2B5EF4-FFF2-40B4-BE49-F238E27FC236}">
                <a16:creationId xmlns:a16="http://schemas.microsoft.com/office/drawing/2014/main" id="{CE43C3B2-EEAC-4AF0-99A2-E7189747A150}"/>
              </a:ext>
            </a:extLst>
          </p:cNvPr>
          <p:cNvSpPr/>
          <p:nvPr/>
        </p:nvSpPr>
        <p:spPr>
          <a:xfrm>
            <a:off x="3589737" y="7714640"/>
            <a:ext cx="3348000" cy="924189"/>
          </a:xfrm>
          <a:prstGeom prst="roundRect">
            <a:avLst>
              <a:gd name="adj" fmla="val 5758"/>
            </a:avLst>
          </a:prstGeom>
          <a:pattFill prst="pct30">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⑪地産地消</a:t>
            </a:r>
          </a:p>
        </p:txBody>
      </p:sp>
      <p:sp>
        <p:nvSpPr>
          <p:cNvPr id="32" name="テキスト ボックス 31">
            <a:extLst>
              <a:ext uri="{FF2B5EF4-FFF2-40B4-BE49-F238E27FC236}">
                <a16:creationId xmlns:a16="http://schemas.microsoft.com/office/drawing/2014/main" id="{438CC45E-654B-4A3F-8864-6CB79671FE98}"/>
              </a:ext>
            </a:extLst>
          </p:cNvPr>
          <p:cNvSpPr txBox="1"/>
          <p:nvPr/>
        </p:nvSpPr>
        <p:spPr>
          <a:xfrm>
            <a:off x="3615078" y="8000192"/>
            <a:ext cx="3390522" cy="63863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県内企業からの優先調達を行っている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地域資源・地元産品を活用した商品・サービスを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開発している</a:t>
            </a:r>
          </a:p>
        </p:txBody>
      </p:sp>
      <p:sp>
        <p:nvSpPr>
          <p:cNvPr id="34" name="テキスト ボックス 33">
            <a:extLst>
              <a:ext uri="{FF2B5EF4-FFF2-40B4-BE49-F238E27FC236}">
                <a16:creationId xmlns:a16="http://schemas.microsoft.com/office/drawing/2014/main" id="{6E9768C4-A2AA-455A-94DA-709CA3EB20C0}"/>
              </a:ext>
            </a:extLst>
          </p:cNvPr>
          <p:cNvSpPr txBox="1"/>
          <p:nvPr/>
        </p:nvSpPr>
        <p:spPr>
          <a:xfrm>
            <a:off x="2990819" y="1587189"/>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35" name="テキスト ボックス 34">
            <a:extLst>
              <a:ext uri="{FF2B5EF4-FFF2-40B4-BE49-F238E27FC236}">
                <a16:creationId xmlns:a16="http://schemas.microsoft.com/office/drawing/2014/main" id="{A38AF4AD-6DC2-4746-A449-9E6D1250A921}"/>
              </a:ext>
            </a:extLst>
          </p:cNvPr>
          <p:cNvSpPr txBox="1"/>
          <p:nvPr/>
        </p:nvSpPr>
        <p:spPr>
          <a:xfrm>
            <a:off x="2989747" y="2704952"/>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36" name="テキスト ボックス 35">
            <a:extLst>
              <a:ext uri="{FF2B5EF4-FFF2-40B4-BE49-F238E27FC236}">
                <a16:creationId xmlns:a16="http://schemas.microsoft.com/office/drawing/2014/main" id="{6C0C5580-FD34-4093-8FC4-A34D3B879E95}"/>
              </a:ext>
            </a:extLst>
          </p:cNvPr>
          <p:cNvSpPr txBox="1"/>
          <p:nvPr/>
        </p:nvSpPr>
        <p:spPr>
          <a:xfrm>
            <a:off x="2980354" y="4388453"/>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39" name="テキスト ボックス 38">
            <a:extLst>
              <a:ext uri="{FF2B5EF4-FFF2-40B4-BE49-F238E27FC236}">
                <a16:creationId xmlns:a16="http://schemas.microsoft.com/office/drawing/2014/main" id="{83358F7A-8F70-4F6B-89D7-B06DD67684D0}"/>
              </a:ext>
            </a:extLst>
          </p:cNvPr>
          <p:cNvSpPr txBox="1"/>
          <p:nvPr/>
        </p:nvSpPr>
        <p:spPr>
          <a:xfrm>
            <a:off x="211669" y="751570"/>
            <a:ext cx="6772921" cy="769441"/>
          </a:xfrm>
          <a:prstGeom prst="rect">
            <a:avLst/>
          </a:prstGeom>
          <a:solidFill>
            <a:schemeClr val="bg1"/>
          </a:solidFill>
          <a:ln>
            <a:solidFill>
              <a:schemeClr val="tx1"/>
            </a:solidFill>
            <a:prstDash val="sysDot"/>
          </a:ln>
        </p:spPr>
        <p:txBody>
          <a:bodyPr wrap="square" rtlCol="0">
            <a:spAutoFit/>
          </a:bodyPr>
          <a:lstStyle/>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ゴシック" panose="020B0400000000000000" pitchFamily="50" charset="-128"/>
                <a:ea typeface="BIZ UDPゴシック" panose="020B0400000000000000" pitchFamily="50" charset="-128"/>
              </a:rPr>
              <a:t>各項目の</a:t>
            </a:r>
            <a:r>
              <a:rPr kumimoji="1" lang="ja-JP" altLang="en-US" sz="1100" b="1" dirty="0">
                <a:solidFill>
                  <a:srgbClr val="FF3300"/>
                </a:solidFill>
                <a:latin typeface="BIZ UDPゴシック" panose="020B0400000000000000" pitchFamily="50" charset="-128"/>
                <a:ea typeface="BIZ UDPゴシック" panose="020B0400000000000000" pitchFamily="50" charset="-128"/>
              </a:rPr>
              <a:t>具体例について、</a:t>
            </a:r>
            <a:r>
              <a:rPr kumimoji="1" lang="ja-JP" altLang="en-US" sz="1100" b="1" u="sng" dirty="0">
                <a:solidFill>
                  <a:srgbClr val="FF3300"/>
                </a:solidFill>
                <a:latin typeface="BIZ UDゴシック" panose="020B0400000000000000" pitchFamily="49" charset="-128"/>
                <a:ea typeface="BIZ UDゴシック" panose="020B0400000000000000" pitchFamily="49" charset="-128"/>
              </a:rPr>
              <a:t>１つ以上の取組があれば</a:t>
            </a:r>
            <a:r>
              <a:rPr kumimoji="1" lang="ja-JP" altLang="en-US" sz="1100" b="1" dirty="0">
                <a:solidFill>
                  <a:srgbClr val="FF3300"/>
                </a:solidFill>
                <a:latin typeface="BIZ UDゴシック" panose="020B0400000000000000" pitchFamily="49" charset="-128"/>
                <a:ea typeface="BIZ UDゴシック" panose="020B0400000000000000" pitchFamily="49" charset="-128"/>
              </a:rPr>
              <a:t>、取組項目として認定</a:t>
            </a:r>
            <a:r>
              <a:rPr kumimoji="1" lang="ja-JP" altLang="en-US" sz="1100" b="1" dirty="0">
                <a:latin typeface="BIZ UDP明朝 Medium" panose="02020500000000000000" pitchFamily="18" charset="-128"/>
                <a:ea typeface="BIZ UDP明朝 Medium" panose="02020500000000000000" pitchFamily="18" charset="-128"/>
              </a:rPr>
              <a:t>されます。</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明朝 Medium" panose="02020500000000000000" pitchFamily="18" charset="-128"/>
                <a:ea typeface="BIZ UDP明朝 Medium" panose="02020500000000000000" pitchFamily="18" charset="-128"/>
              </a:rPr>
              <a:t>記載されている具体例に限らず、</a:t>
            </a:r>
            <a:r>
              <a:rPr kumimoji="1" lang="ja-JP" altLang="en-US" sz="1100" b="1" u="sng" dirty="0">
                <a:solidFill>
                  <a:srgbClr val="FF3300"/>
                </a:solidFill>
                <a:latin typeface="BIZ UDゴシック" panose="020B0400000000000000" pitchFamily="49" charset="-128"/>
                <a:ea typeface="BIZ UDゴシック" panose="020B0400000000000000" pitchFamily="49" charset="-128"/>
              </a:rPr>
              <a:t>独自の取組を申請することも可能</a:t>
            </a:r>
            <a:r>
              <a:rPr kumimoji="1" lang="ja-JP" altLang="en-US" sz="1100" b="1" dirty="0">
                <a:latin typeface="BIZ UDP明朝 Medium" panose="02020500000000000000" pitchFamily="18" charset="-128"/>
                <a:ea typeface="BIZ UDP明朝 Medium" panose="02020500000000000000" pitchFamily="18" charset="-128"/>
              </a:rPr>
              <a:t>です。</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明朝 Medium" panose="02020500000000000000" pitchFamily="18" charset="-128"/>
                <a:ea typeface="BIZ UDP明朝 Medium" panose="02020500000000000000" pitchFamily="18" charset="-128"/>
              </a:rPr>
              <a:t>認証を受けるためには、</a:t>
            </a:r>
            <a:r>
              <a:rPr lang="ja-JP" altLang="ja-JP" sz="1100" b="1" dirty="0">
                <a:latin typeface="BIZ UDゴシック" panose="020B0400000000000000" pitchFamily="49" charset="-128"/>
                <a:ea typeface="BIZ UDゴシック" panose="020B0400000000000000" pitchFamily="49" charset="-128"/>
                <a:cs typeface="Times New Roman" panose="02020603050405020304" pitchFamily="18" charset="0"/>
              </a:rPr>
              <a:t>「社会</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」「経済」「環境」の</a:t>
            </a:r>
            <a:r>
              <a:rPr lang="ja-JP" altLang="en-US" sz="11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各分野でそれぞれ</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重点項目を１つ以上</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取り組む必要</a:t>
            </a:r>
            <a:endParaRPr lang="en-US" altLang="ja-JP" sz="1100" b="1"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　 があります。その上で、</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全体で</a:t>
            </a:r>
            <a:r>
              <a:rPr lang="en-US" altLang="ja-JP"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項目以上</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の取組が必要</a:t>
            </a:r>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です。（アドバンス認証は</a:t>
            </a:r>
            <a:r>
              <a:rPr lang="en-US" altLang="ja-JP" sz="1100" b="1" dirty="0">
                <a:latin typeface="BIZ UDP明朝 Medium" panose="02020500000000000000" pitchFamily="18" charset="-128"/>
                <a:ea typeface="BIZ UDP明朝 Medium" panose="02020500000000000000" pitchFamily="18" charset="-128"/>
                <a:cs typeface="Times New Roman" panose="02020603050405020304" pitchFamily="18" charset="0"/>
              </a:rPr>
              <a:t>20</a:t>
            </a:r>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項目以上）</a:t>
            </a:r>
            <a:endParaRPr lang="en-US" altLang="ja-JP" sz="1100" b="1" dirty="0">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147D6A07-EBA5-4C31-9226-1E2EDEF8636F}"/>
              </a:ext>
            </a:extLst>
          </p:cNvPr>
          <p:cNvSpPr>
            <a:spLocks noGrp="1"/>
          </p:cNvSpPr>
          <p:nvPr>
            <p:ph type="sldNum" sz="quarter" idx="12"/>
          </p:nvPr>
        </p:nvSpPr>
        <p:spPr>
          <a:xfrm>
            <a:off x="5392493" y="8801742"/>
            <a:ext cx="1543050" cy="486833"/>
          </a:xfrm>
        </p:spPr>
        <p:txBody>
          <a:bodyPr/>
          <a:lstStyle/>
          <a:p>
            <a:fld id="{517C88FA-2296-453E-ADE1-6CC3A36DE48A}" type="slidenum">
              <a:rPr lang="ja-JP" altLang="en-US" sz="1600"/>
              <a:t>3</a:t>
            </a:fld>
            <a:endParaRPr lang="ja-JP" altLang="en-US" sz="1600"/>
          </a:p>
        </p:txBody>
      </p:sp>
      <p:pic>
        <p:nvPicPr>
          <p:cNvPr id="33" name="図 32">
            <a:extLst>
              <a:ext uri="{FF2B5EF4-FFF2-40B4-BE49-F238E27FC236}">
                <a16:creationId xmlns:a16="http://schemas.microsoft.com/office/drawing/2014/main" id="{7776AE1A-9BB0-418F-B31B-5FD921EAC0CA}"/>
              </a:ext>
            </a:extLst>
          </p:cNvPr>
          <p:cNvPicPr>
            <a:picLocks noChangeAspect="1"/>
          </p:cNvPicPr>
          <p:nvPr/>
        </p:nvPicPr>
        <p:blipFill rotWithShape="1">
          <a:blip r:embed="rId2"/>
          <a:srcRect l="17193" t="64760" r="16491" b="33189"/>
          <a:stretch/>
        </p:blipFill>
        <p:spPr>
          <a:xfrm>
            <a:off x="216737" y="65040"/>
            <a:ext cx="6792295" cy="251199"/>
          </a:xfrm>
          <a:prstGeom prst="rect">
            <a:avLst/>
          </a:prstGeom>
        </p:spPr>
      </p:pic>
    </p:spTree>
    <p:extLst>
      <p:ext uri="{BB962C8B-B14F-4D97-AF65-F5344CB8AC3E}">
        <p14:creationId xmlns:p14="http://schemas.microsoft.com/office/powerpoint/2010/main" val="227128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616330BA-90D7-41CB-9D9F-B10B50102189}"/>
              </a:ext>
            </a:extLst>
          </p:cNvPr>
          <p:cNvPicPr>
            <a:picLocks noChangeAspect="1"/>
          </p:cNvPicPr>
          <p:nvPr/>
        </p:nvPicPr>
        <p:blipFill rotWithShape="1">
          <a:blip r:embed="rId2"/>
          <a:srcRect l="17193" t="64760" r="16491" b="33189"/>
          <a:stretch/>
        </p:blipFill>
        <p:spPr>
          <a:xfrm>
            <a:off x="203508" y="9097338"/>
            <a:ext cx="6792295" cy="220122"/>
          </a:xfrm>
          <a:prstGeom prst="rect">
            <a:avLst/>
          </a:prstGeom>
        </p:spPr>
      </p:pic>
      <p:sp>
        <p:nvSpPr>
          <p:cNvPr id="4" name="四角形: 角を丸くする 3">
            <a:extLst>
              <a:ext uri="{FF2B5EF4-FFF2-40B4-BE49-F238E27FC236}">
                <a16:creationId xmlns:a16="http://schemas.microsoft.com/office/drawing/2014/main" id="{3E4C96F8-CC7E-4B55-A746-6FC63194D293}"/>
              </a:ext>
            </a:extLst>
          </p:cNvPr>
          <p:cNvSpPr/>
          <p:nvPr/>
        </p:nvSpPr>
        <p:spPr>
          <a:xfrm>
            <a:off x="205055" y="1551765"/>
            <a:ext cx="3348000" cy="1547438"/>
          </a:xfrm>
          <a:prstGeom prst="roundRect">
            <a:avLst>
              <a:gd name="adj" fmla="val 5758"/>
            </a:avLst>
          </a:prstGeom>
          <a:pattFill prst="pct30">
            <a:fgClr>
              <a:schemeClr val="accent5">
                <a:lumMod val="60000"/>
                <a:lumOff val="4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①人材育成・能力開発</a:t>
            </a:r>
          </a:p>
        </p:txBody>
      </p:sp>
      <p:sp>
        <p:nvSpPr>
          <p:cNvPr id="6" name="正方形/長方形 5">
            <a:extLst>
              <a:ext uri="{FF2B5EF4-FFF2-40B4-BE49-F238E27FC236}">
                <a16:creationId xmlns:a16="http://schemas.microsoft.com/office/drawing/2014/main" id="{DBA37052-5473-485B-989B-23B7E91654F2}"/>
              </a:ext>
            </a:extLst>
          </p:cNvPr>
          <p:cNvSpPr/>
          <p:nvPr/>
        </p:nvSpPr>
        <p:spPr>
          <a:xfrm>
            <a:off x="202555" y="339646"/>
            <a:ext cx="6772921" cy="360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effectLst>
                  <a:outerShdw blurRad="190500" dist="50800" dir="5400000" algn="ctr" rotWithShape="0">
                    <a:srgbClr val="000000">
                      <a:alpha val="43137"/>
                    </a:srgbClr>
                  </a:outerShdw>
                </a:effectLst>
                <a:latin typeface="BIZ UDPゴシック" panose="020B0400000000000000" pitchFamily="50" charset="-128"/>
                <a:ea typeface="BIZ UDPゴシック" panose="020B0400000000000000" pitchFamily="50" charset="-128"/>
              </a:rPr>
              <a:t>「経済」の取組項目（①～⑪）と取組の具体例</a:t>
            </a:r>
          </a:p>
        </p:txBody>
      </p:sp>
      <p:sp>
        <p:nvSpPr>
          <p:cNvPr id="8" name="テキスト ボックス 7">
            <a:extLst>
              <a:ext uri="{FF2B5EF4-FFF2-40B4-BE49-F238E27FC236}">
                <a16:creationId xmlns:a16="http://schemas.microsoft.com/office/drawing/2014/main" id="{945B34CA-B460-414E-AAF4-2181975D03DE}"/>
              </a:ext>
            </a:extLst>
          </p:cNvPr>
          <p:cNvSpPr txBox="1"/>
          <p:nvPr/>
        </p:nvSpPr>
        <p:spPr>
          <a:xfrm>
            <a:off x="175532" y="1837318"/>
            <a:ext cx="3390522" cy="126188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従業員の自己研鑽やキャリア形成のための研修　　　　　　　　　　　　　　　　　　　　　　　　　　　　　　</a:t>
            </a:r>
            <a:r>
              <a:rPr kumimoji="1" lang="en-US" altLang="ja-JP" sz="1100" dirty="0">
                <a:latin typeface="BIZ UDPゴシック" panose="020B0400000000000000" pitchFamily="50" charset="-128"/>
                <a:ea typeface="BIZ UDPゴシック" panose="020B0400000000000000" pitchFamily="50" charset="-128"/>
              </a:rPr>
              <a:t>  </a:t>
            </a:r>
          </a:p>
          <a:p>
            <a:r>
              <a:rPr kumimoji="1" lang="ja-JP" altLang="en-US" sz="1100" dirty="0">
                <a:latin typeface="BIZ UDPゴシック" panose="020B0400000000000000" pitchFamily="50" charset="-128"/>
                <a:ea typeface="BIZ UDPゴシック" panose="020B0400000000000000" pitchFamily="50" charset="-128"/>
              </a:rPr>
              <a:t>　　 機会を提供している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外部研修への研修費を負担（一部・全部）している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若手や中途採用の社員等を対象としたメンター</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制度を設けている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上司による指導体制（</a:t>
            </a:r>
            <a:r>
              <a:rPr kumimoji="1" lang="en-US" altLang="ja-JP" sz="1100" dirty="0">
                <a:latin typeface="BIZ UDPゴシック" panose="020B0400000000000000" pitchFamily="50" charset="-128"/>
                <a:ea typeface="BIZ UDPゴシック" panose="020B0400000000000000" pitchFamily="50" charset="-128"/>
              </a:rPr>
              <a:t>OJT</a:t>
            </a:r>
            <a:r>
              <a:rPr kumimoji="1" lang="ja-JP" altLang="en-US" sz="1100" dirty="0">
                <a:latin typeface="BIZ UDPゴシック" panose="020B0400000000000000" pitchFamily="50" charset="-128"/>
                <a:ea typeface="BIZ UDPゴシック" panose="020B0400000000000000" pitchFamily="50" charset="-128"/>
              </a:rPr>
              <a:t>）を整備している</a:t>
            </a:r>
          </a:p>
        </p:txBody>
      </p:sp>
      <p:sp>
        <p:nvSpPr>
          <p:cNvPr id="33" name="四角形: 角を丸くする 32">
            <a:extLst>
              <a:ext uri="{FF2B5EF4-FFF2-40B4-BE49-F238E27FC236}">
                <a16:creationId xmlns:a16="http://schemas.microsoft.com/office/drawing/2014/main" id="{490035FA-620F-47B7-9087-837622532C80}"/>
              </a:ext>
            </a:extLst>
          </p:cNvPr>
          <p:cNvSpPr/>
          <p:nvPr/>
        </p:nvSpPr>
        <p:spPr>
          <a:xfrm>
            <a:off x="208900" y="5691844"/>
            <a:ext cx="3348000" cy="725023"/>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④事業承継</a:t>
            </a:r>
          </a:p>
        </p:txBody>
      </p:sp>
      <p:sp>
        <p:nvSpPr>
          <p:cNvPr id="39" name="テキスト ボックス 38">
            <a:extLst>
              <a:ext uri="{FF2B5EF4-FFF2-40B4-BE49-F238E27FC236}">
                <a16:creationId xmlns:a16="http://schemas.microsoft.com/office/drawing/2014/main" id="{B1496C9D-F986-4119-BBD7-22F25B151280}"/>
              </a:ext>
            </a:extLst>
          </p:cNvPr>
          <p:cNvSpPr txBox="1"/>
          <p:nvPr/>
        </p:nvSpPr>
        <p:spPr>
          <a:xfrm>
            <a:off x="175776" y="5947508"/>
            <a:ext cx="3390522" cy="46935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後継者候補の検討や選定を行っている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代表者に依存しない経営体制を構築している</a:t>
            </a:r>
          </a:p>
        </p:txBody>
      </p:sp>
      <p:sp>
        <p:nvSpPr>
          <p:cNvPr id="40" name="四角形: 角を丸くする 39">
            <a:extLst>
              <a:ext uri="{FF2B5EF4-FFF2-40B4-BE49-F238E27FC236}">
                <a16:creationId xmlns:a16="http://schemas.microsoft.com/office/drawing/2014/main" id="{3DBB00BA-0FBB-4AC9-8F18-E83A4B77696F}"/>
              </a:ext>
            </a:extLst>
          </p:cNvPr>
          <p:cNvSpPr/>
          <p:nvPr/>
        </p:nvSpPr>
        <p:spPr>
          <a:xfrm>
            <a:off x="205329" y="6451688"/>
            <a:ext cx="3348000" cy="940556"/>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⑤事業継続計画（ＢＣＰ）の策定</a:t>
            </a:r>
          </a:p>
        </p:txBody>
      </p:sp>
      <p:sp>
        <p:nvSpPr>
          <p:cNvPr id="41" name="テキスト ボックス 40">
            <a:extLst>
              <a:ext uri="{FF2B5EF4-FFF2-40B4-BE49-F238E27FC236}">
                <a16:creationId xmlns:a16="http://schemas.microsoft.com/office/drawing/2014/main" id="{C56638C4-F3E1-454A-BE42-4C0CD4785557}"/>
              </a:ext>
            </a:extLst>
          </p:cNvPr>
          <p:cNvSpPr txBox="1"/>
          <p:nvPr/>
        </p:nvSpPr>
        <p:spPr>
          <a:xfrm>
            <a:off x="178670" y="6727168"/>
            <a:ext cx="3390522" cy="677108"/>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BCP</a:t>
            </a:r>
            <a:r>
              <a:rPr kumimoji="1" lang="ja-JP" altLang="en-US" sz="1100" dirty="0">
                <a:latin typeface="BIZ UDPゴシック" panose="020B0400000000000000" pitchFamily="50" charset="-128"/>
                <a:ea typeface="BIZ UDPゴシック" panose="020B0400000000000000" pitchFamily="50" charset="-128"/>
              </a:rPr>
              <a:t>を策定し、定期的に見直している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ＢＣＰに沿った訓練を実施している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ＢＣＰに係る国の認定等を受けている</a:t>
            </a:r>
          </a:p>
        </p:txBody>
      </p:sp>
      <p:sp>
        <p:nvSpPr>
          <p:cNvPr id="42" name="テキスト ボックス 41">
            <a:extLst>
              <a:ext uri="{FF2B5EF4-FFF2-40B4-BE49-F238E27FC236}">
                <a16:creationId xmlns:a16="http://schemas.microsoft.com/office/drawing/2014/main" id="{47C1657B-9785-4B2B-97C0-134C32CFBEA7}"/>
              </a:ext>
            </a:extLst>
          </p:cNvPr>
          <p:cNvSpPr txBox="1"/>
          <p:nvPr/>
        </p:nvSpPr>
        <p:spPr>
          <a:xfrm>
            <a:off x="2909234" y="1592609"/>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43" name="四角形: 角を丸くする 42">
            <a:extLst>
              <a:ext uri="{FF2B5EF4-FFF2-40B4-BE49-F238E27FC236}">
                <a16:creationId xmlns:a16="http://schemas.microsoft.com/office/drawing/2014/main" id="{2CE12190-F315-4793-B1C3-413E9E3C3D23}"/>
              </a:ext>
            </a:extLst>
          </p:cNvPr>
          <p:cNvSpPr/>
          <p:nvPr/>
        </p:nvSpPr>
        <p:spPr>
          <a:xfrm>
            <a:off x="208360" y="7427285"/>
            <a:ext cx="3348000" cy="1668580"/>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⑥情報セキュリティ対策</a:t>
            </a:r>
          </a:p>
        </p:txBody>
      </p:sp>
      <p:sp>
        <p:nvSpPr>
          <p:cNvPr id="44" name="テキスト ボックス 43">
            <a:extLst>
              <a:ext uri="{FF2B5EF4-FFF2-40B4-BE49-F238E27FC236}">
                <a16:creationId xmlns:a16="http://schemas.microsoft.com/office/drawing/2014/main" id="{A86D2FD9-A360-4197-BF8D-F7AB8E411963}"/>
              </a:ext>
            </a:extLst>
          </p:cNvPr>
          <p:cNvSpPr txBox="1"/>
          <p:nvPr/>
        </p:nvSpPr>
        <p:spPr>
          <a:xfrm>
            <a:off x="175050" y="7703177"/>
            <a:ext cx="3390522" cy="139268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個人情報等の管理やセキュリティ対策のルールを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規定している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従業員を対象とした情報セキュリティ研修を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実施している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情報セキュリティを所管する部署を設けている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プライバシーマーク制度（一般社団法人日本情報</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経済社会推進協会）の登録企業である</a:t>
            </a:r>
          </a:p>
        </p:txBody>
      </p:sp>
      <p:sp>
        <p:nvSpPr>
          <p:cNvPr id="45" name="四角形: 角を丸くする 44">
            <a:extLst>
              <a:ext uri="{FF2B5EF4-FFF2-40B4-BE49-F238E27FC236}">
                <a16:creationId xmlns:a16="http://schemas.microsoft.com/office/drawing/2014/main" id="{B99A6E0B-1376-4200-874D-346D580A9851}"/>
              </a:ext>
            </a:extLst>
          </p:cNvPr>
          <p:cNvSpPr/>
          <p:nvPr/>
        </p:nvSpPr>
        <p:spPr>
          <a:xfrm>
            <a:off x="3608993" y="1574320"/>
            <a:ext cx="3348000" cy="1499303"/>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⑦企業統治体制の構築</a:t>
            </a:r>
          </a:p>
        </p:txBody>
      </p:sp>
      <p:sp>
        <p:nvSpPr>
          <p:cNvPr id="46" name="テキスト ボックス 45">
            <a:extLst>
              <a:ext uri="{FF2B5EF4-FFF2-40B4-BE49-F238E27FC236}">
                <a16:creationId xmlns:a16="http://schemas.microsoft.com/office/drawing/2014/main" id="{19E8A09C-823C-418C-9BD2-1CA87F7C3921}"/>
              </a:ext>
            </a:extLst>
          </p:cNvPr>
          <p:cNvSpPr txBox="1"/>
          <p:nvPr/>
        </p:nvSpPr>
        <p:spPr>
          <a:xfrm>
            <a:off x="3610882" y="1908171"/>
            <a:ext cx="3390522" cy="1223412"/>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コンプライアンスに関わる研修を実施している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コンプライアンスマニュアル等を作成し、社内に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共有している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公益通報制度（内部通報）を整備している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従業員に向けてコンプライアンスに係る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メッセージを発信している</a:t>
            </a:r>
          </a:p>
        </p:txBody>
      </p:sp>
      <p:sp>
        <p:nvSpPr>
          <p:cNvPr id="47" name="四角形: 角を丸くする 46">
            <a:extLst>
              <a:ext uri="{FF2B5EF4-FFF2-40B4-BE49-F238E27FC236}">
                <a16:creationId xmlns:a16="http://schemas.microsoft.com/office/drawing/2014/main" id="{F3846A65-A153-4F18-BE65-B3254DC94DA9}"/>
              </a:ext>
            </a:extLst>
          </p:cNvPr>
          <p:cNvSpPr/>
          <p:nvPr/>
        </p:nvSpPr>
        <p:spPr>
          <a:xfrm>
            <a:off x="3611848" y="3134293"/>
            <a:ext cx="3348000" cy="1677117"/>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⑧公正な経済取引</a:t>
            </a:r>
          </a:p>
        </p:txBody>
      </p:sp>
      <p:sp>
        <p:nvSpPr>
          <p:cNvPr id="48" name="テキスト ボックス 47">
            <a:extLst>
              <a:ext uri="{FF2B5EF4-FFF2-40B4-BE49-F238E27FC236}">
                <a16:creationId xmlns:a16="http://schemas.microsoft.com/office/drawing/2014/main" id="{09467B3D-925D-4D82-81E7-15172BD693B8}"/>
              </a:ext>
            </a:extLst>
          </p:cNvPr>
          <p:cNvSpPr txBox="1"/>
          <p:nvPr/>
        </p:nvSpPr>
        <p:spPr>
          <a:xfrm>
            <a:off x="3617146" y="3410184"/>
            <a:ext cx="3390522" cy="139268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不正競争行為や汚職等への関与禁止の方針を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示している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不正競争行為や汚職等に関する研修等を実施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知的財産を保護する適切な取組を行っている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パートナーシップ構築宣言（経済産業省）を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行っている</a:t>
            </a:r>
          </a:p>
        </p:txBody>
      </p:sp>
      <p:sp>
        <p:nvSpPr>
          <p:cNvPr id="49" name="四角形: 角を丸くする 48">
            <a:extLst>
              <a:ext uri="{FF2B5EF4-FFF2-40B4-BE49-F238E27FC236}">
                <a16:creationId xmlns:a16="http://schemas.microsoft.com/office/drawing/2014/main" id="{2E800FB2-2D9A-4133-8B1A-37E7C128F46A}"/>
              </a:ext>
            </a:extLst>
          </p:cNvPr>
          <p:cNvSpPr/>
          <p:nvPr/>
        </p:nvSpPr>
        <p:spPr>
          <a:xfrm>
            <a:off x="3620452" y="4887400"/>
            <a:ext cx="3348000" cy="1147006"/>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⑨企業情報の公開</a:t>
            </a:r>
          </a:p>
        </p:txBody>
      </p:sp>
      <p:sp>
        <p:nvSpPr>
          <p:cNvPr id="50" name="テキスト ボックス 49">
            <a:extLst>
              <a:ext uri="{FF2B5EF4-FFF2-40B4-BE49-F238E27FC236}">
                <a16:creationId xmlns:a16="http://schemas.microsoft.com/office/drawing/2014/main" id="{DFBFFC84-F834-4AD2-B2EE-A94B742EFC86}"/>
              </a:ext>
            </a:extLst>
          </p:cNvPr>
          <p:cNvSpPr txBox="1"/>
          <p:nvPr/>
        </p:nvSpPr>
        <p:spPr>
          <a:xfrm>
            <a:off x="3620670" y="5163291"/>
            <a:ext cx="3390522" cy="80791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消費者や取引先等からの情報開示の求めに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対する対応方針を策定している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消費者や取引先に影響のある情報漏洩や</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品質問題等に対する公表基準を策定している</a:t>
            </a:r>
          </a:p>
        </p:txBody>
      </p:sp>
      <p:sp>
        <p:nvSpPr>
          <p:cNvPr id="53" name="四角形: 角を丸くする 52">
            <a:extLst>
              <a:ext uri="{FF2B5EF4-FFF2-40B4-BE49-F238E27FC236}">
                <a16:creationId xmlns:a16="http://schemas.microsoft.com/office/drawing/2014/main" id="{0FE01B32-98DB-4E34-8EDE-4058A29ED746}"/>
              </a:ext>
            </a:extLst>
          </p:cNvPr>
          <p:cNvSpPr/>
          <p:nvPr/>
        </p:nvSpPr>
        <p:spPr>
          <a:xfrm>
            <a:off x="204918" y="3137437"/>
            <a:ext cx="3348000" cy="957188"/>
          </a:xfrm>
          <a:prstGeom prst="roundRect">
            <a:avLst>
              <a:gd name="adj" fmla="val 5758"/>
            </a:avLst>
          </a:prstGeom>
          <a:pattFill prst="pct30">
            <a:fgClr>
              <a:schemeClr val="accent5">
                <a:lumMod val="60000"/>
                <a:lumOff val="4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②雇用の維持・拡大</a:t>
            </a:r>
          </a:p>
        </p:txBody>
      </p:sp>
      <p:sp>
        <p:nvSpPr>
          <p:cNvPr id="54" name="テキスト ボックス 53">
            <a:extLst>
              <a:ext uri="{FF2B5EF4-FFF2-40B4-BE49-F238E27FC236}">
                <a16:creationId xmlns:a16="http://schemas.microsoft.com/office/drawing/2014/main" id="{8816F7EE-5074-44EB-9A4E-B7F71691A934}"/>
              </a:ext>
            </a:extLst>
          </p:cNvPr>
          <p:cNvSpPr txBox="1"/>
          <p:nvPr/>
        </p:nvSpPr>
        <p:spPr>
          <a:xfrm>
            <a:off x="175536" y="3429086"/>
            <a:ext cx="3501682"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インターンシップの受け入れによる職務体験など、</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早期離職防止に繋がる取組を行っている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新規出店や商圏拡大等による雇用拡大予定がある</a:t>
            </a:r>
          </a:p>
          <a:p>
            <a:pPr>
              <a:spcBef>
                <a:spcPts val="300"/>
              </a:spcBef>
            </a:pPr>
            <a:endParaRPr kumimoji="1" lang="ja-JP" altLang="en-US" sz="1100" dirty="0">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5F692304-437A-44EA-9BF4-CFAE8D52CEF6}"/>
              </a:ext>
            </a:extLst>
          </p:cNvPr>
          <p:cNvSpPr txBox="1"/>
          <p:nvPr/>
        </p:nvSpPr>
        <p:spPr>
          <a:xfrm>
            <a:off x="2973436" y="3171189"/>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56" name="四角形: 角を丸くする 55">
            <a:extLst>
              <a:ext uri="{FF2B5EF4-FFF2-40B4-BE49-F238E27FC236}">
                <a16:creationId xmlns:a16="http://schemas.microsoft.com/office/drawing/2014/main" id="{72567B7F-B18F-41CB-A0EF-D20EA713BF02}"/>
              </a:ext>
            </a:extLst>
          </p:cNvPr>
          <p:cNvSpPr/>
          <p:nvPr/>
        </p:nvSpPr>
        <p:spPr>
          <a:xfrm>
            <a:off x="204931" y="4125692"/>
            <a:ext cx="3348000" cy="1531178"/>
          </a:xfrm>
          <a:prstGeom prst="roundRect">
            <a:avLst>
              <a:gd name="adj" fmla="val 5758"/>
            </a:avLst>
          </a:prstGeom>
          <a:pattFill prst="pct30">
            <a:fgClr>
              <a:schemeClr val="accent5">
                <a:lumMod val="60000"/>
                <a:lumOff val="4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③デジタル化による生産性の向上</a:t>
            </a:r>
          </a:p>
        </p:txBody>
      </p:sp>
      <p:sp>
        <p:nvSpPr>
          <p:cNvPr id="57" name="テキスト ボックス 56">
            <a:extLst>
              <a:ext uri="{FF2B5EF4-FFF2-40B4-BE49-F238E27FC236}">
                <a16:creationId xmlns:a16="http://schemas.microsoft.com/office/drawing/2014/main" id="{40E33659-D3BF-4ADB-B195-21B747C8F18B}"/>
              </a:ext>
            </a:extLst>
          </p:cNvPr>
          <p:cNvSpPr txBox="1"/>
          <p:nvPr/>
        </p:nvSpPr>
        <p:spPr>
          <a:xfrm>
            <a:off x="178527" y="4417341"/>
            <a:ext cx="3501682" cy="1223412"/>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経営計画等において、デジタル化による生産性</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向上の取組みを位置付けている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DX</a:t>
            </a:r>
            <a:r>
              <a:rPr kumimoji="1" lang="ja-JP" altLang="en-US" sz="1100" dirty="0">
                <a:latin typeface="BIZ UDPゴシック" panose="020B0400000000000000" pitchFamily="50" charset="-128"/>
                <a:ea typeface="BIZ UDPゴシック" panose="020B0400000000000000" pitchFamily="50" charset="-128"/>
              </a:rPr>
              <a:t>に向けたシステムを導入または試行している　</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個別業務のデジタル化を行っている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新たな価値や顧客の創出に向け、データの利活用</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に取り組んでいる</a:t>
            </a:r>
          </a:p>
        </p:txBody>
      </p:sp>
      <p:sp>
        <p:nvSpPr>
          <p:cNvPr id="58" name="テキスト ボックス 57">
            <a:extLst>
              <a:ext uri="{FF2B5EF4-FFF2-40B4-BE49-F238E27FC236}">
                <a16:creationId xmlns:a16="http://schemas.microsoft.com/office/drawing/2014/main" id="{90CE52B3-0F5B-4668-93A5-2630FC6B377C}"/>
              </a:ext>
            </a:extLst>
          </p:cNvPr>
          <p:cNvSpPr txBox="1"/>
          <p:nvPr/>
        </p:nvSpPr>
        <p:spPr>
          <a:xfrm>
            <a:off x="2970766" y="4163829"/>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59" name="四角形: 角を丸くする 58">
            <a:extLst>
              <a:ext uri="{FF2B5EF4-FFF2-40B4-BE49-F238E27FC236}">
                <a16:creationId xmlns:a16="http://schemas.microsoft.com/office/drawing/2014/main" id="{25FC9BAA-4D33-4DE9-825E-E26F3F4021AA}"/>
              </a:ext>
            </a:extLst>
          </p:cNvPr>
          <p:cNvSpPr/>
          <p:nvPr/>
        </p:nvSpPr>
        <p:spPr>
          <a:xfrm>
            <a:off x="3617690" y="6118710"/>
            <a:ext cx="3348000" cy="1112647"/>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⑩市場変化を見据えた対応</a:t>
            </a:r>
          </a:p>
        </p:txBody>
      </p:sp>
      <p:sp>
        <p:nvSpPr>
          <p:cNvPr id="60" name="テキスト ボックス 59">
            <a:extLst>
              <a:ext uri="{FF2B5EF4-FFF2-40B4-BE49-F238E27FC236}">
                <a16:creationId xmlns:a16="http://schemas.microsoft.com/office/drawing/2014/main" id="{D8802C01-DE51-47BA-B0FC-ECD50FFD7324}"/>
              </a:ext>
            </a:extLst>
          </p:cNvPr>
          <p:cNvSpPr txBox="1"/>
          <p:nvPr/>
        </p:nvSpPr>
        <p:spPr>
          <a:xfrm>
            <a:off x="3633148" y="6394601"/>
            <a:ext cx="3348000" cy="80791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ライフスタイルや価値観の変化による自社事業</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への影響の把握・分析を行っている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市場変化を見据えた自社の商品・サービス等の</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見直しを予定している</a:t>
            </a:r>
          </a:p>
        </p:txBody>
      </p:sp>
      <p:sp>
        <p:nvSpPr>
          <p:cNvPr id="61" name="四角形: 角を丸くする 60">
            <a:extLst>
              <a:ext uri="{FF2B5EF4-FFF2-40B4-BE49-F238E27FC236}">
                <a16:creationId xmlns:a16="http://schemas.microsoft.com/office/drawing/2014/main" id="{115E6452-FA2B-4FE2-A3FC-70A3C813ED59}"/>
              </a:ext>
            </a:extLst>
          </p:cNvPr>
          <p:cNvSpPr/>
          <p:nvPr/>
        </p:nvSpPr>
        <p:spPr>
          <a:xfrm>
            <a:off x="3617622" y="7295156"/>
            <a:ext cx="3348000" cy="1469349"/>
          </a:xfrm>
          <a:prstGeom prst="roundRect">
            <a:avLst>
              <a:gd name="adj" fmla="val 5758"/>
            </a:avLst>
          </a:prstGeom>
          <a:pattFill prst="pct30">
            <a:fgClr>
              <a:schemeClr val="accent5">
                <a:lumMod val="20000"/>
                <a:lumOff val="80000"/>
              </a:schemeClr>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⑪多様な主体との連携</a:t>
            </a:r>
          </a:p>
        </p:txBody>
      </p:sp>
      <p:sp>
        <p:nvSpPr>
          <p:cNvPr id="62" name="テキスト ボックス 61">
            <a:extLst>
              <a:ext uri="{FF2B5EF4-FFF2-40B4-BE49-F238E27FC236}">
                <a16:creationId xmlns:a16="http://schemas.microsoft.com/office/drawing/2014/main" id="{809EDB63-B38C-4D80-8F01-C7AC433B5378}"/>
              </a:ext>
            </a:extLst>
          </p:cNvPr>
          <p:cNvSpPr txBox="1"/>
          <p:nvPr/>
        </p:nvSpPr>
        <p:spPr>
          <a:xfrm>
            <a:off x="3633915" y="7571046"/>
            <a:ext cx="3390522" cy="118494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大学や研究機関等の外部機関と連携した新しい</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製品・サービスの開発等を行っている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ビジネスマッチングを活用した新しい製品、</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サービスの開発等を行っている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工業会等の業界団体へ加入し、情報共有を行って</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いる</a:t>
            </a:r>
          </a:p>
        </p:txBody>
      </p:sp>
      <p:sp>
        <p:nvSpPr>
          <p:cNvPr id="30" name="テキスト ボックス 29">
            <a:extLst>
              <a:ext uri="{FF2B5EF4-FFF2-40B4-BE49-F238E27FC236}">
                <a16:creationId xmlns:a16="http://schemas.microsoft.com/office/drawing/2014/main" id="{0F10433A-D2F7-4475-B4F0-A3616200A828}"/>
              </a:ext>
            </a:extLst>
          </p:cNvPr>
          <p:cNvSpPr txBox="1"/>
          <p:nvPr/>
        </p:nvSpPr>
        <p:spPr>
          <a:xfrm>
            <a:off x="197802" y="731299"/>
            <a:ext cx="6772921" cy="769441"/>
          </a:xfrm>
          <a:prstGeom prst="rect">
            <a:avLst/>
          </a:prstGeom>
          <a:solidFill>
            <a:schemeClr val="bg1"/>
          </a:solidFill>
          <a:ln>
            <a:solidFill>
              <a:schemeClr val="tx1"/>
            </a:solidFill>
            <a:prstDash val="sysDot"/>
          </a:ln>
        </p:spPr>
        <p:txBody>
          <a:bodyPr wrap="square" rtlCol="0">
            <a:spAutoFit/>
          </a:bodyPr>
          <a:lstStyle/>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ゴシック" panose="020B0400000000000000" pitchFamily="50" charset="-128"/>
                <a:ea typeface="BIZ UDPゴシック" panose="020B0400000000000000" pitchFamily="50" charset="-128"/>
              </a:rPr>
              <a:t>各項目の</a:t>
            </a:r>
            <a:r>
              <a:rPr kumimoji="1" lang="ja-JP" altLang="en-US" sz="1100" b="1" dirty="0">
                <a:solidFill>
                  <a:srgbClr val="FF3300"/>
                </a:solidFill>
                <a:latin typeface="BIZ UDPゴシック" panose="020B0400000000000000" pitchFamily="50" charset="-128"/>
                <a:ea typeface="BIZ UDPゴシック" panose="020B0400000000000000" pitchFamily="50" charset="-128"/>
              </a:rPr>
              <a:t>具体例について、</a:t>
            </a:r>
            <a:r>
              <a:rPr kumimoji="1" lang="ja-JP" altLang="en-US" sz="1100" b="1" u="sng" dirty="0">
                <a:solidFill>
                  <a:srgbClr val="FF3300"/>
                </a:solidFill>
                <a:latin typeface="BIZ UDゴシック" panose="020B0400000000000000" pitchFamily="49" charset="-128"/>
                <a:ea typeface="BIZ UDゴシック" panose="020B0400000000000000" pitchFamily="49" charset="-128"/>
              </a:rPr>
              <a:t>１つ以上の取組があれば</a:t>
            </a:r>
            <a:r>
              <a:rPr kumimoji="1" lang="ja-JP" altLang="en-US" sz="1100" b="1" dirty="0">
                <a:solidFill>
                  <a:srgbClr val="FF3300"/>
                </a:solidFill>
                <a:latin typeface="BIZ UDゴシック" panose="020B0400000000000000" pitchFamily="49" charset="-128"/>
                <a:ea typeface="BIZ UDゴシック" panose="020B0400000000000000" pitchFamily="49" charset="-128"/>
              </a:rPr>
              <a:t>、取組項目として認定</a:t>
            </a:r>
            <a:r>
              <a:rPr kumimoji="1" lang="ja-JP" altLang="en-US" sz="1100" b="1" dirty="0">
                <a:latin typeface="BIZ UDP明朝 Medium" panose="02020500000000000000" pitchFamily="18" charset="-128"/>
                <a:ea typeface="BIZ UDP明朝 Medium" panose="02020500000000000000" pitchFamily="18" charset="-128"/>
              </a:rPr>
              <a:t>されます。</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明朝 Medium" panose="02020500000000000000" pitchFamily="18" charset="-128"/>
                <a:ea typeface="BIZ UDP明朝 Medium" panose="02020500000000000000" pitchFamily="18" charset="-128"/>
              </a:rPr>
              <a:t>記載されている具体例に限らず、</a:t>
            </a:r>
            <a:r>
              <a:rPr kumimoji="1" lang="ja-JP" altLang="en-US" sz="1100" b="1" u="sng" dirty="0">
                <a:solidFill>
                  <a:srgbClr val="FF3300"/>
                </a:solidFill>
                <a:latin typeface="BIZ UDゴシック" panose="020B0400000000000000" pitchFamily="49" charset="-128"/>
                <a:ea typeface="BIZ UDゴシック" panose="020B0400000000000000" pitchFamily="49" charset="-128"/>
              </a:rPr>
              <a:t>独自の取組を申請することも可能</a:t>
            </a:r>
            <a:r>
              <a:rPr kumimoji="1" lang="ja-JP" altLang="en-US" sz="1100" b="1" dirty="0">
                <a:latin typeface="BIZ UDP明朝 Medium" panose="02020500000000000000" pitchFamily="18" charset="-128"/>
                <a:ea typeface="BIZ UDP明朝 Medium" panose="02020500000000000000" pitchFamily="18" charset="-128"/>
              </a:rPr>
              <a:t>です。</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明朝 Medium" panose="02020500000000000000" pitchFamily="18" charset="-128"/>
                <a:ea typeface="BIZ UDP明朝 Medium" panose="02020500000000000000" pitchFamily="18" charset="-128"/>
              </a:rPr>
              <a:t>認証を受けるためには、</a:t>
            </a:r>
            <a:r>
              <a:rPr lang="ja-JP" altLang="ja-JP" sz="1100" b="1" dirty="0">
                <a:latin typeface="BIZ UDゴシック" panose="020B0400000000000000" pitchFamily="49" charset="-128"/>
                <a:ea typeface="BIZ UDゴシック" panose="020B0400000000000000" pitchFamily="49" charset="-128"/>
                <a:cs typeface="Times New Roman" panose="02020603050405020304" pitchFamily="18" charset="0"/>
              </a:rPr>
              <a:t>「社会</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」「経済」「環境」の</a:t>
            </a:r>
            <a:r>
              <a:rPr lang="ja-JP" altLang="en-US" sz="11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各分野でそれぞれ</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重点項目を１つ以上</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取り組む必要</a:t>
            </a:r>
            <a:endParaRPr lang="en-US" altLang="ja-JP" sz="1100" b="1"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　 があります。その上で、</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全体で</a:t>
            </a:r>
            <a:r>
              <a:rPr lang="en-US" altLang="ja-JP"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項目以上</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の取組が必要</a:t>
            </a:r>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です。（アドバンス認証は</a:t>
            </a:r>
            <a:r>
              <a:rPr lang="en-US" altLang="ja-JP" sz="1100" b="1" dirty="0">
                <a:latin typeface="BIZ UDP明朝 Medium" panose="02020500000000000000" pitchFamily="18" charset="-128"/>
                <a:ea typeface="BIZ UDP明朝 Medium" panose="02020500000000000000" pitchFamily="18" charset="-128"/>
                <a:cs typeface="Times New Roman" panose="02020603050405020304" pitchFamily="18" charset="0"/>
              </a:rPr>
              <a:t>20</a:t>
            </a:r>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項目以上）</a:t>
            </a:r>
            <a:endParaRPr lang="en-US" altLang="ja-JP" sz="1100" b="1" dirty="0">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2BD1DE47-28B2-4C6C-BF0C-DFA7443457FE}"/>
              </a:ext>
            </a:extLst>
          </p:cNvPr>
          <p:cNvSpPr>
            <a:spLocks noGrp="1"/>
          </p:cNvSpPr>
          <p:nvPr>
            <p:ph type="sldNum" sz="quarter" idx="12"/>
          </p:nvPr>
        </p:nvSpPr>
        <p:spPr>
          <a:xfrm>
            <a:off x="5422572" y="8805450"/>
            <a:ext cx="1543050" cy="486833"/>
          </a:xfrm>
        </p:spPr>
        <p:txBody>
          <a:bodyPr/>
          <a:lstStyle/>
          <a:p>
            <a:fld id="{517C88FA-2296-453E-ADE1-6CC3A36DE48A}" type="slidenum">
              <a:rPr kumimoji="1" lang="ja-JP" altLang="en-US" sz="1400"/>
              <a:t>4</a:t>
            </a:fld>
            <a:endParaRPr kumimoji="1" lang="ja-JP" altLang="en-US" sz="1400"/>
          </a:p>
        </p:txBody>
      </p:sp>
      <p:pic>
        <p:nvPicPr>
          <p:cNvPr id="32" name="図 31">
            <a:extLst>
              <a:ext uri="{FF2B5EF4-FFF2-40B4-BE49-F238E27FC236}">
                <a16:creationId xmlns:a16="http://schemas.microsoft.com/office/drawing/2014/main" id="{41E8E8AE-F845-4D2E-920C-92D2E2D89326}"/>
              </a:ext>
            </a:extLst>
          </p:cNvPr>
          <p:cNvPicPr>
            <a:picLocks noChangeAspect="1"/>
          </p:cNvPicPr>
          <p:nvPr/>
        </p:nvPicPr>
        <p:blipFill rotWithShape="1">
          <a:blip r:embed="rId2"/>
          <a:srcRect l="17193" t="64760" r="16491" b="33189"/>
          <a:stretch/>
        </p:blipFill>
        <p:spPr>
          <a:xfrm>
            <a:off x="216737" y="40745"/>
            <a:ext cx="6792295" cy="275494"/>
          </a:xfrm>
          <a:prstGeom prst="rect">
            <a:avLst/>
          </a:prstGeom>
        </p:spPr>
      </p:pic>
    </p:spTree>
    <p:extLst>
      <p:ext uri="{BB962C8B-B14F-4D97-AF65-F5344CB8AC3E}">
        <p14:creationId xmlns:p14="http://schemas.microsoft.com/office/powerpoint/2010/main" val="175725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E4C96F8-CC7E-4B55-A746-6FC63194D293}"/>
              </a:ext>
            </a:extLst>
          </p:cNvPr>
          <p:cNvSpPr/>
          <p:nvPr/>
        </p:nvSpPr>
        <p:spPr>
          <a:xfrm>
            <a:off x="205055" y="1690008"/>
            <a:ext cx="3348000" cy="1780698"/>
          </a:xfrm>
          <a:prstGeom prst="roundRect">
            <a:avLst>
              <a:gd name="adj" fmla="val 5758"/>
            </a:avLst>
          </a:prstGeom>
          <a:pattFill prst="pct30">
            <a:fgClr>
              <a:schemeClr val="accent6">
                <a:lumMod val="60000"/>
                <a:lumOff val="4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①脱炭素</a:t>
            </a:r>
            <a:endParaRPr kumimoji="1" lang="en-US" altLang="ja-JP"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（燃料消費量の可視化・削減）</a:t>
            </a:r>
          </a:p>
        </p:txBody>
      </p:sp>
      <p:sp>
        <p:nvSpPr>
          <p:cNvPr id="6" name="正方形/長方形 5">
            <a:extLst>
              <a:ext uri="{FF2B5EF4-FFF2-40B4-BE49-F238E27FC236}">
                <a16:creationId xmlns:a16="http://schemas.microsoft.com/office/drawing/2014/main" id="{DBA37052-5473-485B-989B-23B7E91654F2}"/>
              </a:ext>
            </a:extLst>
          </p:cNvPr>
          <p:cNvSpPr/>
          <p:nvPr/>
        </p:nvSpPr>
        <p:spPr>
          <a:xfrm>
            <a:off x="202555" y="360916"/>
            <a:ext cx="6772921" cy="360000"/>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effectLst>
                  <a:outerShdw blurRad="190500" dist="50800" dir="5400000" algn="ctr" rotWithShape="0">
                    <a:srgbClr val="000000">
                      <a:alpha val="43137"/>
                    </a:srgbClr>
                  </a:outerShdw>
                </a:effectLst>
                <a:latin typeface="BIZ UDPゴシック" panose="020B0400000000000000" pitchFamily="50" charset="-128"/>
                <a:ea typeface="BIZ UDPゴシック" panose="020B0400000000000000" pitchFamily="50" charset="-128"/>
              </a:rPr>
              <a:t>「環境」の取組項目（①～⑧）と取組の具体例</a:t>
            </a:r>
          </a:p>
        </p:txBody>
      </p:sp>
      <p:sp>
        <p:nvSpPr>
          <p:cNvPr id="8" name="テキスト ボックス 7">
            <a:extLst>
              <a:ext uri="{FF2B5EF4-FFF2-40B4-BE49-F238E27FC236}">
                <a16:creationId xmlns:a16="http://schemas.microsoft.com/office/drawing/2014/main" id="{945B34CA-B460-414E-AAF4-2181975D03DE}"/>
              </a:ext>
            </a:extLst>
          </p:cNvPr>
          <p:cNvSpPr txBox="1"/>
          <p:nvPr/>
        </p:nvSpPr>
        <p:spPr>
          <a:xfrm>
            <a:off x="213205" y="2240384"/>
            <a:ext cx="3390522" cy="1223412"/>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燃料転換や省エネ設備への更新を実施または</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計画している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工場での廃熱利用の仕組みがある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低公害車、ＥＶ車、</a:t>
            </a:r>
            <a:r>
              <a:rPr kumimoji="1" lang="en-US" altLang="ja-JP" sz="1100" dirty="0">
                <a:latin typeface="BIZ UDPゴシック" panose="020B0400000000000000" pitchFamily="50" charset="-128"/>
                <a:ea typeface="BIZ UDPゴシック" panose="020B0400000000000000" pitchFamily="50" charset="-128"/>
              </a:rPr>
              <a:t>FCV</a:t>
            </a:r>
            <a:r>
              <a:rPr kumimoji="1" lang="ja-JP" altLang="en-US" sz="1100" dirty="0">
                <a:latin typeface="BIZ UDPゴシック" panose="020B0400000000000000" pitchFamily="50" charset="-128"/>
                <a:ea typeface="BIZ UDPゴシック" panose="020B0400000000000000" pitchFamily="50" charset="-128"/>
              </a:rPr>
              <a:t>車等を導入している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省エネ診断、その結果を踏まえた省エネ計画を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策定し推進している</a:t>
            </a:r>
          </a:p>
        </p:txBody>
      </p:sp>
      <p:sp>
        <p:nvSpPr>
          <p:cNvPr id="42" name="テキスト ボックス 41">
            <a:extLst>
              <a:ext uri="{FF2B5EF4-FFF2-40B4-BE49-F238E27FC236}">
                <a16:creationId xmlns:a16="http://schemas.microsoft.com/office/drawing/2014/main" id="{47C1657B-9785-4B2B-97C0-134C32CFBEA7}"/>
              </a:ext>
            </a:extLst>
          </p:cNvPr>
          <p:cNvSpPr txBox="1"/>
          <p:nvPr/>
        </p:nvSpPr>
        <p:spPr>
          <a:xfrm>
            <a:off x="2909234" y="1730852"/>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28" name="四角形: 角を丸くする 27">
            <a:extLst>
              <a:ext uri="{FF2B5EF4-FFF2-40B4-BE49-F238E27FC236}">
                <a16:creationId xmlns:a16="http://schemas.microsoft.com/office/drawing/2014/main" id="{903CBDAD-93C6-4029-8752-7E85EA9ED69E}"/>
              </a:ext>
            </a:extLst>
          </p:cNvPr>
          <p:cNvSpPr/>
          <p:nvPr/>
        </p:nvSpPr>
        <p:spPr>
          <a:xfrm>
            <a:off x="205055" y="3536193"/>
            <a:ext cx="3348000" cy="1943066"/>
          </a:xfrm>
          <a:prstGeom prst="roundRect">
            <a:avLst>
              <a:gd name="adj" fmla="val 5758"/>
            </a:avLst>
          </a:prstGeom>
          <a:pattFill prst="pct30">
            <a:fgClr>
              <a:schemeClr val="accent6">
                <a:lumMod val="60000"/>
                <a:lumOff val="4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②脱炭素</a:t>
            </a:r>
            <a:endParaRPr kumimoji="1" lang="en-US" altLang="ja-JP"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just"/>
            <a:r>
              <a:rPr kumimoji="1" lang="ja-JP" altLang="en-US" sz="1400" b="1">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（電力消費量の可視化・削減）</a:t>
            </a:r>
            <a:endPar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AA4E235-1812-4F8B-B3A0-40E5A9CC5697}"/>
              </a:ext>
            </a:extLst>
          </p:cNvPr>
          <p:cNvSpPr txBox="1"/>
          <p:nvPr/>
        </p:nvSpPr>
        <p:spPr>
          <a:xfrm>
            <a:off x="213205" y="4086571"/>
            <a:ext cx="3390522" cy="139268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従業員向けの節電マニュアルを作成している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LED</a:t>
            </a:r>
            <a:r>
              <a:rPr kumimoji="1" lang="ja-JP" altLang="en-US" sz="1100" dirty="0">
                <a:latin typeface="BIZ UDPゴシック" panose="020B0400000000000000" pitchFamily="50" charset="-128"/>
                <a:ea typeface="BIZ UDPゴシック" panose="020B0400000000000000" pitchFamily="50" charset="-128"/>
              </a:rPr>
              <a:t>照明等の省エネ設備の導入・更新を行って</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社内で目標を設定し、省エネ運動や節電活動に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取り組んでいる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省エネ診断、その結果を踏まえた省エネ計画を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策定し推進している</a:t>
            </a:r>
          </a:p>
        </p:txBody>
      </p:sp>
      <p:sp>
        <p:nvSpPr>
          <p:cNvPr id="30" name="テキスト ボックス 29">
            <a:extLst>
              <a:ext uri="{FF2B5EF4-FFF2-40B4-BE49-F238E27FC236}">
                <a16:creationId xmlns:a16="http://schemas.microsoft.com/office/drawing/2014/main" id="{1074BA7E-D29F-4D80-9195-682CD679A459}"/>
              </a:ext>
            </a:extLst>
          </p:cNvPr>
          <p:cNvSpPr txBox="1"/>
          <p:nvPr/>
        </p:nvSpPr>
        <p:spPr>
          <a:xfrm>
            <a:off x="2909234" y="3577038"/>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31" name="四角形: 角を丸くする 30">
            <a:extLst>
              <a:ext uri="{FF2B5EF4-FFF2-40B4-BE49-F238E27FC236}">
                <a16:creationId xmlns:a16="http://schemas.microsoft.com/office/drawing/2014/main" id="{49C1970D-ACBF-4823-84A1-614C165F58C0}"/>
              </a:ext>
            </a:extLst>
          </p:cNvPr>
          <p:cNvSpPr/>
          <p:nvPr/>
        </p:nvSpPr>
        <p:spPr>
          <a:xfrm>
            <a:off x="205055" y="5553542"/>
            <a:ext cx="3348000" cy="2020010"/>
          </a:xfrm>
          <a:prstGeom prst="roundRect">
            <a:avLst>
              <a:gd name="adj" fmla="val 5758"/>
            </a:avLst>
          </a:prstGeom>
          <a:pattFill prst="pct30">
            <a:fgClr>
              <a:schemeClr val="accent6">
                <a:lumMod val="60000"/>
                <a:lumOff val="4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③脱炭素</a:t>
            </a:r>
            <a:endParaRPr kumimoji="1" lang="en-US" altLang="ja-JP"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（再生可能エネルギーの導入）</a:t>
            </a:r>
          </a:p>
        </p:txBody>
      </p:sp>
      <p:sp>
        <p:nvSpPr>
          <p:cNvPr id="32" name="テキスト ボックス 31">
            <a:extLst>
              <a:ext uri="{FF2B5EF4-FFF2-40B4-BE49-F238E27FC236}">
                <a16:creationId xmlns:a16="http://schemas.microsoft.com/office/drawing/2014/main" id="{7EF6C3AC-55DC-4131-8596-7F2097287141}"/>
              </a:ext>
            </a:extLst>
          </p:cNvPr>
          <p:cNvSpPr txBox="1"/>
          <p:nvPr/>
        </p:nvSpPr>
        <p:spPr>
          <a:xfrm>
            <a:off x="210017" y="6103920"/>
            <a:ext cx="3531879" cy="1508105"/>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再生可能エネルギーの利用に取り組んでいる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太陽光発電を導入（自家消費）している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風力発電を導入（自家消費）している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バイオマス発電等を導入（自家消費）している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再⽣可能エネルギー由来の電力を調達している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再⽣可能エネルギーによる証書（グリーン電⼒証</a:t>
            </a:r>
            <a:br>
              <a:rPr kumimoji="1" lang="en-US" altLang="ja-JP" sz="1100" dirty="0">
                <a:latin typeface="BIZ UDPゴシック" panose="020B0400000000000000" pitchFamily="50" charset="-128"/>
                <a:ea typeface="BIZ UDPゴシック" panose="020B0400000000000000" pitchFamily="50" charset="-128"/>
              </a:rPr>
            </a:b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書、</a:t>
            </a:r>
            <a:r>
              <a:rPr kumimoji="1" lang="en-US" altLang="ja-JP" sz="1100" dirty="0">
                <a:latin typeface="BIZ UDPゴシック" panose="020B0400000000000000" pitchFamily="50" charset="-128"/>
                <a:ea typeface="BIZ UDPゴシック" panose="020B0400000000000000" pitchFamily="50" charset="-128"/>
              </a:rPr>
              <a:t>J-</a:t>
            </a:r>
            <a:r>
              <a:rPr kumimoji="1" lang="ja-JP" altLang="en-US" sz="1100" dirty="0">
                <a:latin typeface="BIZ UDPゴシック" panose="020B0400000000000000" pitchFamily="50" charset="-128"/>
                <a:ea typeface="BIZ UDPゴシック" panose="020B0400000000000000" pitchFamily="50" charset="-128"/>
              </a:rPr>
              <a:t>クレジット、⾮化⽯証書等）を購入している</a:t>
            </a:r>
          </a:p>
        </p:txBody>
      </p:sp>
      <p:sp>
        <p:nvSpPr>
          <p:cNvPr id="34" name="テキスト ボックス 33">
            <a:extLst>
              <a:ext uri="{FF2B5EF4-FFF2-40B4-BE49-F238E27FC236}">
                <a16:creationId xmlns:a16="http://schemas.microsoft.com/office/drawing/2014/main" id="{C257668D-6250-4C21-AAA9-B0A0EC238796}"/>
              </a:ext>
            </a:extLst>
          </p:cNvPr>
          <p:cNvSpPr txBox="1"/>
          <p:nvPr/>
        </p:nvSpPr>
        <p:spPr>
          <a:xfrm>
            <a:off x="2909234" y="5594387"/>
            <a:ext cx="500976" cy="276999"/>
          </a:xfrm>
          <a:prstGeom prst="rect">
            <a:avLst/>
          </a:prstGeom>
          <a:solidFill>
            <a:srgbClr val="FA0000"/>
          </a:solidFill>
        </p:spPr>
        <p:txBody>
          <a:bodyPr wrap="square" rtlCol="0" anchor="ctr" anchorCtr="1">
            <a:spAutoFit/>
          </a:bodyPr>
          <a:lstStyle/>
          <a:p>
            <a:r>
              <a:rPr kumimoji="1" lang="ja-JP" altLang="en-US" sz="1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重点</a:t>
            </a:r>
          </a:p>
        </p:txBody>
      </p:sp>
      <p:sp>
        <p:nvSpPr>
          <p:cNvPr id="35" name="四角形: 角を丸くする 34">
            <a:extLst>
              <a:ext uri="{FF2B5EF4-FFF2-40B4-BE49-F238E27FC236}">
                <a16:creationId xmlns:a16="http://schemas.microsoft.com/office/drawing/2014/main" id="{7C119B34-D000-4682-9EFD-7B5AD31F6D67}"/>
              </a:ext>
            </a:extLst>
          </p:cNvPr>
          <p:cNvSpPr/>
          <p:nvPr/>
        </p:nvSpPr>
        <p:spPr>
          <a:xfrm>
            <a:off x="203619" y="7656826"/>
            <a:ext cx="3348000" cy="1372187"/>
          </a:xfrm>
          <a:prstGeom prst="roundRect">
            <a:avLst>
              <a:gd name="adj" fmla="val 5758"/>
            </a:avLst>
          </a:prstGeom>
          <a:pattFill prst="pct30">
            <a:fgClr>
              <a:schemeClr val="accent6">
                <a:lumMod val="20000"/>
                <a:lumOff val="8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④水資源の適正な利用・管理</a:t>
            </a:r>
          </a:p>
        </p:txBody>
      </p:sp>
      <p:sp>
        <p:nvSpPr>
          <p:cNvPr id="36" name="テキスト ボックス 35">
            <a:extLst>
              <a:ext uri="{FF2B5EF4-FFF2-40B4-BE49-F238E27FC236}">
                <a16:creationId xmlns:a16="http://schemas.microsoft.com/office/drawing/2014/main" id="{D408EFD4-F219-429D-9E3C-1DF77376B2C8}"/>
              </a:ext>
            </a:extLst>
          </p:cNvPr>
          <p:cNvSpPr txBox="1"/>
          <p:nvPr/>
        </p:nvSpPr>
        <p:spPr>
          <a:xfrm>
            <a:off x="203501" y="8026899"/>
            <a:ext cx="3531879"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自社が使う水資源の削減目標を設定している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水の循環利用や雨水利用をしている</a:t>
            </a:r>
            <a:endParaRPr kumimoji="1" lang="en-US" altLang="ja-JP" sz="11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事業所内設備やオフィスの水道に節水器具を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使用している</a:t>
            </a:r>
          </a:p>
        </p:txBody>
      </p:sp>
      <p:sp>
        <p:nvSpPr>
          <p:cNvPr id="38" name="四角形: 角を丸くする 37">
            <a:extLst>
              <a:ext uri="{FF2B5EF4-FFF2-40B4-BE49-F238E27FC236}">
                <a16:creationId xmlns:a16="http://schemas.microsoft.com/office/drawing/2014/main" id="{A66EA450-6542-43DF-9724-1FD267DEF5F4}"/>
              </a:ext>
            </a:extLst>
          </p:cNvPr>
          <p:cNvSpPr/>
          <p:nvPr/>
        </p:nvSpPr>
        <p:spPr>
          <a:xfrm>
            <a:off x="3636589" y="1701906"/>
            <a:ext cx="3348000" cy="1443268"/>
          </a:xfrm>
          <a:prstGeom prst="roundRect">
            <a:avLst>
              <a:gd name="adj" fmla="val 5758"/>
            </a:avLst>
          </a:prstGeom>
          <a:pattFill prst="pct30">
            <a:fgClr>
              <a:schemeClr val="accent6">
                <a:lumMod val="20000"/>
                <a:lumOff val="8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⑤廃棄物の削減</a:t>
            </a:r>
          </a:p>
        </p:txBody>
      </p:sp>
      <p:sp>
        <p:nvSpPr>
          <p:cNvPr id="51" name="テキスト ボックス 50">
            <a:extLst>
              <a:ext uri="{FF2B5EF4-FFF2-40B4-BE49-F238E27FC236}">
                <a16:creationId xmlns:a16="http://schemas.microsoft.com/office/drawing/2014/main" id="{F9092C07-E70A-48B6-859B-63C9DB5E8F02}"/>
              </a:ext>
            </a:extLst>
          </p:cNvPr>
          <p:cNvSpPr txBox="1"/>
          <p:nvPr/>
        </p:nvSpPr>
        <p:spPr>
          <a:xfrm>
            <a:off x="3648740" y="2011316"/>
            <a:ext cx="3531879" cy="1054135"/>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廃棄物の削減計画や社内ルールを策定している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３Ｒの推進に取り組んでいる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食品ロスを削減する仕組みがある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製造過程での廃材を活用した新たな商品の開発を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行っている</a:t>
            </a:r>
          </a:p>
        </p:txBody>
      </p:sp>
      <p:sp>
        <p:nvSpPr>
          <p:cNvPr id="52" name="四角形: 角を丸くする 51">
            <a:extLst>
              <a:ext uri="{FF2B5EF4-FFF2-40B4-BE49-F238E27FC236}">
                <a16:creationId xmlns:a16="http://schemas.microsoft.com/office/drawing/2014/main" id="{20C15D2E-906B-4A90-8127-60817DEF42A1}"/>
              </a:ext>
            </a:extLst>
          </p:cNvPr>
          <p:cNvSpPr/>
          <p:nvPr/>
        </p:nvSpPr>
        <p:spPr>
          <a:xfrm>
            <a:off x="3636589" y="3231260"/>
            <a:ext cx="3348000" cy="1216460"/>
          </a:xfrm>
          <a:prstGeom prst="roundRect">
            <a:avLst>
              <a:gd name="adj" fmla="val 5758"/>
            </a:avLst>
          </a:prstGeom>
          <a:pattFill prst="pct30">
            <a:fgClr>
              <a:schemeClr val="accent6">
                <a:lumMod val="20000"/>
                <a:lumOff val="8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⑥有害化学物質の削減</a:t>
            </a:r>
          </a:p>
        </p:txBody>
      </p:sp>
      <p:sp>
        <p:nvSpPr>
          <p:cNvPr id="63" name="テキスト ボックス 62">
            <a:extLst>
              <a:ext uri="{FF2B5EF4-FFF2-40B4-BE49-F238E27FC236}">
                <a16:creationId xmlns:a16="http://schemas.microsoft.com/office/drawing/2014/main" id="{C5A78286-8B1E-47E4-8EEC-3F07456BBAC1}"/>
              </a:ext>
            </a:extLst>
          </p:cNvPr>
          <p:cNvSpPr txBox="1"/>
          <p:nvPr/>
        </p:nvSpPr>
        <p:spPr>
          <a:xfrm>
            <a:off x="3648740" y="3494924"/>
            <a:ext cx="3531879" cy="8463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法令で規制されている有害化学物質を把握し、</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削減及び適切に使用している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有害化学物質の排出量削減に取り組んでいる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有害化学物質取扱マニュアルを作成している</a:t>
            </a:r>
          </a:p>
        </p:txBody>
      </p:sp>
      <p:sp>
        <p:nvSpPr>
          <p:cNvPr id="64" name="四角形: 角を丸くする 63">
            <a:extLst>
              <a:ext uri="{FF2B5EF4-FFF2-40B4-BE49-F238E27FC236}">
                <a16:creationId xmlns:a16="http://schemas.microsoft.com/office/drawing/2014/main" id="{AAF8ECCC-F5AA-4198-9C8A-CF492959488A}"/>
              </a:ext>
            </a:extLst>
          </p:cNvPr>
          <p:cNvSpPr/>
          <p:nvPr/>
        </p:nvSpPr>
        <p:spPr>
          <a:xfrm>
            <a:off x="3636700" y="4529657"/>
            <a:ext cx="3348000" cy="1762763"/>
          </a:xfrm>
          <a:prstGeom prst="roundRect">
            <a:avLst>
              <a:gd name="adj" fmla="val 5758"/>
            </a:avLst>
          </a:prstGeom>
          <a:pattFill prst="pct30">
            <a:fgClr>
              <a:schemeClr val="accent6">
                <a:lumMod val="20000"/>
                <a:lumOff val="8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⑦生物多様性や天然資源への配慮</a:t>
            </a:r>
          </a:p>
        </p:txBody>
      </p:sp>
      <p:sp>
        <p:nvSpPr>
          <p:cNvPr id="65" name="テキスト ボックス 64">
            <a:extLst>
              <a:ext uri="{FF2B5EF4-FFF2-40B4-BE49-F238E27FC236}">
                <a16:creationId xmlns:a16="http://schemas.microsoft.com/office/drawing/2014/main" id="{C81D43C2-415B-4BD0-BF98-A50B5A0D3126}"/>
              </a:ext>
            </a:extLst>
          </p:cNvPr>
          <p:cNvSpPr txBox="1"/>
          <p:nvPr/>
        </p:nvSpPr>
        <p:spPr>
          <a:xfrm>
            <a:off x="3648740" y="4857198"/>
            <a:ext cx="3531879" cy="139268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天然資源の持続的利用に配慮した調達を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行っている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地域内で緑地や水辺等の環境保全活動に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取り組んでいる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環境ボランティア活動を実践している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生物多様性の保全に関する学習会やイベント等を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支援・実施している</a:t>
            </a:r>
          </a:p>
        </p:txBody>
      </p:sp>
      <p:sp>
        <p:nvSpPr>
          <p:cNvPr id="66" name="四角形: 角を丸くする 65">
            <a:extLst>
              <a:ext uri="{FF2B5EF4-FFF2-40B4-BE49-F238E27FC236}">
                <a16:creationId xmlns:a16="http://schemas.microsoft.com/office/drawing/2014/main" id="{49B34A44-6FB1-4FA7-8B73-6BE9BA030922}"/>
              </a:ext>
            </a:extLst>
          </p:cNvPr>
          <p:cNvSpPr/>
          <p:nvPr/>
        </p:nvSpPr>
        <p:spPr>
          <a:xfrm>
            <a:off x="3636700" y="6373409"/>
            <a:ext cx="3348000" cy="1661675"/>
          </a:xfrm>
          <a:prstGeom prst="roundRect">
            <a:avLst>
              <a:gd name="adj" fmla="val 5758"/>
            </a:avLst>
          </a:prstGeom>
          <a:pattFill prst="pct30">
            <a:fgClr>
              <a:schemeClr val="accent6">
                <a:lumMod val="20000"/>
                <a:lumOff val="80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⑧商品・サービスを通じた</a:t>
            </a:r>
            <a:endParaRPr kumimoji="1" lang="en-US" altLang="ja-JP"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just"/>
            <a:r>
              <a:rPr kumimoji="1" lang="ja-JP" altLang="en-US" sz="14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環境問題への取組</a:t>
            </a:r>
          </a:p>
        </p:txBody>
      </p:sp>
      <p:sp>
        <p:nvSpPr>
          <p:cNvPr id="67" name="テキスト ボックス 66">
            <a:extLst>
              <a:ext uri="{FF2B5EF4-FFF2-40B4-BE49-F238E27FC236}">
                <a16:creationId xmlns:a16="http://schemas.microsoft.com/office/drawing/2014/main" id="{3A6A085B-B946-40E2-AA53-1DA15568DD27}"/>
              </a:ext>
            </a:extLst>
          </p:cNvPr>
          <p:cNvSpPr txBox="1"/>
          <p:nvPr/>
        </p:nvSpPr>
        <p:spPr>
          <a:xfrm>
            <a:off x="3648740" y="6875570"/>
            <a:ext cx="3531879" cy="1054135"/>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グリーン商品の認定を取得している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カーボンフットプリントの表示に取り組んでいる</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環境負荷が少ない製品の開発・販売を行っている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（生分解性等）</a:t>
            </a:r>
          </a:p>
          <a:p>
            <a:pPr>
              <a:spcBef>
                <a:spcPts val="300"/>
              </a:spcBef>
            </a:pPr>
            <a:r>
              <a:rPr kumimoji="1" lang="ja-JP" altLang="en-US" sz="1100" dirty="0">
                <a:latin typeface="BIZ UDPゴシック" panose="020B0400000000000000" pitchFamily="50" charset="-128"/>
                <a:ea typeface="BIZ UDPゴシック" panose="020B0400000000000000" pitchFamily="50" charset="-128"/>
              </a:rPr>
              <a:t>□　環境へ配慮した商品の調達を行っている</a:t>
            </a:r>
          </a:p>
        </p:txBody>
      </p:sp>
      <p:sp>
        <p:nvSpPr>
          <p:cNvPr id="24" name="テキスト ボックス 23">
            <a:extLst>
              <a:ext uri="{FF2B5EF4-FFF2-40B4-BE49-F238E27FC236}">
                <a16:creationId xmlns:a16="http://schemas.microsoft.com/office/drawing/2014/main" id="{E701C9A5-8B37-4AC7-9016-D73575E8D750}"/>
              </a:ext>
            </a:extLst>
          </p:cNvPr>
          <p:cNvSpPr txBox="1"/>
          <p:nvPr/>
        </p:nvSpPr>
        <p:spPr>
          <a:xfrm>
            <a:off x="211669" y="826001"/>
            <a:ext cx="6772921" cy="769441"/>
          </a:xfrm>
          <a:prstGeom prst="rect">
            <a:avLst/>
          </a:prstGeom>
          <a:solidFill>
            <a:schemeClr val="bg1"/>
          </a:solidFill>
          <a:ln>
            <a:solidFill>
              <a:schemeClr val="tx1"/>
            </a:solidFill>
            <a:prstDash val="sysDot"/>
          </a:ln>
        </p:spPr>
        <p:txBody>
          <a:bodyPr wrap="square" rtlCol="0">
            <a:spAutoFit/>
          </a:bodyPr>
          <a:lstStyle/>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ゴシック" panose="020B0400000000000000" pitchFamily="50" charset="-128"/>
                <a:ea typeface="BIZ UDPゴシック" panose="020B0400000000000000" pitchFamily="50" charset="-128"/>
              </a:rPr>
              <a:t>各項目の</a:t>
            </a:r>
            <a:r>
              <a:rPr kumimoji="1" lang="ja-JP" altLang="en-US" sz="1100" b="1" dirty="0">
                <a:solidFill>
                  <a:srgbClr val="FF3300"/>
                </a:solidFill>
                <a:latin typeface="BIZ UDPゴシック" panose="020B0400000000000000" pitchFamily="50" charset="-128"/>
                <a:ea typeface="BIZ UDPゴシック" panose="020B0400000000000000" pitchFamily="50" charset="-128"/>
              </a:rPr>
              <a:t>具体例について、</a:t>
            </a:r>
            <a:r>
              <a:rPr kumimoji="1" lang="ja-JP" altLang="en-US" sz="1100" b="1" u="sng" dirty="0">
                <a:solidFill>
                  <a:srgbClr val="FF3300"/>
                </a:solidFill>
                <a:latin typeface="BIZ UDゴシック" panose="020B0400000000000000" pitchFamily="49" charset="-128"/>
                <a:ea typeface="BIZ UDゴシック" panose="020B0400000000000000" pitchFamily="49" charset="-128"/>
              </a:rPr>
              <a:t>１つ以上の取組があれば</a:t>
            </a:r>
            <a:r>
              <a:rPr kumimoji="1" lang="ja-JP" altLang="en-US" sz="1100" b="1" dirty="0">
                <a:solidFill>
                  <a:srgbClr val="FF3300"/>
                </a:solidFill>
                <a:latin typeface="BIZ UDゴシック" panose="020B0400000000000000" pitchFamily="49" charset="-128"/>
                <a:ea typeface="BIZ UDゴシック" panose="020B0400000000000000" pitchFamily="49" charset="-128"/>
              </a:rPr>
              <a:t>、取組項目として認定</a:t>
            </a:r>
            <a:r>
              <a:rPr kumimoji="1" lang="ja-JP" altLang="en-US" sz="1100" b="1" dirty="0">
                <a:latin typeface="BIZ UDP明朝 Medium" panose="02020500000000000000" pitchFamily="18" charset="-128"/>
                <a:ea typeface="BIZ UDP明朝 Medium" panose="02020500000000000000" pitchFamily="18" charset="-128"/>
              </a:rPr>
              <a:t>されます。</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明朝 Medium" panose="02020500000000000000" pitchFamily="18" charset="-128"/>
                <a:ea typeface="BIZ UDP明朝 Medium" panose="02020500000000000000" pitchFamily="18" charset="-128"/>
              </a:rPr>
              <a:t>記載されている具体例に限らず、</a:t>
            </a:r>
            <a:r>
              <a:rPr kumimoji="1" lang="ja-JP" altLang="en-US" sz="1100" b="1" u="sng" dirty="0">
                <a:solidFill>
                  <a:srgbClr val="FF3300"/>
                </a:solidFill>
                <a:latin typeface="BIZ UDゴシック" panose="020B0400000000000000" pitchFamily="49" charset="-128"/>
                <a:ea typeface="BIZ UDゴシック" panose="020B0400000000000000" pitchFamily="49" charset="-128"/>
              </a:rPr>
              <a:t>独自の取組を申請することも可能</a:t>
            </a:r>
            <a:r>
              <a:rPr kumimoji="1" lang="ja-JP" altLang="en-US" sz="1100" b="1" dirty="0">
                <a:latin typeface="BIZ UDP明朝 Medium" panose="02020500000000000000" pitchFamily="18" charset="-128"/>
                <a:ea typeface="BIZ UDP明朝 Medium" panose="02020500000000000000" pitchFamily="18" charset="-128"/>
              </a:rPr>
              <a:t>です。</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ゴシック" panose="020B0400000000000000" pitchFamily="49" charset="-128"/>
                <a:ea typeface="BIZ UDゴシック" panose="020B0400000000000000" pitchFamily="49" charset="-128"/>
              </a:rPr>
              <a:t>・</a:t>
            </a:r>
            <a:r>
              <a:rPr kumimoji="1" lang="ja-JP" altLang="en-US" sz="1100" b="1" dirty="0">
                <a:latin typeface="BIZ UDP明朝 Medium" panose="02020500000000000000" pitchFamily="18" charset="-128"/>
                <a:ea typeface="BIZ UDP明朝 Medium" panose="02020500000000000000" pitchFamily="18" charset="-128"/>
              </a:rPr>
              <a:t>認証を受けるためには、</a:t>
            </a:r>
            <a:r>
              <a:rPr lang="ja-JP" altLang="ja-JP" sz="1100" b="1" dirty="0">
                <a:latin typeface="BIZ UDゴシック" panose="020B0400000000000000" pitchFamily="49" charset="-128"/>
                <a:ea typeface="BIZ UDゴシック" panose="020B0400000000000000" pitchFamily="49" charset="-128"/>
                <a:cs typeface="Times New Roman" panose="02020603050405020304" pitchFamily="18" charset="0"/>
              </a:rPr>
              <a:t>「社会</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」「経済」「環境」の</a:t>
            </a:r>
            <a:r>
              <a:rPr lang="ja-JP" altLang="en-US" sz="11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各分野でそれぞれ</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重点項目を１つ以上</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取り組む必要</a:t>
            </a:r>
            <a:endParaRPr lang="en-US" altLang="ja-JP" sz="1100" b="1"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　 があります。その上で、</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全体で</a:t>
            </a:r>
            <a:r>
              <a:rPr lang="en-US" altLang="ja-JP"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100" b="1" u="sng"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項目以上</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の取組が必要</a:t>
            </a:r>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です。（アドバンス認証は</a:t>
            </a:r>
            <a:r>
              <a:rPr lang="en-US" altLang="ja-JP" sz="1100" b="1" dirty="0">
                <a:latin typeface="BIZ UDP明朝 Medium" panose="02020500000000000000" pitchFamily="18" charset="-128"/>
                <a:ea typeface="BIZ UDP明朝 Medium" panose="02020500000000000000" pitchFamily="18" charset="-128"/>
                <a:cs typeface="Times New Roman" panose="02020603050405020304" pitchFamily="18" charset="0"/>
              </a:rPr>
              <a:t>20</a:t>
            </a:r>
            <a:r>
              <a:rPr lang="ja-JP" altLang="en-US" sz="1100" b="1" dirty="0">
                <a:latin typeface="BIZ UDP明朝 Medium" panose="02020500000000000000" pitchFamily="18" charset="-128"/>
                <a:ea typeface="BIZ UDP明朝 Medium" panose="02020500000000000000" pitchFamily="18" charset="-128"/>
                <a:cs typeface="Times New Roman" panose="02020603050405020304" pitchFamily="18" charset="0"/>
              </a:rPr>
              <a:t>項目以上）</a:t>
            </a:r>
            <a:endParaRPr lang="en-US" altLang="ja-JP" sz="1100" b="1" dirty="0">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96790F0F-EB3C-44AA-9D33-06D65FC32E5B}"/>
              </a:ext>
            </a:extLst>
          </p:cNvPr>
          <p:cNvSpPr>
            <a:spLocks noGrp="1"/>
          </p:cNvSpPr>
          <p:nvPr>
            <p:ph type="sldNum" sz="quarter" idx="12"/>
          </p:nvPr>
        </p:nvSpPr>
        <p:spPr>
          <a:xfrm>
            <a:off x="5452643" y="8785596"/>
            <a:ext cx="1543050" cy="486833"/>
          </a:xfrm>
        </p:spPr>
        <p:txBody>
          <a:bodyPr/>
          <a:lstStyle/>
          <a:p>
            <a:fld id="{517C88FA-2296-453E-ADE1-6CC3A36DE48A}" type="slidenum">
              <a:rPr kumimoji="1" lang="ja-JP" altLang="en-US" sz="1400"/>
              <a:t>5</a:t>
            </a:fld>
            <a:endParaRPr kumimoji="1" lang="ja-JP" altLang="en-US" sz="1400" dirty="0"/>
          </a:p>
        </p:txBody>
      </p:sp>
      <p:pic>
        <p:nvPicPr>
          <p:cNvPr id="25" name="図 24">
            <a:extLst>
              <a:ext uri="{FF2B5EF4-FFF2-40B4-BE49-F238E27FC236}">
                <a16:creationId xmlns:a16="http://schemas.microsoft.com/office/drawing/2014/main" id="{445BA64D-AD3C-42F7-865D-61A2BA173261}"/>
              </a:ext>
            </a:extLst>
          </p:cNvPr>
          <p:cNvPicPr>
            <a:picLocks noChangeAspect="1"/>
          </p:cNvPicPr>
          <p:nvPr/>
        </p:nvPicPr>
        <p:blipFill rotWithShape="1">
          <a:blip r:embed="rId2"/>
          <a:srcRect l="17193" t="64760" r="16491" b="33189"/>
          <a:stretch/>
        </p:blipFill>
        <p:spPr>
          <a:xfrm>
            <a:off x="203508" y="9097338"/>
            <a:ext cx="6792295" cy="220122"/>
          </a:xfrm>
          <a:prstGeom prst="rect">
            <a:avLst/>
          </a:prstGeom>
        </p:spPr>
      </p:pic>
      <p:pic>
        <p:nvPicPr>
          <p:cNvPr id="26" name="図 25">
            <a:extLst>
              <a:ext uri="{FF2B5EF4-FFF2-40B4-BE49-F238E27FC236}">
                <a16:creationId xmlns:a16="http://schemas.microsoft.com/office/drawing/2014/main" id="{9DEEC6E8-5EB4-4B05-A79B-5380FA5FDE9A}"/>
              </a:ext>
            </a:extLst>
          </p:cNvPr>
          <p:cNvPicPr>
            <a:picLocks noChangeAspect="1"/>
          </p:cNvPicPr>
          <p:nvPr/>
        </p:nvPicPr>
        <p:blipFill rotWithShape="1">
          <a:blip r:embed="rId2"/>
          <a:srcRect l="17193" t="64760" r="16491" b="33189"/>
          <a:stretch/>
        </p:blipFill>
        <p:spPr>
          <a:xfrm>
            <a:off x="216737" y="33808"/>
            <a:ext cx="6792295" cy="282431"/>
          </a:xfrm>
          <a:prstGeom prst="rect">
            <a:avLst/>
          </a:prstGeom>
        </p:spPr>
      </p:pic>
    </p:spTree>
    <p:extLst>
      <p:ext uri="{BB962C8B-B14F-4D97-AF65-F5344CB8AC3E}">
        <p14:creationId xmlns:p14="http://schemas.microsoft.com/office/powerpoint/2010/main" val="403825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0186D2D3-E542-45FB-B56A-BF7C47B7201B}"/>
              </a:ext>
            </a:extLst>
          </p:cNvPr>
          <p:cNvSpPr/>
          <p:nvPr/>
        </p:nvSpPr>
        <p:spPr>
          <a:xfrm>
            <a:off x="82733" y="198292"/>
            <a:ext cx="7041963" cy="90906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20">
            <a:extLst>
              <a:ext uri="{FF2B5EF4-FFF2-40B4-BE49-F238E27FC236}">
                <a16:creationId xmlns:a16="http://schemas.microsoft.com/office/drawing/2014/main" id="{4552E27F-BFFD-423F-BE01-0FFEEC6E215A}"/>
              </a:ext>
            </a:extLst>
          </p:cNvPr>
          <p:cNvSpPr>
            <a:spLocks noChangeArrowheads="1"/>
          </p:cNvSpPr>
          <p:nvPr/>
        </p:nvSpPr>
        <p:spPr bwMode="auto">
          <a:xfrm>
            <a:off x="1278731" y="3835559"/>
            <a:ext cx="11079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b="1" dirty="0">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ja-JP" altLang="en-US" sz="1200" b="1" dirty="0">
                <a:latin typeface="游ゴシック Light" panose="020B0300000000000000" pitchFamily="50" charset="-128"/>
                <a:ea typeface="游ゴシック Light" panose="020B0300000000000000" pitchFamily="50" charset="-128"/>
                <a:cs typeface="Times New Roman" panose="02020603050405020304" pitchFamily="18" charset="0"/>
              </a:rPr>
              <a:t> 	</a:t>
            </a:r>
            <a:endParaRPr lang="ja-JP" altLang="en-US" sz="400" dirty="0"/>
          </a:p>
          <a:p>
            <a:pPr defTabSz="914400"/>
            <a:endParaRPr lang="ja-JP" altLang="en-US" sz="1800" dirty="0"/>
          </a:p>
        </p:txBody>
      </p:sp>
      <p:sp>
        <p:nvSpPr>
          <p:cNvPr id="29" name="Rectangle 29">
            <a:extLst>
              <a:ext uri="{FF2B5EF4-FFF2-40B4-BE49-F238E27FC236}">
                <a16:creationId xmlns:a16="http://schemas.microsoft.com/office/drawing/2014/main" id="{59ACED06-90E2-45B8-A8E4-B58045D7A36E}"/>
              </a:ext>
            </a:extLst>
          </p:cNvPr>
          <p:cNvSpPr>
            <a:spLocks noChangeArrowheads="1"/>
          </p:cNvSpPr>
          <p:nvPr/>
        </p:nvSpPr>
        <p:spPr bwMode="auto">
          <a:xfrm>
            <a:off x="1542257" y="5679748"/>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ja-JP" altLang="ja-JP" sz="1000">
                <a:latin typeface="游明朝" panose="02020400000000000000" pitchFamily="18" charset="-128"/>
                <a:ea typeface="游明朝" panose="02020400000000000000" pitchFamily="18" charset="-128"/>
                <a:cs typeface="Times New Roman" panose="02020603050405020304" pitchFamily="18" charset="0"/>
              </a:rPr>
            </a:br>
            <a:endParaRPr lang="ja-JP" altLang="ja-JP" sz="1800">
              <a:latin typeface="Arial" panose="020B0604020202020204" pitchFamily="34" charset="0"/>
            </a:endParaRPr>
          </a:p>
        </p:txBody>
      </p:sp>
      <p:sp>
        <p:nvSpPr>
          <p:cNvPr id="54" name="Rectangle 22">
            <a:extLst>
              <a:ext uri="{FF2B5EF4-FFF2-40B4-BE49-F238E27FC236}">
                <a16:creationId xmlns:a16="http://schemas.microsoft.com/office/drawing/2014/main" id="{894B8163-4136-416B-9F98-AA7AC6DE5DA5}"/>
              </a:ext>
            </a:extLst>
          </p:cNvPr>
          <p:cNvSpPr>
            <a:spLocks noChangeArrowheads="1"/>
          </p:cNvSpPr>
          <p:nvPr/>
        </p:nvSpPr>
        <p:spPr bwMode="auto">
          <a:xfrm>
            <a:off x="98224" y="115522"/>
            <a:ext cx="65931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県内関係機関によるサポートメニュー</a:t>
            </a:r>
            <a:endParaRPr lang="ja-JP" altLang="en-US" sz="1200" strike="sngStrike" dirty="0">
              <a:solidFill>
                <a:srgbClr val="FF0000"/>
              </a:solidFill>
              <a:highlight>
                <a:srgbClr val="FFFF00"/>
              </a:highlight>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pic>
        <p:nvPicPr>
          <p:cNvPr id="22" name="図 21">
            <a:extLst>
              <a:ext uri="{FF2B5EF4-FFF2-40B4-BE49-F238E27FC236}">
                <a16:creationId xmlns:a16="http://schemas.microsoft.com/office/drawing/2014/main" id="{15860C23-FD05-41C1-99F8-D55BFBB32BCE}"/>
              </a:ext>
            </a:extLst>
          </p:cNvPr>
          <p:cNvPicPr>
            <a:picLocks noChangeAspect="1"/>
          </p:cNvPicPr>
          <p:nvPr/>
        </p:nvPicPr>
        <p:blipFill rotWithShape="1">
          <a:blip r:embed="rId2"/>
          <a:srcRect l="17193" t="64760" r="16491" b="33189"/>
          <a:stretch/>
        </p:blipFill>
        <p:spPr>
          <a:xfrm>
            <a:off x="203508" y="-38025"/>
            <a:ext cx="6792295" cy="236317"/>
          </a:xfrm>
          <a:prstGeom prst="rect">
            <a:avLst/>
          </a:prstGeom>
        </p:spPr>
      </p:pic>
      <p:pic>
        <p:nvPicPr>
          <p:cNvPr id="23" name="図 22">
            <a:extLst>
              <a:ext uri="{FF2B5EF4-FFF2-40B4-BE49-F238E27FC236}">
                <a16:creationId xmlns:a16="http://schemas.microsoft.com/office/drawing/2014/main" id="{36936987-4B39-423A-9767-43720EC5F49C}"/>
              </a:ext>
            </a:extLst>
          </p:cNvPr>
          <p:cNvPicPr>
            <a:picLocks noChangeAspect="1"/>
          </p:cNvPicPr>
          <p:nvPr/>
        </p:nvPicPr>
        <p:blipFill rotWithShape="1">
          <a:blip r:embed="rId2"/>
          <a:srcRect l="17193" t="64760" r="16491" b="33189"/>
          <a:stretch/>
        </p:blipFill>
        <p:spPr>
          <a:xfrm>
            <a:off x="203508" y="9288906"/>
            <a:ext cx="6792295" cy="236317"/>
          </a:xfrm>
          <a:prstGeom prst="rect">
            <a:avLst/>
          </a:prstGeom>
        </p:spPr>
      </p:pic>
      <p:sp>
        <p:nvSpPr>
          <p:cNvPr id="7" name="スライド番号プレースホルダー 6">
            <a:extLst>
              <a:ext uri="{FF2B5EF4-FFF2-40B4-BE49-F238E27FC236}">
                <a16:creationId xmlns:a16="http://schemas.microsoft.com/office/drawing/2014/main" id="{874BA577-3C8E-4D89-8955-423D30898682}"/>
              </a:ext>
            </a:extLst>
          </p:cNvPr>
          <p:cNvSpPr>
            <a:spLocks noGrp="1"/>
          </p:cNvSpPr>
          <p:nvPr>
            <p:ph type="sldNum" sz="quarter" idx="12"/>
          </p:nvPr>
        </p:nvSpPr>
        <p:spPr>
          <a:xfrm>
            <a:off x="5646094" y="8943889"/>
            <a:ext cx="1543050" cy="486833"/>
          </a:xfrm>
        </p:spPr>
        <p:txBody>
          <a:bodyPr/>
          <a:lstStyle/>
          <a:p>
            <a:fld id="{517C88FA-2296-453E-ADE1-6CC3A36DE48A}" type="slidenum">
              <a:rPr kumimoji="1" lang="ja-JP" altLang="en-US" sz="1600"/>
              <a:t>6</a:t>
            </a:fld>
            <a:endParaRPr kumimoji="1" lang="ja-JP" altLang="en-US" sz="1600" dirty="0"/>
          </a:p>
        </p:txBody>
      </p:sp>
      <p:graphicFrame>
        <p:nvGraphicFramePr>
          <p:cNvPr id="25" name="表 24">
            <a:extLst>
              <a:ext uri="{FF2B5EF4-FFF2-40B4-BE49-F238E27FC236}">
                <a16:creationId xmlns:a16="http://schemas.microsoft.com/office/drawing/2014/main" id="{F00AA72E-143E-49E0-AE0D-6769E99EC2B4}"/>
              </a:ext>
            </a:extLst>
          </p:cNvPr>
          <p:cNvGraphicFramePr>
            <a:graphicFrameLocks noGrp="1"/>
          </p:cNvGraphicFramePr>
          <p:nvPr>
            <p:extLst>
              <p:ext uri="{D42A27DB-BD31-4B8C-83A1-F6EECF244321}">
                <p14:modId xmlns:p14="http://schemas.microsoft.com/office/powerpoint/2010/main" val="2234757230"/>
              </p:ext>
            </p:extLst>
          </p:nvPr>
        </p:nvGraphicFramePr>
        <p:xfrm>
          <a:off x="74613" y="362159"/>
          <a:ext cx="7050084" cy="6538379"/>
        </p:xfrm>
        <a:graphic>
          <a:graphicData uri="http://schemas.openxmlformats.org/drawingml/2006/table">
            <a:tbl>
              <a:tblPr firstRow="1" firstCol="1" bandRow="1">
                <a:effectLst/>
                <a:tableStyleId>{5C22544A-7EE6-4342-B048-85BDC9FD1C3A}</a:tableStyleId>
              </a:tblPr>
              <a:tblGrid>
                <a:gridCol w="313885">
                  <a:extLst>
                    <a:ext uri="{9D8B030D-6E8A-4147-A177-3AD203B41FA5}">
                      <a16:colId xmlns:a16="http://schemas.microsoft.com/office/drawing/2014/main" val="3153474192"/>
                    </a:ext>
                  </a:extLst>
                </a:gridCol>
                <a:gridCol w="4329552">
                  <a:extLst>
                    <a:ext uri="{9D8B030D-6E8A-4147-A177-3AD203B41FA5}">
                      <a16:colId xmlns:a16="http://schemas.microsoft.com/office/drawing/2014/main" val="4167609681"/>
                    </a:ext>
                  </a:extLst>
                </a:gridCol>
                <a:gridCol w="2406647">
                  <a:extLst>
                    <a:ext uri="{9D8B030D-6E8A-4147-A177-3AD203B41FA5}">
                      <a16:colId xmlns:a16="http://schemas.microsoft.com/office/drawing/2014/main" val="2411524413"/>
                    </a:ext>
                  </a:extLst>
                </a:gridCol>
              </a:tblGrid>
              <a:tr h="213210">
                <a:tc>
                  <a:txBody>
                    <a:bodyPr/>
                    <a:lstStyle/>
                    <a:p>
                      <a:pPr algn="ct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ctr">
                        <a:lnSpc>
                          <a:spcPts val="1500"/>
                        </a:lnSpc>
                      </a:pPr>
                      <a:r>
                        <a:rPr lang="ja-JP" altLang="en-US" sz="1100" b="1" kern="100" dirty="0">
                          <a:effectLst/>
                          <a:latin typeface="BIZ UDゴシック" panose="020B0400000000000000" pitchFamily="49" charset="-128"/>
                          <a:ea typeface="BIZ UDゴシック" panose="020B0400000000000000" pitchFamily="49" charset="-128"/>
                        </a:rPr>
                        <a:t>支援内容</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ct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支援機関</a:t>
                      </a:r>
                      <a:r>
                        <a:rPr lang="en-US" alt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問合せ先</a:t>
                      </a:r>
                      <a:r>
                        <a:rPr lang="en-US" alt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4041116767"/>
                  </a:ext>
                </a:extLst>
              </a:tr>
              <a:tr h="192947">
                <a:tc rowSpan="10">
                  <a:txBody>
                    <a:bodyPr/>
                    <a:lstStyle/>
                    <a:p>
                      <a:pPr algn="ctr">
                        <a:lnSpc>
                          <a:spcPts val="1600"/>
                        </a:lnSpc>
                      </a:pPr>
                      <a:r>
                        <a:rPr lang="ja-JP" sz="1100" b="1" kern="100" dirty="0">
                          <a:effectLst/>
                          <a:latin typeface="BIZ UDゴシック" panose="020B0400000000000000" pitchFamily="49" charset="-128"/>
                          <a:ea typeface="BIZ UDゴシック" panose="020B0400000000000000" pitchFamily="49" charset="-128"/>
                        </a:rPr>
                        <a:t>Ｐ </a:t>
                      </a:r>
                      <a:r>
                        <a:rPr lang="en-US" sz="1100" b="1" kern="100" dirty="0">
                          <a:effectLst/>
                          <a:latin typeface="BIZ UDゴシック" panose="020B0400000000000000" pitchFamily="49" charset="-128"/>
                          <a:ea typeface="BIZ UDゴシック" panose="020B0400000000000000" pitchFamily="49" charset="-128"/>
                        </a:rPr>
                        <a:t>   </a:t>
                      </a:r>
                      <a:r>
                        <a:rPr lang="ja-JP" sz="1100" b="1" kern="100" dirty="0">
                          <a:effectLst/>
                          <a:latin typeface="BIZ UDゴシック" panose="020B0400000000000000" pitchFamily="49" charset="-128"/>
                          <a:ea typeface="BIZ UDゴシック" panose="020B0400000000000000" pitchFamily="49" charset="-128"/>
                        </a:rPr>
                        <a:t>Ｒ</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・国のＳＤＧｓに関連するホームページで認証企業の取組内容を紹介　</a:t>
                      </a:r>
                      <a:endParaRPr lang="en-US" altLang="ja-JP" sz="900" b="0" kern="100" dirty="0">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zh-TW" altLang="en-US" sz="900" b="0" kern="100" dirty="0">
                          <a:solidFill>
                            <a:schemeClr val="dk1"/>
                          </a:solidFill>
                          <a:effectLst/>
                          <a:latin typeface="BIZ UDP明朝 Medium" panose="02020500000000000000" pitchFamily="18" charset="-128"/>
                          <a:ea typeface="BIZ UDP明朝 Medium" panose="02020500000000000000" pitchFamily="18" charset="-128"/>
                          <a:cs typeface="+mn-cs"/>
                        </a:rPr>
                        <a:t>近畿経済産業局</a:t>
                      </a:r>
                      <a:r>
                        <a:rPr kumimoji="1" lang="en-US" altLang="zh-TW" sz="900" b="0" kern="100" dirty="0">
                          <a:solidFill>
                            <a:schemeClr val="dk1"/>
                          </a:solidFill>
                          <a:effectLst/>
                          <a:latin typeface="ＭＳ Ｐ明朝" panose="02020600040205080304" pitchFamily="18" charset="-128"/>
                          <a:ea typeface="ＭＳ Ｐ明朝" panose="02020600040205080304" pitchFamily="18" charset="-128"/>
                          <a:cs typeface="+mn-cs"/>
                        </a:rPr>
                        <a:t>(06-6966-6003)</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11925978"/>
                  </a:ext>
                </a:extLst>
              </a:tr>
              <a:tr h="173948">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・ホームページにおいて、認証された会員企業の取組内容を紹介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奈良商工会議所</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(0742-52-1777)</a:t>
                      </a:r>
                    </a:p>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奈良県商工会連合会</a:t>
                      </a:r>
                      <a:r>
                        <a:rPr kumimoji="1"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mn-cs"/>
                        </a:rPr>
                        <a:t>(</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0742-53-4411</a:t>
                      </a: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76553737"/>
                  </a:ext>
                </a:extLst>
              </a:tr>
              <a:tr h="179822">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・広報誌等において、認証された会員企業の取り組み内容を紹介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橿原商工会議所</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(0744-28-4400)</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22682543"/>
                  </a:ext>
                </a:extLst>
              </a:tr>
              <a:tr h="179822">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・ホームページ・会報誌にて、認証された会員組合・組合員企業の取組内容を紹介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奈良県中小企業団体中央会</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(0742-41-3200)</a:t>
                      </a:r>
                      <a:endParaRPr kumimoji="1" lang="ja-JP" altLang="en-US" sz="900" b="0" kern="1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70386730"/>
                  </a:ext>
                </a:extLst>
              </a:tr>
              <a:tr h="179822">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・学生と企業が交流するイベントへの優先参加</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奈良国立大学機構</a:t>
                      </a:r>
                      <a:r>
                        <a:rPr kumimoji="1" lang="en-US" altLang="ja-JP" sz="900" b="0" kern="100" dirty="0">
                          <a:solidFill>
                            <a:schemeClr val="tx1"/>
                          </a:solidFill>
                          <a:effectLst/>
                          <a:latin typeface="ＭＳ 明朝" panose="02020609040205080304" pitchFamily="17" charset="-128"/>
                          <a:ea typeface="ＭＳ 明朝" panose="02020609040205080304" pitchFamily="17" charset="-128"/>
                          <a:cs typeface="+mn-cs"/>
                        </a:rPr>
                        <a:t>(</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0742-20-3989</a:t>
                      </a:r>
                      <a:r>
                        <a:rPr kumimoji="1" lang="en-US" altLang="ja-JP" sz="900" b="0" kern="100" dirty="0">
                          <a:solidFill>
                            <a:schemeClr val="tx1"/>
                          </a:solidFill>
                          <a:effectLst/>
                          <a:latin typeface="ＭＳ 明朝" panose="02020609040205080304" pitchFamily="17" charset="-128"/>
                          <a:ea typeface="ＭＳ 明朝" panose="02020609040205080304" pitchFamily="17" charset="-128"/>
                          <a:cs typeface="+mn-cs"/>
                        </a:rPr>
                        <a:t>)</a:t>
                      </a:r>
                      <a:endParaRPr kumimoji="1" lang="ja-JP" altLang="en-US" sz="900" b="0" kern="1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65215521"/>
                  </a:ext>
                </a:extLst>
              </a:tr>
              <a:tr h="311809">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・認証企業の</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ｓに関する取り組みを広く市民に紹介するとともに、他の市内企業に対して啓発を行うことで認証制度の普及を図る。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天理市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(0743-63-1001)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60397804"/>
                  </a:ext>
                </a:extLst>
              </a:tr>
              <a:tr h="0">
                <a:tc vMerge="1">
                  <a:txBody>
                    <a:bodyPr/>
                    <a:lstStyle/>
                    <a:p>
                      <a:endParaRPr kumimoji="1" lang="ja-JP" altLang="en-US"/>
                    </a:p>
                  </a:txBody>
                  <a:tcPr/>
                </a:tc>
                <a:tc>
                  <a:txBody>
                    <a:bodyPr/>
                    <a:lstStyle/>
                    <a:p>
                      <a:pPr algn="l">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・ホームページ等で市町内の認証企業を紹介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大和高田市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(0745-22-1101)</a:t>
                      </a:r>
                    </a:p>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大淀町</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(0747-52-5543)</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21192459"/>
                  </a:ext>
                </a:extLst>
              </a:tr>
              <a:tr h="177133">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・ホームページや交流会等のイベントで市内の認証企業の取組を紹介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生駒市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(0743-74-1111)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9712469"/>
                  </a:ext>
                </a:extLst>
              </a:tr>
              <a:tr h="177133">
                <a:tc vMerge="1">
                  <a:txBody>
                    <a:bodyPr/>
                    <a:lstStyle/>
                    <a:p>
                      <a:endParaRPr kumimoji="1" lang="ja-JP" altLang="en-US"/>
                    </a:p>
                  </a:txBody>
                  <a:tcPr/>
                </a:tc>
                <a:tc>
                  <a:txBody>
                    <a:bodyPr/>
                    <a:lstStyle/>
                    <a:p>
                      <a:pPr algn="l">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・ホームページにサイト等を設け、村内の認証企業を紹介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黒滝村</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(0747-62-2031)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20701107"/>
                  </a:ext>
                </a:extLst>
              </a:tr>
              <a:tr h="340339">
                <a:tc vMerge="1">
                  <a:txBody>
                    <a:bodyPr/>
                    <a:lstStyle/>
                    <a:p>
                      <a:endParaRPr kumimoji="1" lang="ja-JP" altLang="en-US"/>
                    </a:p>
                  </a:txBody>
                  <a:tcPr/>
                </a:tc>
                <a:tc>
                  <a:txBody>
                    <a:bodyPr/>
                    <a:lstStyle/>
                    <a:p>
                      <a:pPr marL="0" marR="0" lvl="0" indent="0" algn="l" defTabSz="685800" rtl="0" eaLnBrk="1" fontAlgn="auto" latinLnBrk="0" hangingPunct="1">
                        <a:lnSpc>
                          <a:spcPts val="14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・目標設定特約付融資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サポートローン</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の目標として、奈良県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企業認証を設定のうえ、達成されたお客さまをホームページ上で公表</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43789909"/>
                  </a:ext>
                </a:extLst>
              </a:tr>
              <a:tr h="0">
                <a:tc rowSpan="7">
                  <a:txBody>
                    <a:bodyPr/>
                    <a:lstStyle/>
                    <a:p>
                      <a:pPr algn="ctr">
                        <a:lnSpc>
                          <a:spcPts val="1600"/>
                        </a:lnSpc>
                      </a:pPr>
                      <a:r>
                        <a:rPr lang="ja-JP" altLang="en-US" sz="1100" b="1" kern="100" dirty="0">
                          <a:effectLst/>
                          <a:latin typeface="BIZ UDゴシック" panose="020B0400000000000000" pitchFamily="49" charset="-128"/>
                          <a:ea typeface="BIZ UDゴシック" panose="020B0400000000000000" pitchFamily="49" charset="-128"/>
                        </a:rPr>
                        <a:t>資　　金</a:t>
                      </a:r>
                      <a:endParaRPr lang="en-US" altLang="ja-JP" sz="1100" b="1" kern="100" dirty="0">
                        <a:effectLst/>
                        <a:latin typeface="BIZ UDゴシック" panose="020B0400000000000000" pitchFamily="49" charset="-128"/>
                        <a:ea typeface="BIZ UDゴシック" panose="020B0400000000000000" pitchFamily="49" charset="-128"/>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・協調融資制度「</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NARAKARA</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」を活用した融資の適用</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奈良信用金庫</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(0743-54-3117)</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p>
                      <a:pPr algn="ctr">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日本政策金融公庫</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0570-069483</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84160020"/>
                  </a:ext>
                </a:extLst>
              </a:tr>
              <a:tr h="461809">
                <a:tc vMerge="1">
                  <a:txBody>
                    <a:bodyPr/>
                    <a:lstStyle/>
                    <a:p>
                      <a:endParaRPr kumimoji="1" lang="ja-JP" altLang="en-US"/>
                    </a:p>
                  </a:txBody>
                  <a:tcPr/>
                </a:tc>
                <a:tc>
                  <a:txBody>
                    <a:bodyPr/>
                    <a:lstStyle/>
                    <a:p>
                      <a:pPr algn="just">
                        <a:lnSpc>
                          <a:spcPts val="14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・「目標設定特約付融資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&gt;SDG</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ｓサポートローン」</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による資金面での支援に加えて、公的認証等　（奈良県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企業認証制度）の取得を目標項目に設定、目標を達成されたお客さまに対して融資利率を</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0.1</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％優遇　</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14686577"/>
                  </a:ext>
                </a:extLst>
              </a:tr>
              <a:tr h="539573">
                <a:tc vMerge="1">
                  <a:txBody>
                    <a:bodyPr/>
                    <a:lstStyle/>
                    <a:p>
                      <a:endParaRPr kumimoji="1" lang="ja-JP" altLang="en-US"/>
                    </a:p>
                  </a:txBody>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・「やましん脱炭素応援ローン」を活用し融資の利率を優遇　</a:t>
                      </a:r>
                    </a:p>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・奈良県信用保証協会「</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ｓ推進保証」を利用した融資利率を優遇</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・奈良県制度融資「ＳＤＧｓ推進資金」を利用した融資利率を優遇</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大和信用金庫　総合企画部</a:t>
                      </a:r>
                      <a:endParaRPr lang="en-US" altLang="zh-TW" sz="900" b="0" kern="100" dirty="0">
                        <a:solidFill>
                          <a:schemeClr val="tx1"/>
                        </a:solidFill>
                        <a:effectLst/>
                        <a:latin typeface="BIZ UDP明朝 Medium" panose="02020500000000000000" pitchFamily="18" charset="-128"/>
                        <a:ea typeface="BIZ UDP明朝 Medium" panose="02020500000000000000" pitchFamily="18" charset="-128"/>
                      </a:endParaRPr>
                    </a:p>
                    <a:p>
                      <a:pPr algn="ctr">
                        <a:lnSpc>
                          <a:spcPts val="1600"/>
                        </a:lnSpc>
                      </a:pP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a:t>
                      </a:r>
                      <a:r>
                        <a:rPr lang="en-US" altLang="zh-TW" sz="900" b="0" kern="100" dirty="0">
                          <a:solidFill>
                            <a:schemeClr val="tx1"/>
                          </a:solidFill>
                          <a:effectLst/>
                          <a:latin typeface="ＭＳ Ｐ明朝" panose="02020600040205080304" pitchFamily="18" charset="-128"/>
                          <a:ea typeface="ＭＳ Ｐ明朝" panose="02020600040205080304" pitchFamily="18" charset="-128"/>
                        </a:rPr>
                        <a:t>0744-42-9030</a:t>
                      </a: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a:t>
                      </a:r>
                      <a:endParaRPr lang="ja-JP" altLang="en-US"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78562180"/>
                  </a:ext>
                </a:extLst>
              </a:tr>
              <a:tr h="185166">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・「みらい創生ローン」による融資利率を優遇</a:t>
                      </a:r>
                      <a:endParaRPr lang="ja-JP"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奈良信用金庫</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(0743-54-3117)</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7201375"/>
                  </a:ext>
                </a:extLst>
              </a:tr>
              <a:tr h="185166">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・橿原市特別小口融資を利用された際に、</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0.5</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％上限として、利子補給</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0" algn="just" defTabSz="685800" rtl="0" eaLnBrk="1" fontAlgn="auto" latinLnBrk="0" hangingPunct="1">
                        <a:lnSpc>
                          <a:spcPts val="1600"/>
                        </a:lnSpc>
                        <a:spcBef>
                          <a:spcPts val="0"/>
                        </a:spcBef>
                        <a:spcAft>
                          <a:spcPts val="0"/>
                        </a:spcAft>
                        <a:buClrTx/>
                        <a:buSzTx/>
                        <a:buFontTx/>
                        <a:buNone/>
                        <a:tabLst/>
                        <a:defRPr/>
                      </a:pP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令和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8</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年</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4</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1</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日より</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ja-JP"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橿原市</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(0744-21-1117)</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33159658"/>
                  </a:ext>
                </a:extLst>
              </a:tr>
              <a:tr h="185166">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・いこま</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アクションネットワーク会員</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認証企業は取得を優遇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が、生駒市内で企業、団体等の</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2</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者以上で</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推進事業実施時に補助金を活用</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19907"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生駒市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(0743-74-1111)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00211945"/>
                  </a:ext>
                </a:extLst>
              </a:tr>
              <a:tr h="185166">
                <a:tc vMerge="1">
                  <a:txBody>
                    <a:bodyPr/>
                    <a:lstStyle/>
                    <a:p>
                      <a:pPr algn="ctr">
                        <a:lnSpc>
                          <a:spcPts val="1600"/>
                        </a:lnSpc>
                      </a:pP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・プロポーザル審査における加点評価</a:t>
                      </a:r>
                      <a:endParaRPr lang="ja-JP"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田原本町</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(0744-32-2901)</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31329368"/>
                  </a:ext>
                </a:extLst>
              </a:tr>
              <a:tr h="393222">
                <a:tc rowSpan="4">
                  <a:txBody>
                    <a:bodyPr/>
                    <a:lstStyle/>
                    <a:p>
                      <a:pPr algn="ctr">
                        <a:lnSpc>
                          <a:spcPts val="1600"/>
                        </a:lnSpc>
                      </a:pP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サポート</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・自治体への補助金等の申請をサポート</a:t>
                      </a:r>
                    </a:p>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・ビジネスマッチングを支援</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奈良信用金庫</a:t>
                      </a:r>
                      <a:r>
                        <a:rPr lang="en-US" altLang="ja-JP" sz="900" b="0" kern="100" dirty="0">
                          <a:effectLst/>
                          <a:latin typeface="ＭＳ Ｐ明朝" panose="02020600040205080304" pitchFamily="18" charset="-128"/>
                          <a:ea typeface="ＭＳ Ｐ明朝" panose="02020600040205080304" pitchFamily="18" charset="-128"/>
                        </a:rPr>
                        <a:t>(0743-54-3117)</a:t>
                      </a:r>
                    </a:p>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日本政策金融公庫</a:t>
                      </a:r>
                      <a:r>
                        <a:rPr lang="en-US" altLang="ja-JP" sz="900" b="0" kern="100" dirty="0">
                          <a:effectLst/>
                          <a:latin typeface="BIZ UDP明朝 Medium" panose="02020500000000000000" pitchFamily="18" charset="-128"/>
                          <a:ea typeface="BIZ UDP明朝 Medium" panose="02020500000000000000" pitchFamily="18" charset="-128"/>
                        </a:rPr>
                        <a:t>(</a:t>
                      </a:r>
                      <a:r>
                        <a:rPr lang="en-US" altLang="ja-JP" sz="900" b="0" kern="100" dirty="0">
                          <a:effectLst/>
                          <a:latin typeface="ＭＳ Ｐ明朝" panose="02020600040205080304" pitchFamily="18" charset="-128"/>
                          <a:ea typeface="ＭＳ Ｐ明朝" panose="02020600040205080304" pitchFamily="18" charset="-128"/>
                        </a:rPr>
                        <a:t>0570-069483</a:t>
                      </a:r>
                      <a:r>
                        <a:rPr lang="en-US" altLang="ja-JP" sz="900" b="0" kern="100" dirty="0">
                          <a:effectLst/>
                          <a:latin typeface="BIZ UDP明朝 Medium" panose="02020500000000000000" pitchFamily="18" charset="-128"/>
                          <a:ea typeface="BIZ UDP明朝 Medium" panose="02020500000000000000" pitchFamily="18" charset="-128"/>
                        </a:rPr>
                        <a:t>)</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75878270"/>
                  </a:ext>
                </a:extLst>
              </a:tr>
              <a:tr h="122966">
                <a:tc vMerge="1">
                  <a:txBody>
                    <a:bodyPr/>
                    <a:lstStyle/>
                    <a:p>
                      <a:endParaRPr kumimoji="1" lang="ja-JP" altLang="en-US"/>
                    </a:p>
                  </a:txBody>
                  <a:tcPr>
                    <a:lnT w="12700" cap="flat" cmpd="sng" algn="ctr">
                      <a:solidFill>
                        <a:schemeClr val="accent6">
                          <a:lumMod val="20000"/>
                          <a:lumOff val="80000"/>
                        </a:schemeClr>
                      </a:solidFill>
                      <a:prstDash val="solid"/>
                      <a:round/>
                      <a:headEnd type="none" w="med" len="med"/>
                      <a:tailEnd type="none" w="med" len="med"/>
                    </a:lnT>
                  </a:tcPr>
                </a:tc>
                <a:tc>
                  <a:txBody>
                    <a:bodyPr/>
                    <a:lstStyle/>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・イノベーションや</a:t>
                      </a:r>
                      <a:r>
                        <a:rPr lang="en-US" altLang="ja-JP"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SDGs</a:t>
                      </a: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に関わるセミナー、イベント等へ優先参加</a:t>
                      </a:r>
                    </a:p>
                  </a:txBody>
                  <a:tcPr marL="68580" marR="68580" marT="0" marB="0" anchor="ctr">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奈良先端科学技術大学院大学</a:t>
                      </a:r>
                      <a:r>
                        <a:rPr lang="en-US" altLang="ja-JP" sz="900" b="0" kern="100" dirty="0">
                          <a:effectLst/>
                          <a:latin typeface="ＭＳ Ｐ明朝" panose="02020600040205080304" pitchFamily="18" charset="-128"/>
                          <a:ea typeface="ＭＳ Ｐ明朝" panose="02020600040205080304" pitchFamily="18" charset="-128"/>
                          <a:cs typeface="Times New Roman" panose="02020603050405020304" pitchFamily="18" charset="0"/>
                        </a:rPr>
                        <a:t>(0743-72-5467)</a:t>
                      </a:r>
                      <a:endParaRPr lang="ja-JP" altLang="en-US" sz="900" b="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59531947"/>
                  </a:ext>
                </a:extLst>
              </a:tr>
              <a:tr h="0">
                <a:tc vMerge="1">
                  <a:txBody>
                    <a:bodyPr/>
                    <a:lstStyle/>
                    <a:p>
                      <a:endParaRPr kumimoji="1" lang="ja-JP" altLang="en-US"/>
                    </a:p>
                  </a:txBody>
                  <a:tcPr/>
                </a:tc>
                <a:tc>
                  <a:txBody>
                    <a:bodyPr/>
                    <a:lstStyle/>
                    <a:p>
                      <a:pPr marL="0" marR="0" lvl="0" indent="0" algn="just" defTabSz="719907" rtl="0" eaLnBrk="1" fontAlgn="auto" latinLnBrk="0" hangingPunct="1">
                        <a:lnSpc>
                          <a:spcPts val="1600"/>
                        </a:lnSpc>
                        <a:spcBef>
                          <a:spcPts val="0"/>
                        </a:spcBef>
                        <a:spcAft>
                          <a:spcPts val="0"/>
                        </a:spcAft>
                        <a:buClrTx/>
                        <a:buSzTx/>
                        <a:buFontTx/>
                        <a:buNone/>
                        <a:tabLst/>
                        <a:defRPr/>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・リカレント教育に係る講座への優先参加</a:t>
                      </a:r>
                    </a:p>
                  </a:txBody>
                  <a:tcPr marL="68580" marR="68580" marT="36000" marB="36000" anchor="ctr">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19907"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dk1"/>
                          </a:solidFill>
                          <a:effectLst/>
                          <a:latin typeface="BIZ UDP明朝 Medium" panose="02020500000000000000" pitchFamily="18" charset="-128"/>
                          <a:ea typeface="BIZ UDP明朝 Medium" panose="02020500000000000000" pitchFamily="18" charset="-128"/>
                          <a:cs typeface="+mn-cs"/>
                        </a:rPr>
                        <a:t>奈良国立大学機構</a:t>
                      </a:r>
                      <a:r>
                        <a:rPr kumimoji="1" lang="en-US" altLang="ja-JP" sz="900" b="0" kern="100" dirty="0">
                          <a:solidFill>
                            <a:schemeClr val="dk1"/>
                          </a:solidFill>
                          <a:effectLst/>
                          <a:latin typeface="ＭＳ 明朝" panose="02020609040205080304" pitchFamily="17" charset="-128"/>
                          <a:ea typeface="ＭＳ 明朝" panose="02020609040205080304" pitchFamily="17" charset="-128"/>
                          <a:cs typeface="+mn-cs"/>
                        </a:rPr>
                        <a:t>(</a:t>
                      </a:r>
                      <a:r>
                        <a:rPr kumimoji="1" lang="en-US" altLang="ja-JP" sz="900" b="0" kern="100" dirty="0">
                          <a:solidFill>
                            <a:schemeClr val="dk1"/>
                          </a:solidFill>
                          <a:effectLst/>
                          <a:latin typeface="ＭＳ Ｐ明朝" panose="02020600040205080304" pitchFamily="18" charset="-128"/>
                          <a:ea typeface="ＭＳ Ｐ明朝" panose="02020600040205080304" pitchFamily="18" charset="-128"/>
                          <a:cs typeface="+mn-cs"/>
                        </a:rPr>
                        <a:t>0742-20-3989</a:t>
                      </a:r>
                      <a:r>
                        <a:rPr kumimoji="1" lang="en-US" altLang="ja-JP" sz="900" b="0" kern="100" dirty="0">
                          <a:solidFill>
                            <a:schemeClr val="dk1"/>
                          </a:solidFill>
                          <a:effectLst/>
                          <a:latin typeface="ＭＳ 明朝" panose="02020609040205080304" pitchFamily="17" charset="-128"/>
                          <a:ea typeface="ＭＳ 明朝" panose="02020609040205080304" pitchFamily="17" charset="-128"/>
                          <a:cs typeface="+mn-cs"/>
                        </a:rPr>
                        <a:t>)</a:t>
                      </a:r>
                      <a:endParaRPr kumimoji="1" lang="ja-JP" altLang="en-US" sz="900" b="0" kern="100" dirty="0">
                        <a:solidFill>
                          <a:schemeClr val="dk1"/>
                        </a:solidFill>
                        <a:effectLst/>
                        <a:latin typeface="ＭＳ 明朝" panose="02020609040205080304" pitchFamily="17" charset="-128"/>
                        <a:ea typeface="ＭＳ 明朝" panose="02020609040205080304" pitchFamily="17" charset="-128"/>
                        <a:cs typeface="+mn-cs"/>
                      </a:endParaRPr>
                    </a:p>
                  </a:txBody>
                  <a:tcPr marL="68580" marR="68580" marT="36000" marB="36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5954199"/>
                  </a:ext>
                </a:extLst>
              </a:tr>
              <a:tr h="0">
                <a:tc vMerge="1">
                  <a:txBody>
                    <a:bodyPr/>
                    <a:lstStyle/>
                    <a:p>
                      <a:endParaRPr kumimoji="1" lang="ja-JP" altLang="en-US"/>
                    </a:p>
                  </a:txBody>
                  <a:tcPr>
                    <a:lnT w="12700" cap="flat" cmpd="sng" algn="ctr">
                      <a:solidFill>
                        <a:schemeClr val="accent6">
                          <a:lumMod val="20000"/>
                          <a:lumOff val="80000"/>
                        </a:schemeClr>
                      </a:solidFill>
                      <a:prstDash val="solid"/>
                      <a:round/>
                      <a:headEnd type="none" w="med" len="med"/>
                      <a:tailEnd type="none" w="med" len="med"/>
                    </a:lnT>
                  </a:tcPr>
                </a:tc>
                <a:tc>
                  <a:txBody>
                    <a:bodyPr/>
                    <a:lstStyle/>
                    <a:p>
                      <a:pPr marL="0" marR="0" lvl="0" indent="0" algn="just" defTabSz="685800" rtl="0" eaLnBrk="1" fontAlgn="auto" latinLnBrk="0" hangingPunct="1">
                        <a:lnSpc>
                          <a:spcPts val="1400"/>
                        </a:lnSpc>
                        <a:spcBef>
                          <a:spcPts val="0"/>
                        </a:spcBef>
                        <a:spcAft>
                          <a:spcPts val="0"/>
                        </a:spcAft>
                        <a:buClrTx/>
                        <a:buSzTx/>
                        <a:buFontTx/>
                        <a:buNone/>
                        <a:tabLst/>
                        <a:defRPr/>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・ＩＴ化、人的資本経営などのサステナブル経営の実現に向けたコンサルティング、ソリューション提供によるサポート</a:t>
                      </a:r>
                    </a:p>
                  </a:txBody>
                  <a:tcPr marL="68580" marR="68580" marT="36000" marB="36000" anchor="ctr">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19907"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dk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dk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dk1"/>
                        </a:solidFill>
                        <a:effectLst/>
                        <a:latin typeface="ＭＳ Ｐ明朝" panose="02020600040205080304" pitchFamily="18" charset="-128"/>
                        <a:ea typeface="ＭＳ Ｐ明朝" panose="02020600040205080304" pitchFamily="18" charset="-128"/>
                        <a:cs typeface="+mn-cs"/>
                      </a:endParaRPr>
                    </a:p>
                  </a:txBody>
                  <a:tcPr marL="68580" marR="68580" marT="36000" marB="36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07828978"/>
                  </a:ext>
                </a:extLst>
              </a:tr>
            </a:tbl>
          </a:graphicData>
        </a:graphic>
      </p:graphicFrame>
      <p:graphicFrame>
        <p:nvGraphicFramePr>
          <p:cNvPr id="27" name="表 26">
            <a:extLst>
              <a:ext uri="{FF2B5EF4-FFF2-40B4-BE49-F238E27FC236}">
                <a16:creationId xmlns:a16="http://schemas.microsoft.com/office/drawing/2014/main" id="{C74A643D-C50C-4126-9821-A87E793A6209}"/>
              </a:ext>
            </a:extLst>
          </p:cNvPr>
          <p:cNvGraphicFramePr>
            <a:graphicFrameLocks noGrp="1"/>
          </p:cNvGraphicFramePr>
          <p:nvPr>
            <p:extLst>
              <p:ext uri="{D42A27DB-BD31-4B8C-83A1-F6EECF244321}">
                <p14:modId xmlns:p14="http://schemas.microsoft.com/office/powerpoint/2010/main" val="1917617313"/>
              </p:ext>
            </p:extLst>
          </p:nvPr>
        </p:nvGraphicFramePr>
        <p:xfrm>
          <a:off x="74613" y="6943622"/>
          <a:ext cx="7050084" cy="2022091"/>
        </p:xfrm>
        <a:graphic>
          <a:graphicData uri="http://schemas.openxmlformats.org/drawingml/2006/table">
            <a:tbl>
              <a:tblPr firstRow="1" firstCol="1" bandRow="1">
                <a:effectLst/>
                <a:tableStyleId>{5C22544A-7EE6-4342-B048-85BDC9FD1C3A}</a:tableStyleId>
              </a:tblPr>
              <a:tblGrid>
                <a:gridCol w="305204">
                  <a:extLst>
                    <a:ext uri="{9D8B030D-6E8A-4147-A177-3AD203B41FA5}">
                      <a16:colId xmlns:a16="http://schemas.microsoft.com/office/drawing/2014/main" val="3153474192"/>
                    </a:ext>
                  </a:extLst>
                </a:gridCol>
                <a:gridCol w="4327771">
                  <a:extLst>
                    <a:ext uri="{9D8B030D-6E8A-4147-A177-3AD203B41FA5}">
                      <a16:colId xmlns:a16="http://schemas.microsoft.com/office/drawing/2014/main" val="4167609681"/>
                    </a:ext>
                  </a:extLst>
                </a:gridCol>
                <a:gridCol w="2417109">
                  <a:extLst>
                    <a:ext uri="{9D8B030D-6E8A-4147-A177-3AD203B41FA5}">
                      <a16:colId xmlns:a16="http://schemas.microsoft.com/office/drawing/2014/main" val="2411524413"/>
                    </a:ext>
                  </a:extLst>
                </a:gridCol>
              </a:tblGrid>
              <a:tr h="155115">
                <a:tc>
                  <a:txBody>
                    <a:bodyPr/>
                    <a:lstStyle/>
                    <a:p>
                      <a:pPr algn="ct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2">
                        <a:lumMod val="50000"/>
                      </a:schemeClr>
                    </a:solidFill>
                  </a:tcPr>
                </a:tc>
                <a:tc>
                  <a:txBody>
                    <a:bodyPr/>
                    <a:lstStyle/>
                    <a:p>
                      <a:pPr algn="ctr">
                        <a:lnSpc>
                          <a:spcPts val="1500"/>
                        </a:lnSpc>
                      </a:pPr>
                      <a:r>
                        <a:rPr lang="ja-JP" altLang="en-US" sz="1100" b="1" kern="100" dirty="0">
                          <a:effectLst/>
                          <a:latin typeface="BIZ UDゴシック" panose="020B0400000000000000" pitchFamily="49" charset="-128"/>
                          <a:ea typeface="BIZ UDゴシック" panose="020B0400000000000000" pitchFamily="49" charset="-128"/>
                        </a:rPr>
                        <a:t>支援内容</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2">
                        <a:lumMod val="50000"/>
                      </a:schemeClr>
                    </a:solidFill>
                  </a:tcPr>
                </a:tc>
                <a:tc>
                  <a:txBody>
                    <a:bodyPr/>
                    <a:lstStyle/>
                    <a:p>
                      <a:pPr algn="ct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支援機関</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041116767"/>
                  </a:ext>
                </a:extLst>
              </a:tr>
              <a:tr h="0">
                <a:tc rowSpan="4">
                  <a:txBody>
                    <a:bodyPr/>
                    <a:lstStyle/>
                    <a:p>
                      <a:pPr algn="ctr">
                        <a:lnSpc>
                          <a:spcPts val="1600"/>
                        </a:lnSpc>
                      </a:pPr>
                      <a:r>
                        <a:rPr lang="ja-JP" altLang="en-US" sz="1100" b="1" kern="100" dirty="0">
                          <a:effectLst/>
                          <a:latin typeface="BIZ UDゴシック" panose="020B0400000000000000" pitchFamily="49" charset="-128"/>
                          <a:ea typeface="BIZ UDゴシック" panose="020B0400000000000000" pitchFamily="49" charset="-128"/>
                        </a:rPr>
                        <a:t>認証前企業への支援</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・「組合等</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推進事業」における奈良県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企業認証制度に係る申請支援（公募型）　</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中央会会員組合及び組合員企業に限る</a:t>
                      </a:r>
                    </a:p>
                  </a:txBody>
                  <a:tcPr marL="68580" marR="68580" marT="36000" marB="3600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奈良県中小企業団体中央会</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(0742-41-3200)</a:t>
                      </a:r>
                      <a:endParaRPr kumimoji="1" lang="ja-JP" altLang="en-US" sz="900" b="0" kern="1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84160020"/>
                  </a:ext>
                </a:extLst>
              </a:tr>
              <a:tr h="451015">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ＳＤＧｓ導入コンサルティングサービス」</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サステナブル経営方針策定サービス」（有償）、「目標設定特約付融資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サポートローン」</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を活用した認証取得支援</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43383102"/>
                  </a:ext>
                </a:extLst>
              </a:tr>
              <a:tr h="451015">
                <a:tc vMerge="1">
                  <a:txBody>
                    <a:bodyPr/>
                    <a:lstStyle/>
                    <a:p>
                      <a:endParaRPr kumimoji="1" lang="ja-JP" altLang="en-US"/>
                    </a:p>
                  </a:txBody>
                  <a:tcPr/>
                </a:tc>
                <a:tc>
                  <a:txBody>
                    <a:bodyPr/>
                    <a:lstStyle/>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・認証制度の申請を検討する企業に対し、申請書のブラッシュアップ支援を実施</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600"/>
                        </a:lnSpc>
                      </a:pPr>
                      <a:r>
                        <a:rPr lang="zh-TW" altLang="en-US" sz="900" b="0" kern="100" dirty="0">
                          <a:effectLst/>
                          <a:latin typeface="BIZ UDP明朝 Medium" panose="02020500000000000000" pitchFamily="18" charset="-128"/>
                          <a:ea typeface="BIZ UDP明朝 Medium" panose="02020500000000000000" pitchFamily="18" charset="-128"/>
                        </a:rPr>
                        <a:t>大和信用金庫　地域支援部</a:t>
                      </a:r>
                      <a:r>
                        <a:rPr lang="zh-TW" altLang="en-US" sz="900" b="0" kern="100" dirty="0">
                          <a:effectLst/>
                          <a:latin typeface="ＭＳ 明朝" panose="02020609040205080304" pitchFamily="17" charset="-128"/>
                          <a:ea typeface="ＭＳ 明朝" panose="02020609040205080304" pitchFamily="17" charset="-128"/>
                        </a:rPr>
                        <a:t>（</a:t>
                      </a:r>
                      <a:r>
                        <a:rPr lang="en-US" altLang="zh-TW" sz="900" b="0" kern="100" dirty="0">
                          <a:effectLst/>
                          <a:latin typeface="ＭＳ Ｐ明朝" panose="02020600040205080304" pitchFamily="18" charset="-128"/>
                          <a:ea typeface="ＭＳ Ｐ明朝" panose="02020600040205080304" pitchFamily="18" charset="-128"/>
                        </a:rPr>
                        <a:t>0744-42-9010</a:t>
                      </a:r>
                      <a:r>
                        <a:rPr lang="zh-TW" altLang="en-US" sz="900" b="0" kern="100" dirty="0">
                          <a:effectLst/>
                          <a:latin typeface="ＭＳ 明朝" panose="02020609040205080304" pitchFamily="17" charset="-128"/>
                          <a:ea typeface="ＭＳ 明朝" panose="02020609040205080304" pitchFamily="17" charset="-128"/>
                        </a:rPr>
                        <a:t>）</a:t>
                      </a:r>
                      <a:endParaRPr lang="en-US" altLang="zh-TW" sz="900" b="0" kern="100" dirty="0">
                        <a:effectLst/>
                        <a:latin typeface="ＭＳ 明朝" panose="02020609040205080304" pitchFamily="17" charset="-128"/>
                        <a:ea typeface="ＭＳ 明朝" panose="02020609040205080304" pitchFamily="17" charset="-128"/>
                      </a:endParaRPr>
                    </a:p>
                    <a:p>
                      <a:pPr algn="ctr">
                        <a:lnSpc>
                          <a:spcPts val="1600"/>
                        </a:lnSpc>
                      </a:pPr>
                      <a:r>
                        <a:rPr lang="zh-TW" altLang="en-US" sz="900" b="0" kern="100" dirty="0">
                          <a:effectLst/>
                          <a:latin typeface="BIZ UDP明朝 Medium" panose="02020500000000000000" pitchFamily="18" charset="-128"/>
                          <a:ea typeface="BIZ UDP明朝 Medium" panose="02020500000000000000" pitchFamily="18" charset="-128"/>
                        </a:rPr>
                        <a:t>奈良中央信用金庫  地域産業創生部</a:t>
                      </a:r>
                      <a:endParaRPr lang="en-US" altLang="zh-TW" sz="900" b="0" kern="100" dirty="0">
                        <a:effectLst/>
                        <a:latin typeface="BIZ UDP明朝 Medium" panose="02020500000000000000" pitchFamily="18" charset="-128"/>
                        <a:ea typeface="BIZ UDP明朝 Medium" panose="02020500000000000000" pitchFamily="18" charset="-128"/>
                      </a:endParaRPr>
                    </a:p>
                    <a:p>
                      <a:pPr marL="0" marR="0" lvl="0" indent="0" algn="ctr" defTabSz="685800" rtl="0" eaLnBrk="1" fontAlgn="auto" latinLnBrk="0" hangingPunct="1">
                        <a:lnSpc>
                          <a:spcPts val="1600"/>
                        </a:lnSpc>
                        <a:spcBef>
                          <a:spcPts val="0"/>
                        </a:spcBef>
                        <a:spcAft>
                          <a:spcPts val="0"/>
                        </a:spcAft>
                        <a:buClrTx/>
                        <a:buSzTx/>
                        <a:buFontTx/>
                        <a:buNone/>
                        <a:tabLst/>
                        <a:defRPr/>
                      </a:pPr>
                      <a:r>
                        <a:rPr lang="zh-TW" altLang="en-US" sz="900" b="0" kern="100" dirty="0">
                          <a:effectLst/>
                          <a:latin typeface="ＭＳ 明朝" panose="02020609040205080304" pitchFamily="17" charset="-128"/>
                          <a:ea typeface="ＭＳ 明朝" panose="02020609040205080304" pitchFamily="17" charset="-128"/>
                        </a:rPr>
                        <a:t>（</a:t>
                      </a:r>
                      <a:r>
                        <a:rPr lang="en-US" altLang="zh-TW" sz="900" b="0" kern="100" dirty="0">
                          <a:effectLst/>
                          <a:latin typeface="ＭＳ Ｐ明朝" panose="02020600040205080304" pitchFamily="18" charset="-128"/>
                          <a:ea typeface="ＭＳ Ｐ明朝" panose="02020600040205080304" pitchFamily="18" charset="-128"/>
                        </a:rPr>
                        <a:t>0744-33-3314</a:t>
                      </a:r>
                      <a:r>
                        <a:rPr lang="zh-TW" altLang="en-US" sz="900" b="0" kern="100" dirty="0">
                          <a:effectLst/>
                          <a:latin typeface="ＭＳ 明朝" panose="02020609040205080304" pitchFamily="17" charset="-128"/>
                          <a:ea typeface="ＭＳ 明朝" panose="02020609040205080304" pitchFamily="17" charset="-128"/>
                        </a:rPr>
                        <a:t>）</a:t>
                      </a:r>
                      <a:endParaRPr lang="en-US" altLang="zh-TW" sz="900" b="0" kern="100" dirty="0">
                        <a:effectLst/>
                        <a:latin typeface="ＭＳ 明朝" panose="02020609040205080304" pitchFamily="17" charset="-128"/>
                        <a:ea typeface="ＭＳ 明朝" panose="02020609040205080304" pitchFamily="17" charset="-128"/>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14686577"/>
                  </a:ext>
                </a:extLst>
              </a:tr>
              <a:tr h="257053">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effectLst/>
                          <a:latin typeface="BIZ UDP明朝 Medium" panose="02020500000000000000" pitchFamily="18" charset="-128"/>
                          <a:ea typeface="BIZ UDP明朝 Medium" panose="02020500000000000000" pitchFamily="18" charset="-128"/>
                        </a:rPr>
                        <a:t>・大淀町商工会において、町内事業者認証取得に向けサポート</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大淀町</a:t>
                      </a:r>
                      <a:r>
                        <a:rPr lang="en-US" altLang="ja-JP" sz="900" b="0" kern="100" dirty="0">
                          <a:effectLst/>
                          <a:latin typeface="ＭＳ Ｐ明朝" panose="02020600040205080304" pitchFamily="18" charset="-128"/>
                          <a:ea typeface="ＭＳ Ｐ明朝" panose="02020600040205080304" pitchFamily="18" charset="-128"/>
                        </a:rPr>
                        <a:t>(0747-52-5543)</a:t>
                      </a:r>
                      <a:endParaRPr lang="ja-JP" altLang="en-US" sz="900" b="0" kern="100" dirty="0">
                        <a:effectLst/>
                        <a:latin typeface="ＭＳ Ｐ明朝" panose="02020600040205080304" pitchFamily="18" charset="-128"/>
                        <a:ea typeface="ＭＳ Ｐ明朝" panose="02020600040205080304" pitchFamily="18" charset="-128"/>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78562180"/>
                  </a:ext>
                </a:extLst>
              </a:tr>
            </a:tbl>
          </a:graphicData>
        </a:graphic>
      </p:graphicFrame>
      <p:sp>
        <p:nvSpPr>
          <p:cNvPr id="11" name="Rectangle 22">
            <a:extLst>
              <a:ext uri="{FF2B5EF4-FFF2-40B4-BE49-F238E27FC236}">
                <a16:creationId xmlns:a16="http://schemas.microsoft.com/office/drawing/2014/main" id="{2419FE8C-0FAB-4C8B-8947-C4C640DEBDA4}"/>
              </a:ext>
            </a:extLst>
          </p:cNvPr>
          <p:cNvSpPr>
            <a:spLocks noChangeArrowheads="1"/>
          </p:cNvSpPr>
          <p:nvPr/>
        </p:nvSpPr>
        <p:spPr bwMode="auto">
          <a:xfrm>
            <a:off x="82734" y="8932749"/>
            <a:ext cx="659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：サポートメニューは令和</a:t>
            </a:r>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8</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年</a:t>
            </a:r>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4</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月</a:t>
            </a:r>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1</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日時点であり、内容は予告なく変更となる場合がありますのでご了承ください。</a:t>
            </a:r>
          </a:p>
        </p:txBody>
      </p:sp>
      <p:sp>
        <p:nvSpPr>
          <p:cNvPr id="12" name="Rectangle 22">
            <a:extLst>
              <a:ext uri="{FF2B5EF4-FFF2-40B4-BE49-F238E27FC236}">
                <a16:creationId xmlns:a16="http://schemas.microsoft.com/office/drawing/2014/main" id="{2F1EBEC3-E307-47E2-8266-EBA0BBEF7B37}"/>
              </a:ext>
            </a:extLst>
          </p:cNvPr>
          <p:cNvSpPr>
            <a:spLocks noChangeArrowheads="1"/>
          </p:cNvSpPr>
          <p:nvPr/>
        </p:nvSpPr>
        <p:spPr bwMode="auto">
          <a:xfrm>
            <a:off x="76384" y="9075649"/>
            <a:ext cx="659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：サポートメニューの詳細については各支援機関までお問い合わせください。</a:t>
            </a:r>
          </a:p>
        </p:txBody>
      </p:sp>
    </p:spTree>
    <p:extLst>
      <p:ext uri="{BB962C8B-B14F-4D97-AF65-F5344CB8AC3E}">
        <p14:creationId xmlns:p14="http://schemas.microsoft.com/office/powerpoint/2010/main" val="8621518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4288</TotalTime>
  <Words>3778</Words>
  <Application>Microsoft Office PowerPoint</Application>
  <PresentationFormat>ユーザー設定</PresentationFormat>
  <Paragraphs>371</Paragraphs>
  <Slides>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vt:i4>
      </vt:variant>
    </vt:vector>
  </HeadingPairs>
  <TitlesOfParts>
    <vt:vector size="18" baseType="lpstr">
      <vt:lpstr>BIZ UDPゴシック</vt:lpstr>
      <vt:lpstr>BIZ UDP明朝 Medium</vt:lpstr>
      <vt:lpstr>BIZ UDゴシック</vt:lpstr>
      <vt:lpstr>ＭＳ Ｐ明朝</vt:lpstr>
      <vt:lpstr>ＭＳ 明朝</vt:lpstr>
      <vt:lpstr>游ゴシック</vt:lpstr>
      <vt:lpstr>游ゴシック Light</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池田 祥子</dc:creator>
  <cp:lastModifiedBy>長嶌 澪</cp:lastModifiedBy>
  <cp:revision>164</cp:revision>
  <cp:lastPrinted>2026-02-24T07:50:15Z</cp:lastPrinted>
  <dcterms:created xsi:type="dcterms:W3CDTF">2024-12-10T04:13:52Z</dcterms:created>
  <dcterms:modified xsi:type="dcterms:W3CDTF">2026-06-07T23:38:58Z</dcterms:modified>
</cp:coreProperties>
</file>