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
  </p:notesMasterIdLst>
  <p:handoutMasterIdLst>
    <p:handoutMasterId r:id="rId5"/>
  </p:handoutMasterIdLst>
  <p:sldIdLst>
    <p:sldId id="260" r:id="rId2"/>
    <p:sldId id="261" r:id="rId3"/>
  </p:sldIdLst>
  <p:sldSz cx="7235825" cy="1033145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54" userDrawn="1">
          <p15:clr>
            <a:srgbClr val="A4A3A4"/>
          </p15:clr>
        </p15:guide>
        <p15:guide id="2" pos="227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依田 直人" initials="依田" lastIdx="2" clrIdx="0">
    <p:extLst>
      <p:ext uri="{19B8F6BF-5375-455C-9EA6-DF929625EA0E}">
        <p15:presenceInfo xmlns:p15="http://schemas.microsoft.com/office/powerpoint/2012/main" userId="S-1-5-21-1373727287-1092234566-1539857752-596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0000"/>
    <a:srgbClr val="FF3300"/>
    <a:srgbClr val="D6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9" autoAdjust="0"/>
    <p:restoredTop sz="94660"/>
  </p:normalViewPr>
  <p:slideViewPr>
    <p:cSldViewPr snapToGrid="0">
      <p:cViewPr>
        <p:scale>
          <a:sx n="150" d="100"/>
          <a:sy n="150" d="100"/>
        </p:scale>
        <p:origin x="499" y="-1766"/>
      </p:cViewPr>
      <p:guideLst>
        <p:guide orient="horz" pos="3254"/>
        <p:guide pos="22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7DCED8A-305C-4BDE-AAC0-4B59E90E4043}"/>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DF5F894-DEC8-4BE5-92F5-FD4F7D69B3B1}"/>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756FC87D-DCA7-4306-A2B7-732F9AF43293}" type="datetimeFigureOut">
              <a:rPr kumimoji="1" lang="ja-JP" altLang="en-US" smtClean="0"/>
              <a:t>2026/4/1</a:t>
            </a:fld>
            <a:endParaRPr kumimoji="1" lang="ja-JP" altLang="en-US"/>
          </a:p>
        </p:txBody>
      </p:sp>
      <p:sp>
        <p:nvSpPr>
          <p:cNvPr id="4" name="フッター プレースホルダー 3">
            <a:extLst>
              <a:ext uri="{FF2B5EF4-FFF2-40B4-BE49-F238E27FC236}">
                <a16:creationId xmlns:a16="http://schemas.microsoft.com/office/drawing/2014/main" id="{B67A31C3-E7BC-4DC8-903B-B1EC6973B363}"/>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7B7B5D11-191B-4C81-A782-EF44EB87AC60}"/>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00C20B69-D116-4CB3-B611-FDB7EDB292FF}" type="slidenum">
              <a:rPr kumimoji="1" lang="ja-JP" altLang="en-US" smtClean="0"/>
              <a:t>‹#›</a:t>
            </a:fld>
            <a:endParaRPr kumimoji="1" lang="ja-JP" altLang="en-US"/>
          </a:p>
        </p:txBody>
      </p:sp>
    </p:spTree>
    <p:extLst>
      <p:ext uri="{BB962C8B-B14F-4D97-AF65-F5344CB8AC3E}">
        <p14:creationId xmlns:p14="http://schemas.microsoft.com/office/powerpoint/2010/main" val="118215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AFB105CC-4DDC-4D3A-BDCE-5D64DBA055DC}" type="datetimeFigureOut">
              <a:rPr kumimoji="1" lang="ja-JP" altLang="en-US" smtClean="0"/>
              <a:t>2026/4/1</a:t>
            </a:fld>
            <a:endParaRPr kumimoji="1" lang="ja-JP" altLang="en-US"/>
          </a:p>
        </p:txBody>
      </p:sp>
      <p:sp>
        <p:nvSpPr>
          <p:cNvPr id="4" name="スライド イメージ プレースホルダー 3"/>
          <p:cNvSpPr>
            <a:spLocks noGrp="1" noRot="1" noChangeAspect="1"/>
          </p:cNvSpPr>
          <p:nvPr>
            <p:ph type="sldImg" idx="2"/>
          </p:nvPr>
        </p:nvSpPr>
        <p:spPr>
          <a:xfrm>
            <a:off x="2230438" y="1243013"/>
            <a:ext cx="23463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04A3AF38-2096-4946-95DC-924D42A972AC}" type="slidenum">
              <a:rPr kumimoji="1" lang="ja-JP" altLang="en-US" smtClean="0"/>
              <a:t>‹#›</a:t>
            </a:fld>
            <a:endParaRPr kumimoji="1" lang="ja-JP" altLang="en-US"/>
          </a:p>
        </p:txBody>
      </p:sp>
    </p:spTree>
    <p:extLst>
      <p:ext uri="{BB962C8B-B14F-4D97-AF65-F5344CB8AC3E}">
        <p14:creationId xmlns:p14="http://schemas.microsoft.com/office/powerpoint/2010/main" val="1162278970"/>
      </p:ext>
    </p:extLst>
  </p:cSld>
  <p:clrMap bg1="lt1" tx1="dk1" bg2="lt2" tx2="dk2" accent1="accent1" accent2="accent2" accent3="accent3" accent4="accent4" accent5="accent5" accent6="accent6" hlink="hlink" folHlink="folHlink"/>
  <p:hf hdr="0" ftr="0" dt="0"/>
  <p:notesStyle>
    <a:lvl1pPr marL="0" algn="l" defTabSz="958200" rtl="0" eaLnBrk="1" latinLnBrk="0" hangingPunct="1">
      <a:defRPr kumimoji="1" sz="1257" kern="1200">
        <a:solidFill>
          <a:schemeClr val="tx1"/>
        </a:solidFill>
        <a:latin typeface="+mn-lt"/>
        <a:ea typeface="+mn-ea"/>
        <a:cs typeface="+mn-cs"/>
      </a:defRPr>
    </a:lvl1pPr>
    <a:lvl2pPr marL="479100" algn="l" defTabSz="958200" rtl="0" eaLnBrk="1" latinLnBrk="0" hangingPunct="1">
      <a:defRPr kumimoji="1" sz="1257" kern="1200">
        <a:solidFill>
          <a:schemeClr val="tx1"/>
        </a:solidFill>
        <a:latin typeface="+mn-lt"/>
        <a:ea typeface="+mn-ea"/>
        <a:cs typeface="+mn-cs"/>
      </a:defRPr>
    </a:lvl2pPr>
    <a:lvl3pPr marL="958200" algn="l" defTabSz="958200" rtl="0" eaLnBrk="1" latinLnBrk="0" hangingPunct="1">
      <a:defRPr kumimoji="1" sz="1257" kern="1200">
        <a:solidFill>
          <a:schemeClr val="tx1"/>
        </a:solidFill>
        <a:latin typeface="+mn-lt"/>
        <a:ea typeface="+mn-ea"/>
        <a:cs typeface="+mn-cs"/>
      </a:defRPr>
    </a:lvl3pPr>
    <a:lvl4pPr marL="1437300" algn="l" defTabSz="958200" rtl="0" eaLnBrk="1" latinLnBrk="0" hangingPunct="1">
      <a:defRPr kumimoji="1" sz="1257" kern="1200">
        <a:solidFill>
          <a:schemeClr val="tx1"/>
        </a:solidFill>
        <a:latin typeface="+mn-lt"/>
        <a:ea typeface="+mn-ea"/>
        <a:cs typeface="+mn-cs"/>
      </a:defRPr>
    </a:lvl4pPr>
    <a:lvl5pPr marL="1916400" algn="l" defTabSz="958200" rtl="0" eaLnBrk="1" latinLnBrk="0" hangingPunct="1">
      <a:defRPr kumimoji="1" sz="1257" kern="1200">
        <a:solidFill>
          <a:schemeClr val="tx1"/>
        </a:solidFill>
        <a:latin typeface="+mn-lt"/>
        <a:ea typeface="+mn-ea"/>
        <a:cs typeface="+mn-cs"/>
      </a:defRPr>
    </a:lvl5pPr>
    <a:lvl6pPr marL="2395499" algn="l" defTabSz="958200" rtl="0" eaLnBrk="1" latinLnBrk="0" hangingPunct="1">
      <a:defRPr kumimoji="1" sz="1257" kern="1200">
        <a:solidFill>
          <a:schemeClr val="tx1"/>
        </a:solidFill>
        <a:latin typeface="+mn-lt"/>
        <a:ea typeface="+mn-ea"/>
        <a:cs typeface="+mn-cs"/>
      </a:defRPr>
    </a:lvl6pPr>
    <a:lvl7pPr marL="2874599" algn="l" defTabSz="958200" rtl="0" eaLnBrk="1" latinLnBrk="0" hangingPunct="1">
      <a:defRPr kumimoji="1" sz="1257" kern="1200">
        <a:solidFill>
          <a:schemeClr val="tx1"/>
        </a:solidFill>
        <a:latin typeface="+mn-lt"/>
        <a:ea typeface="+mn-ea"/>
        <a:cs typeface="+mn-cs"/>
      </a:defRPr>
    </a:lvl7pPr>
    <a:lvl8pPr marL="3353699" algn="l" defTabSz="958200" rtl="0" eaLnBrk="1" latinLnBrk="0" hangingPunct="1">
      <a:defRPr kumimoji="1" sz="1257" kern="1200">
        <a:solidFill>
          <a:schemeClr val="tx1"/>
        </a:solidFill>
        <a:latin typeface="+mn-lt"/>
        <a:ea typeface="+mn-ea"/>
        <a:cs typeface="+mn-cs"/>
      </a:defRPr>
    </a:lvl8pPr>
    <a:lvl9pPr marL="3832799" algn="l" defTabSz="958200" rtl="0" eaLnBrk="1" latinLnBrk="0" hangingPunct="1">
      <a:defRPr kumimoji="1" sz="125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42687" y="1690819"/>
            <a:ext cx="6150451" cy="3596875"/>
          </a:xfrm>
        </p:spPr>
        <p:txBody>
          <a:bodyPr anchor="b"/>
          <a:lstStyle>
            <a:lvl1pPr algn="ctr">
              <a:defRPr sz="4748"/>
            </a:lvl1pPr>
          </a:lstStyle>
          <a:p>
            <a:r>
              <a:rPr lang="ja-JP" altLang="en-US"/>
              <a:t>マスター タイトルの書式設定</a:t>
            </a:r>
            <a:endParaRPr lang="en-US" dirty="0"/>
          </a:p>
        </p:txBody>
      </p:sp>
      <p:sp>
        <p:nvSpPr>
          <p:cNvPr id="3" name="Subtitle 2"/>
          <p:cNvSpPr>
            <a:spLocks noGrp="1"/>
          </p:cNvSpPr>
          <p:nvPr>
            <p:ph type="subTitle" idx="1"/>
          </p:nvPr>
        </p:nvSpPr>
        <p:spPr>
          <a:xfrm>
            <a:off x="904478" y="5426403"/>
            <a:ext cx="5426869" cy="2494375"/>
          </a:xfrm>
        </p:spPr>
        <p:txBody>
          <a:bodyPr/>
          <a:lstStyle>
            <a:lvl1pPr marL="0" indent="0" algn="ctr">
              <a:buNone/>
              <a:defRPr sz="1899"/>
            </a:lvl1pPr>
            <a:lvl2pPr marL="361782" indent="0" algn="ctr">
              <a:buNone/>
              <a:defRPr sz="1583"/>
            </a:lvl2pPr>
            <a:lvl3pPr marL="723565" indent="0" algn="ctr">
              <a:buNone/>
              <a:defRPr sz="1424"/>
            </a:lvl3pPr>
            <a:lvl4pPr marL="1085347" indent="0" algn="ctr">
              <a:buNone/>
              <a:defRPr sz="1266"/>
            </a:lvl4pPr>
            <a:lvl5pPr marL="1447129" indent="0" algn="ctr">
              <a:buNone/>
              <a:defRPr sz="1266"/>
            </a:lvl5pPr>
            <a:lvl6pPr marL="1808912" indent="0" algn="ctr">
              <a:buNone/>
              <a:defRPr sz="1266"/>
            </a:lvl6pPr>
            <a:lvl7pPr marL="2170694" indent="0" algn="ctr">
              <a:buNone/>
              <a:defRPr sz="1266"/>
            </a:lvl7pPr>
            <a:lvl8pPr marL="2532477" indent="0" algn="ctr">
              <a:buNone/>
              <a:defRPr sz="1266"/>
            </a:lvl8pPr>
            <a:lvl9pPr marL="2894259" indent="0" algn="ctr">
              <a:buNone/>
              <a:defRPr sz="1266"/>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F4EFBC-5D8F-4CA0-93A9-BBF483B227A0}" type="datetime1">
              <a:rPr kumimoji="1" lang="ja-JP" altLang="en-US" smtClean="0"/>
              <a:t>2026/4/1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238896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C5BEA93-6796-4F7F-AE1F-AAEDCADABCF6}" type="datetime1">
              <a:rPr kumimoji="1" lang="ja-JP" altLang="en-US" smtClean="0"/>
              <a:t>2026/4/1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2854989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78138" y="550054"/>
            <a:ext cx="1560225" cy="875542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7464" y="550054"/>
            <a:ext cx="4590226" cy="875542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A96C320-3BCC-4F29-97EA-BF4E81D43E80}" type="datetime1">
              <a:rPr kumimoji="1" lang="ja-JP" altLang="en-US" smtClean="0"/>
              <a:t>2026/4/1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282628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D1225C-3864-418F-9C2F-A115FDA04DF5}" type="datetime1">
              <a:rPr kumimoji="1" lang="ja-JP" altLang="en-US" smtClean="0"/>
              <a:t>2026/4/1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335603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3695" y="2575691"/>
            <a:ext cx="6240899" cy="4297595"/>
          </a:xfrm>
        </p:spPr>
        <p:txBody>
          <a:bodyPr anchor="b"/>
          <a:lstStyle>
            <a:lvl1pPr>
              <a:defRPr sz="4748"/>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3695" y="6913943"/>
            <a:ext cx="6240899" cy="2260004"/>
          </a:xfrm>
        </p:spPr>
        <p:txBody>
          <a:bodyPr/>
          <a:lstStyle>
            <a:lvl1pPr marL="0" indent="0">
              <a:buNone/>
              <a:defRPr sz="1899">
                <a:solidFill>
                  <a:schemeClr val="tx1"/>
                </a:solidFill>
              </a:defRPr>
            </a:lvl1pPr>
            <a:lvl2pPr marL="361782" indent="0">
              <a:buNone/>
              <a:defRPr sz="1583">
                <a:solidFill>
                  <a:schemeClr val="tx1">
                    <a:tint val="75000"/>
                  </a:schemeClr>
                </a:solidFill>
              </a:defRPr>
            </a:lvl2pPr>
            <a:lvl3pPr marL="723565" indent="0">
              <a:buNone/>
              <a:defRPr sz="1424">
                <a:solidFill>
                  <a:schemeClr val="tx1">
                    <a:tint val="75000"/>
                  </a:schemeClr>
                </a:solidFill>
              </a:defRPr>
            </a:lvl3pPr>
            <a:lvl4pPr marL="1085347" indent="0">
              <a:buNone/>
              <a:defRPr sz="1266">
                <a:solidFill>
                  <a:schemeClr val="tx1">
                    <a:tint val="75000"/>
                  </a:schemeClr>
                </a:solidFill>
              </a:defRPr>
            </a:lvl4pPr>
            <a:lvl5pPr marL="1447129" indent="0">
              <a:buNone/>
              <a:defRPr sz="1266">
                <a:solidFill>
                  <a:schemeClr val="tx1">
                    <a:tint val="75000"/>
                  </a:schemeClr>
                </a:solidFill>
              </a:defRPr>
            </a:lvl5pPr>
            <a:lvl6pPr marL="1808912" indent="0">
              <a:buNone/>
              <a:defRPr sz="1266">
                <a:solidFill>
                  <a:schemeClr val="tx1">
                    <a:tint val="75000"/>
                  </a:schemeClr>
                </a:solidFill>
              </a:defRPr>
            </a:lvl6pPr>
            <a:lvl7pPr marL="2170694" indent="0">
              <a:buNone/>
              <a:defRPr sz="1266">
                <a:solidFill>
                  <a:schemeClr val="tx1">
                    <a:tint val="75000"/>
                  </a:schemeClr>
                </a:solidFill>
              </a:defRPr>
            </a:lvl7pPr>
            <a:lvl8pPr marL="2532477" indent="0">
              <a:buNone/>
              <a:defRPr sz="1266">
                <a:solidFill>
                  <a:schemeClr val="tx1">
                    <a:tint val="75000"/>
                  </a:schemeClr>
                </a:solidFill>
              </a:defRPr>
            </a:lvl8pPr>
            <a:lvl9pPr marL="2894259" indent="0">
              <a:buNone/>
              <a:defRPr sz="1266">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03AC532-6DEA-4AE8-BEE4-8C6140EA4206}" type="datetime1">
              <a:rPr kumimoji="1" lang="ja-JP" altLang="en-US" smtClean="0"/>
              <a:t>2026/4/1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923185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7463" y="2750270"/>
            <a:ext cx="3075226" cy="65552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63136" y="2750270"/>
            <a:ext cx="3075226" cy="65552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E298346-C866-4C8D-A564-0F8ABCE1C780}" type="datetime1">
              <a:rPr kumimoji="1" lang="ja-JP" altLang="en-US" smtClean="0"/>
              <a:t>2026/4/1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4114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98405" y="550056"/>
            <a:ext cx="6240899" cy="199693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8406" y="2532641"/>
            <a:ext cx="3061093" cy="1241208"/>
          </a:xfrm>
        </p:spPr>
        <p:txBody>
          <a:bodyPr anchor="b"/>
          <a:lstStyle>
            <a:lvl1pPr marL="0" indent="0">
              <a:buNone/>
              <a:defRPr sz="1899" b="1"/>
            </a:lvl1pPr>
            <a:lvl2pPr marL="361782" indent="0">
              <a:buNone/>
              <a:defRPr sz="1583" b="1"/>
            </a:lvl2pPr>
            <a:lvl3pPr marL="723565" indent="0">
              <a:buNone/>
              <a:defRPr sz="1424" b="1"/>
            </a:lvl3pPr>
            <a:lvl4pPr marL="1085347" indent="0">
              <a:buNone/>
              <a:defRPr sz="1266" b="1"/>
            </a:lvl4pPr>
            <a:lvl5pPr marL="1447129" indent="0">
              <a:buNone/>
              <a:defRPr sz="1266" b="1"/>
            </a:lvl5pPr>
            <a:lvl6pPr marL="1808912" indent="0">
              <a:buNone/>
              <a:defRPr sz="1266" b="1"/>
            </a:lvl6pPr>
            <a:lvl7pPr marL="2170694" indent="0">
              <a:buNone/>
              <a:defRPr sz="1266" b="1"/>
            </a:lvl7pPr>
            <a:lvl8pPr marL="2532477" indent="0">
              <a:buNone/>
              <a:defRPr sz="1266" b="1"/>
            </a:lvl8pPr>
            <a:lvl9pPr marL="2894259" indent="0">
              <a:buNone/>
              <a:defRPr sz="1266" b="1"/>
            </a:lvl9pPr>
          </a:lstStyle>
          <a:p>
            <a:pPr lvl="0"/>
            <a:r>
              <a:rPr lang="ja-JP" altLang="en-US"/>
              <a:t>マスター テキストの書式設定</a:t>
            </a:r>
          </a:p>
        </p:txBody>
      </p:sp>
      <p:sp>
        <p:nvSpPr>
          <p:cNvPr id="4" name="Content Placeholder 3"/>
          <p:cNvSpPr>
            <a:spLocks noGrp="1"/>
          </p:cNvSpPr>
          <p:nvPr>
            <p:ph sz="half" idx="2"/>
          </p:nvPr>
        </p:nvSpPr>
        <p:spPr>
          <a:xfrm>
            <a:off x="498406" y="3773849"/>
            <a:ext cx="3061093" cy="55507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63137" y="2532641"/>
            <a:ext cx="3076168" cy="1241208"/>
          </a:xfrm>
        </p:spPr>
        <p:txBody>
          <a:bodyPr anchor="b"/>
          <a:lstStyle>
            <a:lvl1pPr marL="0" indent="0">
              <a:buNone/>
              <a:defRPr sz="1899" b="1"/>
            </a:lvl1pPr>
            <a:lvl2pPr marL="361782" indent="0">
              <a:buNone/>
              <a:defRPr sz="1583" b="1"/>
            </a:lvl2pPr>
            <a:lvl3pPr marL="723565" indent="0">
              <a:buNone/>
              <a:defRPr sz="1424" b="1"/>
            </a:lvl3pPr>
            <a:lvl4pPr marL="1085347" indent="0">
              <a:buNone/>
              <a:defRPr sz="1266" b="1"/>
            </a:lvl4pPr>
            <a:lvl5pPr marL="1447129" indent="0">
              <a:buNone/>
              <a:defRPr sz="1266" b="1"/>
            </a:lvl5pPr>
            <a:lvl6pPr marL="1808912" indent="0">
              <a:buNone/>
              <a:defRPr sz="1266" b="1"/>
            </a:lvl6pPr>
            <a:lvl7pPr marL="2170694" indent="0">
              <a:buNone/>
              <a:defRPr sz="1266" b="1"/>
            </a:lvl7pPr>
            <a:lvl8pPr marL="2532477" indent="0">
              <a:buNone/>
              <a:defRPr sz="1266" b="1"/>
            </a:lvl8pPr>
            <a:lvl9pPr marL="2894259" indent="0">
              <a:buNone/>
              <a:defRPr sz="1266" b="1"/>
            </a:lvl9pPr>
          </a:lstStyle>
          <a:p>
            <a:pPr lvl="0"/>
            <a:r>
              <a:rPr lang="ja-JP" altLang="en-US"/>
              <a:t>マスター テキストの書式設定</a:t>
            </a:r>
          </a:p>
        </p:txBody>
      </p:sp>
      <p:sp>
        <p:nvSpPr>
          <p:cNvPr id="6" name="Content Placeholder 5"/>
          <p:cNvSpPr>
            <a:spLocks noGrp="1"/>
          </p:cNvSpPr>
          <p:nvPr>
            <p:ph sz="quarter" idx="4"/>
          </p:nvPr>
        </p:nvSpPr>
        <p:spPr>
          <a:xfrm>
            <a:off x="3663137" y="3773849"/>
            <a:ext cx="3076168" cy="55507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C72A4CD-541B-4AA2-B5D4-09D28CA0FEA6}" type="datetime1">
              <a:rPr kumimoji="1" lang="ja-JP" altLang="en-US" smtClean="0"/>
              <a:t>2026/4/1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1334784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8B4331D-A89B-4A3F-BBB1-F1E25A044CDF}" type="datetime1">
              <a:rPr kumimoji="1" lang="ja-JP" altLang="en-US" smtClean="0"/>
              <a:t>2026/4/1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3108513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E1783-50D9-44AD-AAA0-4F91AAD4E821}" type="datetime1">
              <a:rPr kumimoji="1" lang="ja-JP" altLang="en-US" smtClean="0"/>
              <a:t>2026/4/1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3295912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8405" y="688763"/>
            <a:ext cx="2333742" cy="2410672"/>
          </a:xfrm>
        </p:spPr>
        <p:txBody>
          <a:bodyPr anchor="b"/>
          <a:lstStyle>
            <a:lvl1pPr>
              <a:defRPr sz="2532"/>
            </a:lvl1pPr>
          </a:lstStyle>
          <a:p>
            <a:r>
              <a:rPr lang="ja-JP" altLang="en-US"/>
              <a:t>マスター タイトルの書式設定</a:t>
            </a:r>
            <a:endParaRPr lang="en-US" dirty="0"/>
          </a:p>
        </p:txBody>
      </p:sp>
      <p:sp>
        <p:nvSpPr>
          <p:cNvPr id="3" name="Content Placeholder 2"/>
          <p:cNvSpPr>
            <a:spLocks noGrp="1"/>
          </p:cNvSpPr>
          <p:nvPr>
            <p:ph idx="1"/>
          </p:nvPr>
        </p:nvSpPr>
        <p:spPr>
          <a:xfrm>
            <a:off x="3076168" y="1487540"/>
            <a:ext cx="3663136" cy="7342026"/>
          </a:xfrm>
        </p:spPr>
        <p:txBody>
          <a:bodyPr/>
          <a:lstStyle>
            <a:lvl1pPr>
              <a:defRPr sz="2532"/>
            </a:lvl1pPr>
            <a:lvl2pPr>
              <a:defRPr sz="2216"/>
            </a:lvl2pPr>
            <a:lvl3pPr>
              <a:defRPr sz="1899"/>
            </a:lvl3pPr>
            <a:lvl4pPr>
              <a:defRPr sz="1583"/>
            </a:lvl4pPr>
            <a:lvl5pPr>
              <a:defRPr sz="1583"/>
            </a:lvl5pPr>
            <a:lvl6pPr>
              <a:defRPr sz="1583"/>
            </a:lvl6pPr>
            <a:lvl7pPr>
              <a:defRPr sz="1583"/>
            </a:lvl7pPr>
            <a:lvl8pPr>
              <a:defRPr sz="1583"/>
            </a:lvl8pPr>
            <a:lvl9pPr>
              <a:defRPr sz="158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98405" y="3099435"/>
            <a:ext cx="2333742" cy="5742087"/>
          </a:xfrm>
        </p:spPr>
        <p:txBody>
          <a:bodyPr/>
          <a:lstStyle>
            <a:lvl1pPr marL="0" indent="0">
              <a:buNone/>
              <a:defRPr sz="1266"/>
            </a:lvl1pPr>
            <a:lvl2pPr marL="361782" indent="0">
              <a:buNone/>
              <a:defRPr sz="1108"/>
            </a:lvl2pPr>
            <a:lvl3pPr marL="723565" indent="0">
              <a:buNone/>
              <a:defRPr sz="950"/>
            </a:lvl3pPr>
            <a:lvl4pPr marL="1085347" indent="0">
              <a:buNone/>
              <a:defRPr sz="791"/>
            </a:lvl4pPr>
            <a:lvl5pPr marL="1447129" indent="0">
              <a:buNone/>
              <a:defRPr sz="791"/>
            </a:lvl5pPr>
            <a:lvl6pPr marL="1808912" indent="0">
              <a:buNone/>
              <a:defRPr sz="791"/>
            </a:lvl6pPr>
            <a:lvl7pPr marL="2170694" indent="0">
              <a:buNone/>
              <a:defRPr sz="791"/>
            </a:lvl7pPr>
            <a:lvl8pPr marL="2532477" indent="0">
              <a:buNone/>
              <a:defRPr sz="791"/>
            </a:lvl8pPr>
            <a:lvl9pPr marL="2894259" indent="0">
              <a:buNone/>
              <a:defRPr sz="79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3007706-DD7B-4F8D-84D1-4EAE0FD40433}" type="datetime1">
              <a:rPr kumimoji="1" lang="ja-JP" altLang="en-US" smtClean="0"/>
              <a:t>2026/4/1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577035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8405" y="688763"/>
            <a:ext cx="2333742" cy="2410672"/>
          </a:xfrm>
        </p:spPr>
        <p:txBody>
          <a:bodyPr anchor="b"/>
          <a:lstStyle>
            <a:lvl1pPr>
              <a:defRPr sz="253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076168" y="1487540"/>
            <a:ext cx="3663136" cy="7342026"/>
          </a:xfrm>
        </p:spPr>
        <p:txBody>
          <a:bodyPr anchor="t"/>
          <a:lstStyle>
            <a:lvl1pPr marL="0" indent="0">
              <a:buNone/>
              <a:defRPr sz="2532"/>
            </a:lvl1pPr>
            <a:lvl2pPr marL="361782" indent="0">
              <a:buNone/>
              <a:defRPr sz="2216"/>
            </a:lvl2pPr>
            <a:lvl3pPr marL="723565" indent="0">
              <a:buNone/>
              <a:defRPr sz="1899"/>
            </a:lvl3pPr>
            <a:lvl4pPr marL="1085347" indent="0">
              <a:buNone/>
              <a:defRPr sz="1583"/>
            </a:lvl4pPr>
            <a:lvl5pPr marL="1447129" indent="0">
              <a:buNone/>
              <a:defRPr sz="1583"/>
            </a:lvl5pPr>
            <a:lvl6pPr marL="1808912" indent="0">
              <a:buNone/>
              <a:defRPr sz="1583"/>
            </a:lvl6pPr>
            <a:lvl7pPr marL="2170694" indent="0">
              <a:buNone/>
              <a:defRPr sz="1583"/>
            </a:lvl7pPr>
            <a:lvl8pPr marL="2532477" indent="0">
              <a:buNone/>
              <a:defRPr sz="1583"/>
            </a:lvl8pPr>
            <a:lvl9pPr marL="2894259" indent="0">
              <a:buNone/>
              <a:defRPr sz="158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98405" y="3099435"/>
            <a:ext cx="2333742" cy="5742087"/>
          </a:xfrm>
        </p:spPr>
        <p:txBody>
          <a:bodyPr/>
          <a:lstStyle>
            <a:lvl1pPr marL="0" indent="0">
              <a:buNone/>
              <a:defRPr sz="1266"/>
            </a:lvl1pPr>
            <a:lvl2pPr marL="361782" indent="0">
              <a:buNone/>
              <a:defRPr sz="1108"/>
            </a:lvl2pPr>
            <a:lvl3pPr marL="723565" indent="0">
              <a:buNone/>
              <a:defRPr sz="950"/>
            </a:lvl3pPr>
            <a:lvl4pPr marL="1085347" indent="0">
              <a:buNone/>
              <a:defRPr sz="791"/>
            </a:lvl4pPr>
            <a:lvl5pPr marL="1447129" indent="0">
              <a:buNone/>
              <a:defRPr sz="791"/>
            </a:lvl5pPr>
            <a:lvl6pPr marL="1808912" indent="0">
              <a:buNone/>
              <a:defRPr sz="791"/>
            </a:lvl6pPr>
            <a:lvl7pPr marL="2170694" indent="0">
              <a:buNone/>
              <a:defRPr sz="791"/>
            </a:lvl7pPr>
            <a:lvl8pPr marL="2532477" indent="0">
              <a:buNone/>
              <a:defRPr sz="791"/>
            </a:lvl8pPr>
            <a:lvl9pPr marL="2894259" indent="0">
              <a:buNone/>
              <a:defRPr sz="79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67C64EF-1743-416E-AD39-47CD1D67158F}" type="datetime1">
              <a:rPr kumimoji="1" lang="ja-JP" altLang="en-US" smtClean="0"/>
              <a:t>2026/4/1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170161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7463" y="550056"/>
            <a:ext cx="6240899" cy="199693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7463" y="2750270"/>
            <a:ext cx="6240899" cy="655521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7463" y="9575726"/>
            <a:ext cx="1628061" cy="550054"/>
          </a:xfrm>
          <a:prstGeom prst="rect">
            <a:avLst/>
          </a:prstGeom>
        </p:spPr>
        <p:txBody>
          <a:bodyPr vert="horz" lIns="91440" tIns="45720" rIns="91440" bIns="45720" rtlCol="0" anchor="ctr"/>
          <a:lstStyle>
            <a:lvl1pPr algn="l">
              <a:defRPr sz="950">
                <a:solidFill>
                  <a:schemeClr val="tx1">
                    <a:tint val="75000"/>
                  </a:schemeClr>
                </a:solidFill>
              </a:defRPr>
            </a:lvl1pPr>
          </a:lstStyle>
          <a:p>
            <a:fld id="{5307843D-2950-48B2-8676-C8CB7AA5B9A4}" type="datetime1">
              <a:rPr kumimoji="1" lang="ja-JP" altLang="en-US" smtClean="0"/>
              <a:t>2026/4/1</a:t>
            </a:fld>
            <a:endParaRPr kumimoji="1" lang="ja-JP" altLang="en-US"/>
          </a:p>
        </p:txBody>
      </p:sp>
      <p:sp>
        <p:nvSpPr>
          <p:cNvPr id="5" name="Footer Placeholder 4"/>
          <p:cNvSpPr>
            <a:spLocks noGrp="1"/>
          </p:cNvSpPr>
          <p:nvPr>
            <p:ph type="ftr" sz="quarter" idx="3"/>
          </p:nvPr>
        </p:nvSpPr>
        <p:spPr>
          <a:xfrm>
            <a:off x="2396867" y="9575726"/>
            <a:ext cx="2442091" cy="550054"/>
          </a:xfrm>
          <a:prstGeom prst="rect">
            <a:avLst/>
          </a:prstGeom>
        </p:spPr>
        <p:txBody>
          <a:bodyPr vert="horz" lIns="91440" tIns="45720" rIns="91440" bIns="45720" rtlCol="0" anchor="ctr"/>
          <a:lstStyle>
            <a:lvl1pPr algn="ctr">
              <a:defRPr sz="95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110301" y="9575726"/>
            <a:ext cx="1628061" cy="550054"/>
          </a:xfrm>
          <a:prstGeom prst="rect">
            <a:avLst/>
          </a:prstGeom>
        </p:spPr>
        <p:txBody>
          <a:bodyPr vert="horz" lIns="91440" tIns="45720" rIns="91440" bIns="45720" rtlCol="0" anchor="ctr"/>
          <a:lstStyle>
            <a:lvl1pPr algn="r">
              <a:defRPr sz="950">
                <a:solidFill>
                  <a:schemeClr val="tx1">
                    <a:tint val="75000"/>
                  </a:schemeClr>
                </a:solidFill>
              </a:defRPr>
            </a:lvl1pPr>
          </a:lstStyle>
          <a:p>
            <a:fld id="{517C88FA-2296-453E-ADE1-6CC3A36DE48A}" type="slidenum">
              <a:rPr kumimoji="1" lang="ja-JP" altLang="en-US" smtClean="0"/>
              <a:t>‹#›</a:t>
            </a:fld>
            <a:endParaRPr kumimoji="1" lang="ja-JP" altLang="en-US"/>
          </a:p>
        </p:txBody>
      </p:sp>
    </p:spTree>
    <p:extLst>
      <p:ext uri="{BB962C8B-B14F-4D97-AF65-F5344CB8AC3E}">
        <p14:creationId xmlns:p14="http://schemas.microsoft.com/office/powerpoint/2010/main" val="35739831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723565" rtl="0" eaLnBrk="1" latinLnBrk="0" hangingPunct="1">
        <a:lnSpc>
          <a:spcPct val="90000"/>
        </a:lnSpc>
        <a:spcBef>
          <a:spcPct val="0"/>
        </a:spcBef>
        <a:buNone/>
        <a:defRPr kumimoji="1" sz="3482" kern="1200">
          <a:solidFill>
            <a:schemeClr val="tx1"/>
          </a:solidFill>
          <a:latin typeface="+mj-lt"/>
          <a:ea typeface="+mj-ea"/>
          <a:cs typeface="+mj-cs"/>
        </a:defRPr>
      </a:lvl1pPr>
    </p:titleStyle>
    <p:bodyStyle>
      <a:lvl1pPr marL="180891" indent="-180891" algn="l" defTabSz="723565" rtl="0" eaLnBrk="1" latinLnBrk="0" hangingPunct="1">
        <a:lnSpc>
          <a:spcPct val="90000"/>
        </a:lnSpc>
        <a:spcBef>
          <a:spcPts val="791"/>
        </a:spcBef>
        <a:buFont typeface="Arial" panose="020B0604020202020204" pitchFamily="34" charset="0"/>
        <a:buChar char="•"/>
        <a:defRPr kumimoji="1" sz="2216" kern="1200">
          <a:solidFill>
            <a:schemeClr val="tx1"/>
          </a:solidFill>
          <a:latin typeface="+mn-lt"/>
          <a:ea typeface="+mn-ea"/>
          <a:cs typeface="+mn-cs"/>
        </a:defRPr>
      </a:lvl1pPr>
      <a:lvl2pPr marL="542674" indent="-180891" algn="l" defTabSz="723565" rtl="0" eaLnBrk="1" latinLnBrk="0" hangingPunct="1">
        <a:lnSpc>
          <a:spcPct val="90000"/>
        </a:lnSpc>
        <a:spcBef>
          <a:spcPts val="396"/>
        </a:spcBef>
        <a:buFont typeface="Arial" panose="020B0604020202020204" pitchFamily="34" charset="0"/>
        <a:buChar char="•"/>
        <a:defRPr kumimoji="1" sz="1899" kern="1200">
          <a:solidFill>
            <a:schemeClr val="tx1"/>
          </a:solidFill>
          <a:latin typeface="+mn-lt"/>
          <a:ea typeface="+mn-ea"/>
          <a:cs typeface="+mn-cs"/>
        </a:defRPr>
      </a:lvl2pPr>
      <a:lvl3pPr marL="904456" indent="-180891" algn="l" defTabSz="723565" rtl="0" eaLnBrk="1" latinLnBrk="0" hangingPunct="1">
        <a:lnSpc>
          <a:spcPct val="90000"/>
        </a:lnSpc>
        <a:spcBef>
          <a:spcPts val="396"/>
        </a:spcBef>
        <a:buFont typeface="Arial" panose="020B0604020202020204" pitchFamily="34" charset="0"/>
        <a:buChar char="•"/>
        <a:defRPr kumimoji="1" sz="1583" kern="1200">
          <a:solidFill>
            <a:schemeClr val="tx1"/>
          </a:solidFill>
          <a:latin typeface="+mn-lt"/>
          <a:ea typeface="+mn-ea"/>
          <a:cs typeface="+mn-cs"/>
        </a:defRPr>
      </a:lvl3pPr>
      <a:lvl4pPr marL="1266238" indent="-180891" algn="l" defTabSz="723565" rtl="0" eaLnBrk="1" latinLnBrk="0" hangingPunct="1">
        <a:lnSpc>
          <a:spcPct val="90000"/>
        </a:lnSpc>
        <a:spcBef>
          <a:spcPts val="396"/>
        </a:spcBef>
        <a:buFont typeface="Arial" panose="020B0604020202020204" pitchFamily="34" charset="0"/>
        <a:buChar char="•"/>
        <a:defRPr kumimoji="1" sz="1424" kern="1200">
          <a:solidFill>
            <a:schemeClr val="tx1"/>
          </a:solidFill>
          <a:latin typeface="+mn-lt"/>
          <a:ea typeface="+mn-ea"/>
          <a:cs typeface="+mn-cs"/>
        </a:defRPr>
      </a:lvl4pPr>
      <a:lvl5pPr marL="1628021" indent="-180891" algn="l" defTabSz="723565" rtl="0" eaLnBrk="1" latinLnBrk="0" hangingPunct="1">
        <a:lnSpc>
          <a:spcPct val="90000"/>
        </a:lnSpc>
        <a:spcBef>
          <a:spcPts val="396"/>
        </a:spcBef>
        <a:buFont typeface="Arial" panose="020B0604020202020204" pitchFamily="34" charset="0"/>
        <a:buChar char="•"/>
        <a:defRPr kumimoji="1" sz="1424" kern="1200">
          <a:solidFill>
            <a:schemeClr val="tx1"/>
          </a:solidFill>
          <a:latin typeface="+mn-lt"/>
          <a:ea typeface="+mn-ea"/>
          <a:cs typeface="+mn-cs"/>
        </a:defRPr>
      </a:lvl5pPr>
      <a:lvl6pPr marL="1989803" indent="-180891" algn="l" defTabSz="723565" rtl="0" eaLnBrk="1" latinLnBrk="0" hangingPunct="1">
        <a:lnSpc>
          <a:spcPct val="90000"/>
        </a:lnSpc>
        <a:spcBef>
          <a:spcPts val="396"/>
        </a:spcBef>
        <a:buFont typeface="Arial" panose="020B0604020202020204" pitchFamily="34" charset="0"/>
        <a:buChar char="•"/>
        <a:defRPr kumimoji="1" sz="1424" kern="1200">
          <a:solidFill>
            <a:schemeClr val="tx1"/>
          </a:solidFill>
          <a:latin typeface="+mn-lt"/>
          <a:ea typeface="+mn-ea"/>
          <a:cs typeface="+mn-cs"/>
        </a:defRPr>
      </a:lvl6pPr>
      <a:lvl7pPr marL="2351585" indent="-180891" algn="l" defTabSz="723565" rtl="0" eaLnBrk="1" latinLnBrk="0" hangingPunct="1">
        <a:lnSpc>
          <a:spcPct val="90000"/>
        </a:lnSpc>
        <a:spcBef>
          <a:spcPts val="396"/>
        </a:spcBef>
        <a:buFont typeface="Arial" panose="020B0604020202020204" pitchFamily="34" charset="0"/>
        <a:buChar char="•"/>
        <a:defRPr kumimoji="1" sz="1424" kern="1200">
          <a:solidFill>
            <a:schemeClr val="tx1"/>
          </a:solidFill>
          <a:latin typeface="+mn-lt"/>
          <a:ea typeface="+mn-ea"/>
          <a:cs typeface="+mn-cs"/>
        </a:defRPr>
      </a:lvl7pPr>
      <a:lvl8pPr marL="2713368" indent="-180891" algn="l" defTabSz="723565" rtl="0" eaLnBrk="1" latinLnBrk="0" hangingPunct="1">
        <a:lnSpc>
          <a:spcPct val="90000"/>
        </a:lnSpc>
        <a:spcBef>
          <a:spcPts val="396"/>
        </a:spcBef>
        <a:buFont typeface="Arial" panose="020B0604020202020204" pitchFamily="34" charset="0"/>
        <a:buChar char="•"/>
        <a:defRPr kumimoji="1" sz="1424" kern="1200">
          <a:solidFill>
            <a:schemeClr val="tx1"/>
          </a:solidFill>
          <a:latin typeface="+mn-lt"/>
          <a:ea typeface="+mn-ea"/>
          <a:cs typeface="+mn-cs"/>
        </a:defRPr>
      </a:lvl8pPr>
      <a:lvl9pPr marL="3075150" indent="-180891" algn="l" defTabSz="723565" rtl="0" eaLnBrk="1" latinLnBrk="0" hangingPunct="1">
        <a:lnSpc>
          <a:spcPct val="90000"/>
        </a:lnSpc>
        <a:spcBef>
          <a:spcPts val="396"/>
        </a:spcBef>
        <a:buFont typeface="Arial" panose="020B0604020202020204" pitchFamily="34" charset="0"/>
        <a:buChar char="•"/>
        <a:defRPr kumimoji="1" sz="1424" kern="1200">
          <a:solidFill>
            <a:schemeClr val="tx1"/>
          </a:solidFill>
          <a:latin typeface="+mn-lt"/>
          <a:ea typeface="+mn-ea"/>
          <a:cs typeface="+mn-cs"/>
        </a:defRPr>
      </a:lvl9pPr>
    </p:bodyStyle>
    <p:otherStyle>
      <a:defPPr>
        <a:defRPr lang="en-US"/>
      </a:defPPr>
      <a:lvl1pPr marL="0" algn="l" defTabSz="723565" rtl="0" eaLnBrk="1" latinLnBrk="0" hangingPunct="1">
        <a:defRPr kumimoji="1" sz="1424" kern="1200">
          <a:solidFill>
            <a:schemeClr val="tx1"/>
          </a:solidFill>
          <a:latin typeface="+mn-lt"/>
          <a:ea typeface="+mn-ea"/>
          <a:cs typeface="+mn-cs"/>
        </a:defRPr>
      </a:lvl1pPr>
      <a:lvl2pPr marL="361782" algn="l" defTabSz="723565" rtl="0" eaLnBrk="1" latinLnBrk="0" hangingPunct="1">
        <a:defRPr kumimoji="1" sz="1424" kern="1200">
          <a:solidFill>
            <a:schemeClr val="tx1"/>
          </a:solidFill>
          <a:latin typeface="+mn-lt"/>
          <a:ea typeface="+mn-ea"/>
          <a:cs typeface="+mn-cs"/>
        </a:defRPr>
      </a:lvl2pPr>
      <a:lvl3pPr marL="723565" algn="l" defTabSz="723565" rtl="0" eaLnBrk="1" latinLnBrk="0" hangingPunct="1">
        <a:defRPr kumimoji="1" sz="1424" kern="1200">
          <a:solidFill>
            <a:schemeClr val="tx1"/>
          </a:solidFill>
          <a:latin typeface="+mn-lt"/>
          <a:ea typeface="+mn-ea"/>
          <a:cs typeface="+mn-cs"/>
        </a:defRPr>
      </a:lvl3pPr>
      <a:lvl4pPr marL="1085347" algn="l" defTabSz="723565" rtl="0" eaLnBrk="1" latinLnBrk="0" hangingPunct="1">
        <a:defRPr kumimoji="1" sz="1424" kern="1200">
          <a:solidFill>
            <a:schemeClr val="tx1"/>
          </a:solidFill>
          <a:latin typeface="+mn-lt"/>
          <a:ea typeface="+mn-ea"/>
          <a:cs typeface="+mn-cs"/>
        </a:defRPr>
      </a:lvl4pPr>
      <a:lvl5pPr marL="1447129" algn="l" defTabSz="723565" rtl="0" eaLnBrk="1" latinLnBrk="0" hangingPunct="1">
        <a:defRPr kumimoji="1" sz="1424" kern="1200">
          <a:solidFill>
            <a:schemeClr val="tx1"/>
          </a:solidFill>
          <a:latin typeface="+mn-lt"/>
          <a:ea typeface="+mn-ea"/>
          <a:cs typeface="+mn-cs"/>
        </a:defRPr>
      </a:lvl5pPr>
      <a:lvl6pPr marL="1808912" algn="l" defTabSz="723565" rtl="0" eaLnBrk="1" latinLnBrk="0" hangingPunct="1">
        <a:defRPr kumimoji="1" sz="1424" kern="1200">
          <a:solidFill>
            <a:schemeClr val="tx1"/>
          </a:solidFill>
          <a:latin typeface="+mn-lt"/>
          <a:ea typeface="+mn-ea"/>
          <a:cs typeface="+mn-cs"/>
        </a:defRPr>
      </a:lvl6pPr>
      <a:lvl7pPr marL="2170694" algn="l" defTabSz="723565" rtl="0" eaLnBrk="1" latinLnBrk="0" hangingPunct="1">
        <a:defRPr kumimoji="1" sz="1424" kern="1200">
          <a:solidFill>
            <a:schemeClr val="tx1"/>
          </a:solidFill>
          <a:latin typeface="+mn-lt"/>
          <a:ea typeface="+mn-ea"/>
          <a:cs typeface="+mn-cs"/>
        </a:defRPr>
      </a:lvl7pPr>
      <a:lvl8pPr marL="2532477" algn="l" defTabSz="723565" rtl="0" eaLnBrk="1" latinLnBrk="0" hangingPunct="1">
        <a:defRPr kumimoji="1" sz="1424" kern="1200">
          <a:solidFill>
            <a:schemeClr val="tx1"/>
          </a:solidFill>
          <a:latin typeface="+mn-lt"/>
          <a:ea typeface="+mn-ea"/>
          <a:cs typeface="+mn-cs"/>
        </a:defRPr>
      </a:lvl8pPr>
      <a:lvl9pPr marL="2894259" algn="l" defTabSz="723565" rtl="0" eaLnBrk="1" latinLnBrk="0" hangingPunct="1">
        <a:defRPr kumimoji="1" sz="14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正方形/長方形 2055">
            <a:extLst>
              <a:ext uri="{FF2B5EF4-FFF2-40B4-BE49-F238E27FC236}">
                <a16:creationId xmlns:a16="http://schemas.microsoft.com/office/drawing/2014/main" id="{A54BC81C-6AB5-4F36-A509-AFC7596F655F}"/>
              </a:ext>
            </a:extLst>
          </p:cNvPr>
          <p:cNvSpPr/>
          <p:nvPr/>
        </p:nvSpPr>
        <p:spPr>
          <a:xfrm>
            <a:off x="85725" y="1619249"/>
            <a:ext cx="6994618" cy="847588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EADAC782-2B70-40EF-9C05-31251266677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2851089" y="449896"/>
            <a:ext cx="367808" cy="352770"/>
          </a:xfrm>
          <a:prstGeom prst="rect">
            <a:avLst/>
          </a:prstGeom>
          <a:noFill/>
          <a:ln>
            <a:noFill/>
          </a:ln>
        </p:spPr>
      </p:pic>
      <p:graphicFrame>
        <p:nvGraphicFramePr>
          <p:cNvPr id="6" name="表 5">
            <a:extLst>
              <a:ext uri="{FF2B5EF4-FFF2-40B4-BE49-F238E27FC236}">
                <a16:creationId xmlns:a16="http://schemas.microsoft.com/office/drawing/2014/main" id="{ECC4DA66-3452-48F1-914C-429F663C79A1}"/>
              </a:ext>
            </a:extLst>
          </p:cNvPr>
          <p:cNvGraphicFramePr>
            <a:graphicFrameLocks noGrp="1"/>
          </p:cNvGraphicFramePr>
          <p:nvPr>
            <p:extLst>
              <p:ext uri="{D42A27DB-BD31-4B8C-83A1-F6EECF244321}">
                <p14:modId xmlns:p14="http://schemas.microsoft.com/office/powerpoint/2010/main" val="2256899807"/>
              </p:ext>
            </p:extLst>
          </p:nvPr>
        </p:nvGraphicFramePr>
        <p:xfrm>
          <a:off x="336703" y="5806691"/>
          <a:ext cx="6488965" cy="2791813"/>
        </p:xfrm>
        <a:graphic>
          <a:graphicData uri="http://schemas.openxmlformats.org/drawingml/2006/table">
            <a:tbl>
              <a:tblPr firstRow="1" firstCol="1" bandRow="1">
                <a:effectLst/>
                <a:tableStyleId>{5C22544A-7EE6-4342-B048-85BDC9FD1C3A}</a:tableStyleId>
              </a:tblPr>
              <a:tblGrid>
                <a:gridCol w="798074">
                  <a:extLst>
                    <a:ext uri="{9D8B030D-6E8A-4147-A177-3AD203B41FA5}">
                      <a16:colId xmlns:a16="http://schemas.microsoft.com/office/drawing/2014/main" val="3153474192"/>
                    </a:ext>
                  </a:extLst>
                </a:gridCol>
                <a:gridCol w="2779295">
                  <a:extLst>
                    <a:ext uri="{9D8B030D-6E8A-4147-A177-3AD203B41FA5}">
                      <a16:colId xmlns:a16="http://schemas.microsoft.com/office/drawing/2014/main" val="4167609681"/>
                    </a:ext>
                  </a:extLst>
                </a:gridCol>
                <a:gridCol w="2911596">
                  <a:extLst>
                    <a:ext uri="{9D8B030D-6E8A-4147-A177-3AD203B41FA5}">
                      <a16:colId xmlns:a16="http://schemas.microsoft.com/office/drawing/2014/main" val="2411524413"/>
                    </a:ext>
                  </a:extLst>
                </a:gridCol>
              </a:tblGrid>
              <a:tr h="491367">
                <a:tc>
                  <a:txBody>
                    <a:bodyPr/>
                    <a:lstStyle/>
                    <a:p>
                      <a:pPr algn="ctr"/>
                      <a:r>
                        <a:rPr lang="ja-JP" sz="1200" b="1" kern="100" dirty="0">
                          <a:effectLst/>
                          <a:latin typeface="BIZ UDゴシック" panose="020B0400000000000000" pitchFamily="49" charset="-128"/>
                          <a:ea typeface="BIZ UDゴシック" panose="020B0400000000000000" pitchFamily="49" charset="-128"/>
                        </a:rPr>
                        <a:t>認証区分</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lnSpc>
                          <a:spcPts val="1500"/>
                        </a:lnSpc>
                      </a:pPr>
                      <a:r>
                        <a:rPr lang="ja-JP" sz="1200" b="1" kern="100" dirty="0">
                          <a:effectLst/>
                          <a:latin typeface="BIZ UDゴシック" panose="020B0400000000000000" pitchFamily="49" charset="-128"/>
                          <a:ea typeface="BIZ UDゴシック" panose="020B0400000000000000" pitchFamily="49" charset="-128"/>
                        </a:rPr>
                        <a:t>アドバンス認証</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r>
                        <a:rPr lang="ja-JP" sz="1200" b="1" kern="100" dirty="0">
                          <a:effectLst/>
                          <a:latin typeface="BIZ UDゴシック" panose="020B0400000000000000" pitchFamily="49" charset="-128"/>
                          <a:ea typeface="BIZ UDゴシック" panose="020B0400000000000000" pitchFamily="49" charset="-128"/>
                        </a:rPr>
                        <a:t>スタンダード認証</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4041116767"/>
                  </a:ext>
                </a:extLst>
              </a:tr>
              <a:tr h="472440">
                <a:tc>
                  <a:txBody>
                    <a:bodyPr/>
                    <a:lstStyle/>
                    <a:p>
                      <a:pPr algn="ctr"/>
                      <a:r>
                        <a:rPr lang="ja-JP" sz="1200" b="1" kern="100" dirty="0">
                          <a:effectLst/>
                          <a:latin typeface="BIZ UDゴシック" panose="020B0400000000000000" pitchFamily="49" charset="-128"/>
                          <a:ea typeface="BIZ UDゴシック" panose="020B0400000000000000" pitchFamily="49" charset="-128"/>
                        </a:rPr>
                        <a:t>認証基準</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r>
                        <a:rPr lang="en-US" sz="1200" b="1" kern="100" dirty="0">
                          <a:effectLst/>
                          <a:latin typeface="BIZ UDゴシック" panose="020B0400000000000000" pitchFamily="49" charset="-128"/>
                          <a:ea typeface="BIZ UDゴシック" panose="020B0400000000000000" pitchFamily="49" charset="-128"/>
                        </a:rPr>
                        <a:t>20</a:t>
                      </a:r>
                      <a:r>
                        <a:rPr lang="ja-JP" sz="1200" b="1" kern="100" dirty="0">
                          <a:effectLst/>
                          <a:latin typeface="BIZ UDゴシック" panose="020B0400000000000000" pitchFamily="49" charset="-128"/>
                          <a:ea typeface="BIZ UDゴシック" panose="020B0400000000000000" pitchFamily="49" charset="-128"/>
                        </a:rPr>
                        <a:t>項目以上</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a:r>
                        <a:rPr lang="en-US" sz="1200" b="1" kern="100" dirty="0">
                          <a:effectLst/>
                          <a:latin typeface="BIZ UDゴシック" panose="020B0400000000000000" pitchFamily="49" charset="-128"/>
                          <a:ea typeface="BIZ UDゴシック" panose="020B0400000000000000" pitchFamily="49" charset="-128"/>
                        </a:rPr>
                        <a:t>10</a:t>
                      </a:r>
                      <a:r>
                        <a:rPr lang="ja-JP" sz="1200" b="1" kern="100" dirty="0">
                          <a:effectLst/>
                          <a:latin typeface="BIZ UDゴシック" panose="020B0400000000000000" pitchFamily="49" charset="-128"/>
                          <a:ea typeface="BIZ UDゴシック" panose="020B0400000000000000" pitchFamily="49" charset="-128"/>
                        </a:rPr>
                        <a:t>～</a:t>
                      </a:r>
                      <a:r>
                        <a:rPr lang="en-US" sz="1200" b="1" kern="100" dirty="0">
                          <a:effectLst/>
                          <a:latin typeface="BIZ UDゴシック" panose="020B0400000000000000" pitchFamily="49" charset="-128"/>
                          <a:ea typeface="BIZ UDゴシック" panose="020B0400000000000000" pitchFamily="49" charset="-128"/>
                        </a:rPr>
                        <a:t>19</a:t>
                      </a:r>
                      <a:r>
                        <a:rPr lang="ja-JP" sz="1200" b="1" kern="100" dirty="0">
                          <a:effectLst/>
                          <a:latin typeface="BIZ UDゴシック" panose="020B0400000000000000" pitchFamily="49" charset="-128"/>
                          <a:ea typeface="BIZ UDゴシック" panose="020B0400000000000000" pitchFamily="49" charset="-128"/>
                        </a:rPr>
                        <a:t>項目</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693236190"/>
                  </a:ext>
                </a:extLst>
              </a:tr>
              <a:tr h="1079884">
                <a:tc>
                  <a:txBody>
                    <a:bodyPr/>
                    <a:lstStyle/>
                    <a:p>
                      <a:pPr algn="ctr">
                        <a:lnSpc>
                          <a:spcPts val="1600"/>
                        </a:lnSpc>
                      </a:pPr>
                      <a:r>
                        <a:rPr lang="ja-JP" sz="1200" b="1" kern="100" dirty="0">
                          <a:effectLst/>
                          <a:latin typeface="BIZ UDゴシック" panose="020B0400000000000000" pitchFamily="49" charset="-128"/>
                          <a:ea typeface="BIZ UDゴシック" panose="020B0400000000000000" pitchFamily="49" charset="-128"/>
                        </a:rPr>
                        <a:t>Ｐ </a:t>
                      </a:r>
                      <a:r>
                        <a:rPr lang="en-US" sz="1200" b="1" kern="100" dirty="0">
                          <a:effectLst/>
                          <a:latin typeface="BIZ UDゴシック" panose="020B0400000000000000" pitchFamily="49" charset="-128"/>
                          <a:ea typeface="BIZ UDゴシック" panose="020B0400000000000000" pitchFamily="49" charset="-128"/>
                        </a:rPr>
                        <a:t>   </a:t>
                      </a:r>
                      <a:r>
                        <a:rPr lang="ja-JP" sz="1200" b="1" kern="100" dirty="0">
                          <a:effectLst/>
                          <a:latin typeface="BIZ UDゴシック" panose="020B0400000000000000" pitchFamily="49" charset="-128"/>
                          <a:ea typeface="BIZ UDゴシック" panose="020B0400000000000000" pitchFamily="49" charset="-128"/>
                        </a:rPr>
                        <a:t>Ｒ</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lnSpc>
                          <a:spcPts val="1600"/>
                        </a:lnSpc>
                      </a:pPr>
                      <a:r>
                        <a:rPr lang="ja-JP" sz="1200" b="0" kern="100" dirty="0">
                          <a:effectLst/>
                          <a:latin typeface="BIZ UDP明朝 Medium" panose="02020500000000000000" pitchFamily="18" charset="-128"/>
                          <a:ea typeface="BIZ UDP明朝 Medium" panose="02020500000000000000" pitchFamily="18" charset="-128"/>
                        </a:rPr>
                        <a:t>・ロゴマーク</a:t>
                      </a:r>
                      <a:r>
                        <a:rPr lang="en-US" altLang="ja-JP" sz="1200" b="0" kern="100" dirty="0">
                          <a:effectLst/>
                          <a:latin typeface="BIZ UDP明朝 Medium" panose="02020500000000000000" pitchFamily="18" charset="-128"/>
                          <a:ea typeface="BIZ UDP明朝 Medium" panose="02020500000000000000" pitchFamily="18" charset="-128"/>
                        </a:rPr>
                        <a:t>(</a:t>
                      </a:r>
                      <a:r>
                        <a:rPr lang="ja-JP" sz="1200" b="0" u="sng" kern="100" dirty="0">
                          <a:effectLst/>
                          <a:latin typeface="BIZ UDP明朝 Medium" panose="02020500000000000000" pitchFamily="18" charset="-128"/>
                          <a:ea typeface="BIZ UDP明朝 Medium" panose="02020500000000000000" pitchFamily="18" charset="-128"/>
                        </a:rPr>
                        <a:t>アドバンス認証</a:t>
                      </a:r>
                      <a:r>
                        <a:rPr lang="en-US" altLang="ja-JP" sz="1200" b="0" kern="100" dirty="0">
                          <a:effectLst/>
                          <a:latin typeface="BIZ UDP明朝 Medium" panose="02020500000000000000" pitchFamily="18" charset="-128"/>
                          <a:ea typeface="BIZ UDP明朝 Medium" panose="02020500000000000000" pitchFamily="18" charset="-128"/>
                        </a:rPr>
                        <a:t>)</a:t>
                      </a:r>
                      <a:r>
                        <a:rPr lang="ja-JP" sz="1200" b="0" kern="100" dirty="0">
                          <a:effectLst/>
                          <a:latin typeface="BIZ UDP明朝 Medium" panose="02020500000000000000" pitchFamily="18" charset="-128"/>
                          <a:ea typeface="BIZ UDP明朝 Medium" panose="02020500000000000000" pitchFamily="18" charset="-128"/>
                        </a:rPr>
                        <a:t>の使用</a:t>
                      </a:r>
                    </a:p>
                    <a:p>
                      <a:pPr algn="l">
                        <a:lnSpc>
                          <a:spcPts val="1600"/>
                        </a:lnSpc>
                      </a:pPr>
                      <a:r>
                        <a:rPr lang="ja-JP" sz="1200" b="0" kern="100" dirty="0">
                          <a:effectLst/>
                          <a:latin typeface="BIZ UDP明朝 Medium" panose="02020500000000000000" pitchFamily="18" charset="-128"/>
                          <a:ea typeface="BIZ UDP明朝 Medium" panose="02020500000000000000" pitchFamily="18" charset="-128"/>
                        </a:rPr>
                        <a:t>・県の</a:t>
                      </a:r>
                      <a:r>
                        <a:rPr lang="en-US" sz="1200" b="0" kern="100" dirty="0">
                          <a:effectLst/>
                          <a:latin typeface="BIZ UDP明朝 Medium" panose="02020500000000000000" pitchFamily="18" charset="-128"/>
                          <a:ea typeface="BIZ UDP明朝 Medium" panose="02020500000000000000" pitchFamily="18" charset="-128"/>
                        </a:rPr>
                        <a:t>HP</a:t>
                      </a:r>
                      <a:r>
                        <a:rPr lang="ja-JP" sz="1200" b="0" kern="100" dirty="0">
                          <a:effectLst/>
                          <a:latin typeface="BIZ UDP明朝 Medium" panose="02020500000000000000" pitchFamily="18" charset="-128"/>
                          <a:ea typeface="BIZ UDP明朝 Medium" panose="02020500000000000000" pitchFamily="18" charset="-128"/>
                        </a:rPr>
                        <a:t>、</a:t>
                      </a:r>
                      <a:r>
                        <a:rPr lang="en-US" sz="1200" b="0" kern="100" dirty="0">
                          <a:effectLst/>
                          <a:latin typeface="BIZ UDP明朝 Medium" panose="02020500000000000000" pitchFamily="18" charset="-128"/>
                          <a:ea typeface="BIZ UDP明朝 Medium" panose="02020500000000000000" pitchFamily="18" charset="-128"/>
                        </a:rPr>
                        <a:t>SNS</a:t>
                      </a:r>
                      <a:r>
                        <a:rPr lang="ja-JP" sz="1200" b="0" kern="100" dirty="0">
                          <a:effectLst/>
                          <a:latin typeface="BIZ UDP明朝 Medium" panose="02020500000000000000" pitchFamily="18" charset="-128"/>
                          <a:ea typeface="BIZ UDP明朝 Medium" panose="02020500000000000000" pitchFamily="18" charset="-128"/>
                        </a:rPr>
                        <a:t>による認証企業の紹介</a:t>
                      </a:r>
                      <a:r>
                        <a:rPr lang="ja-JP" altLang="en-US" sz="1200" b="0" kern="100" dirty="0">
                          <a:effectLst/>
                          <a:latin typeface="BIZ UDP明朝 Medium" panose="02020500000000000000" pitchFamily="18" charset="-128"/>
                          <a:ea typeface="BIZ UDP明朝 Medium" panose="02020500000000000000" pitchFamily="18" charset="-128"/>
                        </a:rPr>
                        <a:t>　</a:t>
                      </a:r>
                      <a:endParaRPr lang="en-US" altLang="ja-JP" sz="1200" b="0" kern="100" dirty="0">
                        <a:effectLst/>
                        <a:latin typeface="BIZ UDP明朝 Medium" panose="02020500000000000000" pitchFamily="18" charset="-128"/>
                        <a:ea typeface="BIZ UDP明朝 Medium" panose="02020500000000000000" pitchFamily="18" charset="-128"/>
                      </a:endParaRPr>
                    </a:p>
                    <a:p>
                      <a:pPr algn="l">
                        <a:lnSpc>
                          <a:spcPts val="1600"/>
                        </a:lnSpc>
                      </a:pPr>
                      <a:r>
                        <a:rPr lang="ja-JP" altLang="en-US" sz="1200" b="0" kern="100" dirty="0">
                          <a:effectLst/>
                          <a:latin typeface="BIZ UDP明朝 Medium" panose="02020500000000000000" pitchFamily="18" charset="-128"/>
                          <a:ea typeface="BIZ UDP明朝 Medium" panose="02020500000000000000" pitchFamily="18" charset="-128"/>
                        </a:rPr>
                        <a:t>　や</a:t>
                      </a:r>
                      <a:r>
                        <a:rPr lang="en-US" sz="1200" b="0" kern="100" dirty="0">
                          <a:effectLst/>
                          <a:latin typeface="BIZ UDP明朝 Medium" panose="02020500000000000000" pitchFamily="18" charset="-128"/>
                          <a:ea typeface="BIZ UDP明朝 Medium" panose="02020500000000000000" pitchFamily="18" charset="-128"/>
                        </a:rPr>
                        <a:t>SDGs</a:t>
                      </a:r>
                      <a:r>
                        <a:rPr lang="ja-JP" sz="1200" b="0" kern="100" dirty="0">
                          <a:effectLst/>
                          <a:latin typeface="BIZ UDP明朝 Medium" panose="02020500000000000000" pitchFamily="18" charset="-128"/>
                          <a:ea typeface="BIZ UDP明朝 Medium" panose="02020500000000000000" pitchFamily="18" charset="-128"/>
                        </a:rPr>
                        <a:t>に関するイベント等でのＰＲ</a:t>
                      </a:r>
                      <a:r>
                        <a:rPr lang="ja-JP" altLang="en-US" sz="1200" b="0" kern="100" dirty="0">
                          <a:effectLst/>
                          <a:latin typeface="BIZ UDP明朝 Medium" panose="02020500000000000000" pitchFamily="18" charset="-128"/>
                          <a:ea typeface="BIZ UDP明朝 Medium" panose="02020500000000000000" pitchFamily="18" charset="-128"/>
                        </a:rPr>
                        <a:t>を</a:t>
                      </a:r>
                      <a:endParaRPr lang="en-US" altLang="ja-JP" sz="1200" b="0" kern="100" dirty="0">
                        <a:effectLst/>
                        <a:latin typeface="BIZ UDP明朝 Medium" panose="02020500000000000000" pitchFamily="18" charset="-128"/>
                        <a:ea typeface="BIZ UDP明朝 Medium" panose="02020500000000000000" pitchFamily="18" charset="-128"/>
                      </a:endParaRPr>
                    </a:p>
                    <a:p>
                      <a:pPr algn="l">
                        <a:lnSpc>
                          <a:spcPts val="1600"/>
                        </a:lnSpc>
                      </a:pPr>
                      <a:r>
                        <a:rPr lang="ja-JP" altLang="en-US" sz="1200" b="0" kern="100" dirty="0">
                          <a:effectLst/>
                          <a:latin typeface="BIZ UDP明朝 Medium" panose="02020500000000000000" pitchFamily="18" charset="-128"/>
                          <a:ea typeface="BIZ UDP明朝 Medium" panose="02020500000000000000" pitchFamily="18" charset="-128"/>
                        </a:rPr>
                        <a:t>　</a:t>
                      </a:r>
                      <a:r>
                        <a:rPr lang="ja-JP" altLang="en-US" sz="1200" b="0" u="sng" kern="100" dirty="0">
                          <a:effectLst/>
                          <a:latin typeface="BIZ UDP明朝 Medium" panose="02020500000000000000" pitchFamily="18" charset="-128"/>
                          <a:ea typeface="BIZ UDP明朝 Medium" panose="02020500000000000000" pitchFamily="18" charset="-128"/>
                        </a:rPr>
                        <a:t>アドバンス企業</a:t>
                      </a:r>
                      <a:r>
                        <a:rPr lang="ja-JP" altLang="en-US" sz="1200" b="0" kern="100" dirty="0">
                          <a:effectLst/>
                          <a:latin typeface="BIZ UDP明朝 Medium" panose="02020500000000000000" pitchFamily="18" charset="-128"/>
                          <a:ea typeface="BIZ UDP明朝 Medium" panose="02020500000000000000" pitchFamily="18" charset="-128"/>
                        </a:rPr>
                        <a:t>として実施</a:t>
                      </a:r>
                      <a:endParaRPr lang="en-US" altLang="ja-JP" sz="1200" b="0" kern="100" dirty="0">
                        <a:effectLst/>
                        <a:latin typeface="BIZ UDP明朝 Medium" panose="02020500000000000000" pitchFamily="18" charset="-128"/>
                        <a:ea typeface="BIZ UDP明朝 Medium" panose="02020500000000000000" pitchFamily="18" charset="-128"/>
                      </a:endParaRPr>
                    </a:p>
                    <a:p>
                      <a:pPr algn="l">
                        <a:lnSpc>
                          <a:spcPts val="1600"/>
                        </a:lnSpc>
                      </a:pPr>
                      <a:r>
                        <a:rPr lang="ja-JP" altLang="en-US" sz="1200" b="0" kern="100" dirty="0">
                          <a:effectLst/>
                          <a:latin typeface="BIZ UDP明朝 Medium" panose="02020500000000000000" pitchFamily="18" charset="-128"/>
                          <a:ea typeface="BIZ UDP明朝 Medium" panose="02020500000000000000" pitchFamily="18" charset="-128"/>
                        </a:rPr>
                        <a:t>・</a:t>
                      </a:r>
                      <a:r>
                        <a:rPr lang="ja-JP" sz="1200" b="0" kern="100" dirty="0">
                          <a:effectLst/>
                          <a:latin typeface="BIZ UDP明朝 Medium" panose="02020500000000000000" pitchFamily="18" charset="-128"/>
                          <a:ea typeface="BIZ UDP明朝 Medium" panose="02020500000000000000" pitchFamily="18" charset="-128"/>
                        </a:rPr>
                        <a:t>認証企業同士の交流等の機会を提供</a:t>
                      </a:r>
                      <a:endParaRPr lang="ja-JP" sz="12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lnSpc>
                          <a:spcPts val="1600"/>
                        </a:lnSpc>
                      </a:pPr>
                      <a:r>
                        <a:rPr lang="ja-JP" sz="1200" b="0" kern="100" dirty="0">
                          <a:effectLst/>
                          <a:latin typeface="BIZ UDP明朝 Medium" panose="02020500000000000000" pitchFamily="18" charset="-128"/>
                          <a:ea typeface="BIZ UDP明朝 Medium" panose="02020500000000000000" pitchFamily="18" charset="-128"/>
                        </a:rPr>
                        <a:t>・ロゴマーク</a:t>
                      </a:r>
                      <a:r>
                        <a:rPr lang="en-US" altLang="ja-JP" sz="1200" b="0" kern="100" dirty="0">
                          <a:effectLst/>
                          <a:latin typeface="BIZ UDP明朝 Medium" panose="02020500000000000000" pitchFamily="18" charset="-128"/>
                          <a:ea typeface="BIZ UDP明朝 Medium" panose="02020500000000000000" pitchFamily="18" charset="-128"/>
                        </a:rPr>
                        <a:t>(</a:t>
                      </a:r>
                      <a:r>
                        <a:rPr lang="ja-JP" sz="1200" b="0" u="sng" kern="100" dirty="0">
                          <a:effectLst/>
                          <a:latin typeface="BIZ UDP明朝 Medium" panose="02020500000000000000" pitchFamily="18" charset="-128"/>
                          <a:ea typeface="BIZ UDP明朝 Medium" panose="02020500000000000000" pitchFamily="18" charset="-128"/>
                        </a:rPr>
                        <a:t>スタンダード認証</a:t>
                      </a:r>
                      <a:r>
                        <a:rPr lang="en-US" altLang="ja-JP" sz="1200" b="0" kern="100" dirty="0">
                          <a:effectLst/>
                          <a:latin typeface="BIZ UDP明朝 Medium" panose="02020500000000000000" pitchFamily="18" charset="-128"/>
                          <a:ea typeface="BIZ UDP明朝 Medium" panose="02020500000000000000" pitchFamily="18" charset="-128"/>
                        </a:rPr>
                        <a:t>)</a:t>
                      </a:r>
                      <a:r>
                        <a:rPr lang="ja-JP" sz="1200" b="0" kern="100" dirty="0">
                          <a:effectLst/>
                          <a:latin typeface="BIZ UDP明朝 Medium" panose="02020500000000000000" pitchFamily="18" charset="-128"/>
                          <a:ea typeface="BIZ UDP明朝 Medium" panose="02020500000000000000" pitchFamily="18" charset="-128"/>
                        </a:rPr>
                        <a:t>の使用</a:t>
                      </a:r>
                    </a:p>
                    <a:p>
                      <a:pPr algn="l">
                        <a:lnSpc>
                          <a:spcPts val="1600"/>
                        </a:lnSpc>
                      </a:pPr>
                      <a:r>
                        <a:rPr lang="ja-JP" altLang="ja-JP" sz="1200" b="0" kern="100" dirty="0">
                          <a:effectLst/>
                          <a:latin typeface="BIZ UDP明朝 Medium" panose="02020500000000000000" pitchFamily="18" charset="-128"/>
                          <a:ea typeface="BIZ UDP明朝 Medium" panose="02020500000000000000" pitchFamily="18" charset="-128"/>
                        </a:rPr>
                        <a:t>・県の</a:t>
                      </a:r>
                      <a:r>
                        <a:rPr lang="en-US" altLang="ja-JP" sz="1200" b="0" kern="100" dirty="0">
                          <a:effectLst/>
                          <a:latin typeface="BIZ UDP明朝 Medium" panose="02020500000000000000" pitchFamily="18" charset="-128"/>
                          <a:ea typeface="BIZ UDP明朝 Medium" panose="02020500000000000000" pitchFamily="18" charset="-128"/>
                        </a:rPr>
                        <a:t>HP</a:t>
                      </a:r>
                      <a:r>
                        <a:rPr lang="ja-JP" altLang="ja-JP" sz="1200" b="0" kern="100" dirty="0">
                          <a:effectLst/>
                          <a:latin typeface="BIZ UDP明朝 Medium" panose="02020500000000000000" pitchFamily="18" charset="-128"/>
                          <a:ea typeface="BIZ UDP明朝 Medium" panose="02020500000000000000" pitchFamily="18" charset="-128"/>
                        </a:rPr>
                        <a:t>、</a:t>
                      </a:r>
                      <a:r>
                        <a:rPr lang="en-US" altLang="ja-JP" sz="1200" b="0" kern="100" dirty="0">
                          <a:effectLst/>
                          <a:latin typeface="BIZ UDP明朝 Medium" panose="02020500000000000000" pitchFamily="18" charset="-128"/>
                          <a:ea typeface="BIZ UDP明朝 Medium" panose="02020500000000000000" pitchFamily="18" charset="-128"/>
                        </a:rPr>
                        <a:t>SNS</a:t>
                      </a:r>
                      <a:r>
                        <a:rPr lang="ja-JP" altLang="ja-JP" sz="1200" b="0" kern="100" dirty="0">
                          <a:effectLst/>
                          <a:latin typeface="BIZ UDP明朝 Medium" panose="02020500000000000000" pitchFamily="18" charset="-128"/>
                          <a:ea typeface="BIZ UDP明朝 Medium" panose="02020500000000000000" pitchFamily="18" charset="-128"/>
                        </a:rPr>
                        <a:t>による認証企業の紹介</a:t>
                      </a:r>
                      <a:endParaRPr lang="en-US" altLang="ja-JP" sz="1200" b="0" kern="100" dirty="0">
                        <a:effectLst/>
                        <a:latin typeface="BIZ UDP明朝 Medium" panose="02020500000000000000" pitchFamily="18" charset="-128"/>
                        <a:ea typeface="BIZ UDP明朝 Medium" panose="02020500000000000000" pitchFamily="18" charset="-128"/>
                      </a:endParaRPr>
                    </a:p>
                    <a:p>
                      <a:pPr algn="l">
                        <a:lnSpc>
                          <a:spcPts val="1600"/>
                        </a:lnSpc>
                      </a:pPr>
                      <a:r>
                        <a:rPr lang="ja-JP" altLang="en-US" sz="1200" b="0" kern="100" dirty="0">
                          <a:effectLst/>
                          <a:latin typeface="BIZ UDP明朝 Medium" panose="02020500000000000000" pitchFamily="18" charset="-128"/>
                          <a:ea typeface="BIZ UDP明朝 Medium" panose="02020500000000000000" pitchFamily="18" charset="-128"/>
                        </a:rPr>
                        <a:t>　や</a:t>
                      </a:r>
                      <a:r>
                        <a:rPr lang="en-US" altLang="ja-JP" sz="1200" b="0" kern="100" dirty="0">
                          <a:effectLst/>
                          <a:latin typeface="BIZ UDP明朝 Medium" panose="02020500000000000000" pitchFamily="18" charset="-128"/>
                          <a:ea typeface="BIZ UDP明朝 Medium" panose="02020500000000000000" pitchFamily="18" charset="-128"/>
                        </a:rPr>
                        <a:t>SDGs</a:t>
                      </a:r>
                      <a:r>
                        <a:rPr lang="ja-JP" altLang="ja-JP" sz="1200" b="0" kern="100" dirty="0">
                          <a:effectLst/>
                          <a:latin typeface="BIZ UDP明朝 Medium" panose="02020500000000000000" pitchFamily="18" charset="-128"/>
                          <a:ea typeface="BIZ UDP明朝 Medium" panose="02020500000000000000" pitchFamily="18" charset="-128"/>
                        </a:rPr>
                        <a:t>に関するイベント等でのＰＲ</a:t>
                      </a:r>
                      <a:r>
                        <a:rPr lang="ja-JP" altLang="en-US" sz="1200" b="0" kern="100" dirty="0">
                          <a:effectLst/>
                          <a:latin typeface="BIZ UDP明朝 Medium" panose="02020500000000000000" pitchFamily="18" charset="-128"/>
                          <a:ea typeface="BIZ UDP明朝 Medium" panose="02020500000000000000" pitchFamily="18" charset="-128"/>
                        </a:rPr>
                        <a:t>を</a:t>
                      </a:r>
                      <a:endParaRPr lang="en-US" altLang="ja-JP" sz="1200" b="0" kern="100" dirty="0">
                        <a:effectLst/>
                        <a:latin typeface="BIZ UDP明朝 Medium" panose="02020500000000000000" pitchFamily="18" charset="-128"/>
                        <a:ea typeface="BIZ UDP明朝 Medium" panose="02020500000000000000" pitchFamily="18" charset="-128"/>
                      </a:endParaRPr>
                    </a:p>
                    <a:p>
                      <a:pPr algn="l">
                        <a:lnSpc>
                          <a:spcPts val="1600"/>
                        </a:lnSpc>
                      </a:pPr>
                      <a:r>
                        <a:rPr lang="ja-JP" altLang="en-US" sz="1200" b="0" kern="100" dirty="0">
                          <a:effectLst/>
                          <a:latin typeface="BIZ UDP明朝 Medium" panose="02020500000000000000" pitchFamily="18" charset="-128"/>
                          <a:ea typeface="BIZ UDP明朝 Medium" panose="02020500000000000000" pitchFamily="18" charset="-128"/>
                        </a:rPr>
                        <a:t>　</a:t>
                      </a:r>
                      <a:r>
                        <a:rPr lang="ja-JP" altLang="en-US" sz="1200" b="0" u="sng" kern="100" dirty="0">
                          <a:effectLst/>
                          <a:latin typeface="BIZ UDP明朝 Medium" panose="02020500000000000000" pitchFamily="18" charset="-128"/>
                          <a:ea typeface="BIZ UDP明朝 Medium" panose="02020500000000000000" pitchFamily="18" charset="-128"/>
                        </a:rPr>
                        <a:t>スタンダード企業</a:t>
                      </a:r>
                      <a:r>
                        <a:rPr lang="ja-JP" altLang="en-US" sz="1200" b="0" kern="100" dirty="0">
                          <a:effectLst/>
                          <a:latin typeface="BIZ UDP明朝 Medium" panose="02020500000000000000" pitchFamily="18" charset="-128"/>
                          <a:ea typeface="BIZ UDP明朝 Medium" panose="02020500000000000000" pitchFamily="18" charset="-128"/>
                        </a:rPr>
                        <a:t>として実施</a:t>
                      </a:r>
                      <a:endParaRPr lang="en-US" altLang="ja-JP" sz="1200" b="0" kern="100" dirty="0">
                        <a:effectLst/>
                        <a:latin typeface="BIZ UDP明朝 Medium" panose="02020500000000000000" pitchFamily="18" charset="-128"/>
                        <a:ea typeface="BIZ UDP明朝 Medium" panose="02020500000000000000" pitchFamily="18" charset="-128"/>
                      </a:endParaRPr>
                    </a:p>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1200" b="0" kern="100" dirty="0">
                          <a:effectLst/>
                          <a:latin typeface="BIZ UDP明朝 Medium" panose="02020500000000000000" pitchFamily="18" charset="-128"/>
                          <a:ea typeface="BIZ UDP明朝 Medium" panose="02020500000000000000" pitchFamily="18" charset="-128"/>
                        </a:rPr>
                        <a:t>・</a:t>
                      </a:r>
                      <a:r>
                        <a:rPr lang="ja-JP" altLang="ja-JP" sz="1200" b="0" kern="100" dirty="0">
                          <a:effectLst/>
                          <a:latin typeface="BIZ UDP明朝 Medium" panose="02020500000000000000" pitchFamily="18" charset="-128"/>
                          <a:ea typeface="BIZ UDP明朝 Medium" panose="02020500000000000000" pitchFamily="18" charset="-128"/>
                        </a:rPr>
                        <a:t>認証企業同士の交流等の機会を提供</a:t>
                      </a:r>
                      <a:endParaRPr lang="ja-JP" altLang="ja-JP" sz="12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711925978"/>
                  </a:ext>
                </a:extLst>
              </a:tr>
              <a:tr h="748122">
                <a:tc>
                  <a:txBody>
                    <a:bodyPr/>
                    <a:lstStyle/>
                    <a:p>
                      <a:pPr algn="ctr">
                        <a:lnSpc>
                          <a:spcPts val="1600"/>
                        </a:lnSpc>
                      </a:pPr>
                      <a:r>
                        <a:rPr lang="ja-JP" sz="1200" b="1" kern="100" dirty="0">
                          <a:effectLst/>
                          <a:latin typeface="BIZ UDゴシック" panose="020B0400000000000000" pitchFamily="49" charset="-128"/>
                          <a:ea typeface="BIZ UDゴシック" panose="020B0400000000000000" pitchFamily="49" charset="-128"/>
                        </a:rPr>
                        <a:t>資 </a:t>
                      </a:r>
                      <a:r>
                        <a:rPr lang="en-US" sz="1200" b="1" kern="100" dirty="0">
                          <a:effectLst/>
                          <a:latin typeface="BIZ UDゴシック" panose="020B0400000000000000" pitchFamily="49" charset="-128"/>
                          <a:ea typeface="BIZ UDゴシック" panose="020B0400000000000000" pitchFamily="49" charset="-128"/>
                        </a:rPr>
                        <a:t>   </a:t>
                      </a:r>
                      <a:r>
                        <a:rPr lang="ja-JP" sz="1200" b="1" kern="100" dirty="0">
                          <a:effectLst/>
                          <a:latin typeface="BIZ UDゴシック" panose="020B0400000000000000" pitchFamily="49" charset="-128"/>
                          <a:ea typeface="BIZ UDゴシック" panose="020B0400000000000000" pitchFamily="49" charset="-128"/>
                        </a:rPr>
                        <a:t>金</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pPr algn="just">
                        <a:lnSpc>
                          <a:spcPts val="1600"/>
                        </a:lnSpc>
                      </a:pPr>
                      <a:r>
                        <a:rPr lang="ja-JP" sz="1200" b="0" kern="100" dirty="0">
                          <a:effectLst/>
                          <a:latin typeface="BIZ UDP明朝 Medium" panose="02020500000000000000" pitchFamily="18" charset="-128"/>
                          <a:ea typeface="BIZ UDP明朝 Medium" panose="02020500000000000000" pitchFamily="18" charset="-128"/>
                        </a:rPr>
                        <a:t>・「</a:t>
                      </a:r>
                      <a:r>
                        <a:rPr lang="en-US" sz="1200" b="0" kern="100" dirty="0">
                          <a:effectLst/>
                          <a:latin typeface="BIZ UDP明朝 Medium" panose="02020500000000000000" pitchFamily="18" charset="-128"/>
                          <a:ea typeface="BIZ UDP明朝 Medium" panose="02020500000000000000" pitchFamily="18" charset="-128"/>
                        </a:rPr>
                        <a:t>SDGs</a:t>
                      </a:r>
                      <a:r>
                        <a:rPr lang="ja-JP" sz="1200" b="0" kern="100" dirty="0">
                          <a:effectLst/>
                          <a:latin typeface="BIZ UDP明朝 Medium" panose="02020500000000000000" pitchFamily="18" charset="-128"/>
                          <a:ea typeface="BIZ UDP明朝 Medium" panose="02020500000000000000" pitchFamily="18" charset="-128"/>
                        </a:rPr>
                        <a:t>推進資金</a:t>
                      </a:r>
                      <a:r>
                        <a:rPr lang="ja-JP" sz="1200" b="0" u="sng" kern="100" dirty="0">
                          <a:effectLst/>
                          <a:latin typeface="BIZ UDP明朝 Medium" panose="02020500000000000000" pitchFamily="18" charset="-128"/>
                          <a:ea typeface="BIZ UDP明朝 Medium" panose="02020500000000000000" pitchFamily="18" charset="-128"/>
                        </a:rPr>
                        <a:t>（アドバンス認証</a:t>
                      </a:r>
                      <a:r>
                        <a:rPr lang="ja-JP" altLang="ja-JP" sz="1200" b="0" u="sng" kern="100" dirty="0">
                          <a:effectLst/>
                          <a:latin typeface="BIZ UDP明朝 Medium" panose="02020500000000000000" pitchFamily="18" charset="-128"/>
                          <a:ea typeface="BIZ UDP明朝 Medium" panose="02020500000000000000" pitchFamily="18" charset="-128"/>
                        </a:rPr>
                        <a:t>枠）</a:t>
                      </a:r>
                      <a:r>
                        <a:rPr lang="ja-JP" altLang="en-US" sz="1200" b="0" u="none" kern="100" dirty="0">
                          <a:effectLst/>
                          <a:latin typeface="BIZ UDP明朝 Medium" panose="02020500000000000000" pitchFamily="18" charset="-128"/>
                          <a:ea typeface="BIZ UDP明朝 Medium" panose="02020500000000000000" pitchFamily="18" charset="-128"/>
                        </a:rPr>
                        <a:t>」</a:t>
                      </a:r>
                      <a:endParaRPr lang="en-US" altLang="ja-JP" sz="1200" b="0" u="none" kern="100" dirty="0">
                        <a:effectLst/>
                        <a:latin typeface="BIZ UDP明朝 Medium" panose="02020500000000000000" pitchFamily="18" charset="-128"/>
                        <a:ea typeface="BIZ UDP明朝 Medium" panose="02020500000000000000" pitchFamily="18" charset="-128"/>
                      </a:endParaRPr>
                    </a:p>
                    <a:p>
                      <a:pPr algn="just">
                        <a:lnSpc>
                          <a:spcPts val="1600"/>
                        </a:lnSpc>
                      </a:pPr>
                      <a:r>
                        <a:rPr lang="ja-JP" altLang="en-US" sz="1200" b="0" u="none" kern="100" dirty="0">
                          <a:effectLst/>
                          <a:latin typeface="BIZ UDP明朝 Medium" panose="02020500000000000000" pitchFamily="18" charset="-128"/>
                          <a:ea typeface="BIZ UDP明朝 Medium" panose="02020500000000000000" pitchFamily="18" charset="-128"/>
                        </a:rPr>
                        <a:t>　</a:t>
                      </a:r>
                      <a:r>
                        <a:rPr lang="ja-JP" sz="1200" b="0" kern="100" dirty="0">
                          <a:effectLst/>
                          <a:latin typeface="BIZ UDP明朝 Medium" panose="02020500000000000000" pitchFamily="18" charset="-128"/>
                          <a:ea typeface="BIZ UDP明朝 Medium" panose="02020500000000000000" pitchFamily="18" charset="-128"/>
                        </a:rPr>
                        <a:t>による融資</a:t>
                      </a:r>
                    </a:p>
                    <a:p>
                      <a:pPr algn="just">
                        <a:lnSpc>
                          <a:spcPts val="1600"/>
                        </a:lnSpc>
                      </a:pPr>
                      <a:r>
                        <a:rPr lang="ja-JP" sz="1200" b="0" kern="100" dirty="0">
                          <a:effectLst/>
                          <a:latin typeface="BIZ UDP明朝 Medium" panose="02020500000000000000" pitchFamily="18" charset="-128"/>
                          <a:ea typeface="BIZ UDP明朝 Medium" panose="02020500000000000000" pitchFamily="18" charset="-128"/>
                        </a:rPr>
                        <a:t>・特定公契約の業者選定時の加点評価</a:t>
                      </a:r>
                      <a:endParaRPr lang="ja-JP" sz="12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just">
                        <a:lnSpc>
                          <a:spcPts val="1600"/>
                        </a:lnSpc>
                      </a:pPr>
                      <a:r>
                        <a:rPr lang="ja-JP" sz="1200" b="0" kern="100" dirty="0">
                          <a:effectLst/>
                          <a:latin typeface="BIZ UDP明朝 Medium" panose="02020500000000000000" pitchFamily="18" charset="-128"/>
                          <a:ea typeface="BIZ UDP明朝 Medium" panose="02020500000000000000" pitchFamily="18" charset="-128"/>
                        </a:rPr>
                        <a:t>・「</a:t>
                      </a:r>
                      <a:r>
                        <a:rPr lang="en-US" sz="1200" b="0" kern="100" dirty="0">
                          <a:effectLst/>
                          <a:latin typeface="BIZ UDP明朝 Medium" panose="02020500000000000000" pitchFamily="18" charset="-128"/>
                          <a:ea typeface="BIZ UDP明朝 Medium" panose="02020500000000000000" pitchFamily="18" charset="-128"/>
                        </a:rPr>
                        <a:t>SDGs</a:t>
                      </a:r>
                      <a:r>
                        <a:rPr lang="ja-JP" sz="1200" b="0" kern="100" dirty="0">
                          <a:effectLst/>
                          <a:latin typeface="BIZ UDP明朝 Medium" panose="02020500000000000000" pitchFamily="18" charset="-128"/>
                          <a:ea typeface="BIZ UDP明朝 Medium" panose="02020500000000000000" pitchFamily="18" charset="-128"/>
                        </a:rPr>
                        <a:t>推進資金</a:t>
                      </a:r>
                      <a:r>
                        <a:rPr lang="ja-JP" sz="1200" b="0" u="sng" kern="100" dirty="0">
                          <a:effectLst/>
                          <a:latin typeface="BIZ UDP明朝 Medium" panose="02020500000000000000" pitchFamily="18" charset="-128"/>
                          <a:ea typeface="BIZ UDP明朝 Medium" panose="02020500000000000000" pitchFamily="18" charset="-128"/>
                        </a:rPr>
                        <a:t>（スタンダード認証</a:t>
                      </a:r>
                      <a:r>
                        <a:rPr lang="ja-JP" altLang="ja-JP" sz="1200" b="0" u="sng" kern="100" dirty="0">
                          <a:effectLst/>
                          <a:latin typeface="BIZ UDP明朝 Medium" panose="02020500000000000000" pitchFamily="18" charset="-128"/>
                          <a:ea typeface="BIZ UDP明朝 Medium" panose="02020500000000000000" pitchFamily="18" charset="-128"/>
                        </a:rPr>
                        <a:t>枠）</a:t>
                      </a:r>
                      <a:r>
                        <a:rPr lang="ja-JP" altLang="en-US" sz="1200" b="0" u="none" kern="100" dirty="0">
                          <a:effectLst/>
                          <a:latin typeface="BIZ UDP明朝 Medium" panose="02020500000000000000" pitchFamily="18" charset="-128"/>
                          <a:ea typeface="BIZ UDP明朝 Medium" panose="02020500000000000000" pitchFamily="18" charset="-128"/>
                        </a:rPr>
                        <a:t>」</a:t>
                      </a:r>
                      <a:endParaRPr lang="en-US" altLang="ja-JP" sz="1200" b="0" u="none" kern="100" dirty="0">
                        <a:effectLst/>
                        <a:latin typeface="BIZ UDP明朝 Medium" panose="02020500000000000000" pitchFamily="18" charset="-128"/>
                        <a:ea typeface="BIZ UDP明朝 Medium" panose="02020500000000000000" pitchFamily="18" charset="-128"/>
                      </a:endParaRPr>
                    </a:p>
                    <a:p>
                      <a:pPr algn="just">
                        <a:lnSpc>
                          <a:spcPts val="1600"/>
                        </a:lnSpc>
                      </a:pPr>
                      <a:r>
                        <a:rPr lang="ja-JP" altLang="en-US" sz="1200" b="0" u="none" kern="100" dirty="0">
                          <a:effectLst/>
                          <a:latin typeface="BIZ UDP明朝 Medium" panose="02020500000000000000" pitchFamily="18" charset="-128"/>
                          <a:ea typeface="BIZ UDP明朝 Medium" panose="02020500000000000000" pitchFamily="18" charset="-128"/>
                        </a:rPr>
                        <a:t>　</a:t>
                      </a:r>
                      <a:r>
                        <a:rPr lang="ja-JP" sz="1200" b="0" kern="100" dirty="0">
                          <a:effectLst/>
                          <a:latin typeface="BIZ UDP明朝 Medium" panose="02020500000000000000" pitchFamily="18" charset="-128"/>
                          <a:ea typeface="BIZ UDP明朝 Medium" panose="02020500000000000000" pitchFamily="18" charset="-128"/>
                        </a:rPr>
                        <a:t>による融資</a:t>
                      </a:r>
                    </a:p>
                    <a:p>
                      <a:pPr algn="l">
                        <a:lnSpc>
                          <a:spcPts val="1600"/>
                        </a:lnSpc>
                      </a:pPr>
                      <a:r>
                        <a:rPr lang="ja-JP" sz="1200" b="0" kern="100" dirty="0">
                          <a:effectLst/>
                          <a:latin typeface="BIZ UDP明朝 Medium" panose="02020500000000000000" pitchFamily="18" charset="-128"/>
                          <a:ea typeface="BIZ UDP明朝 Medium" panose="02020500000000000000" pitchFamily="18" charset="-128"/>
                        </a:rPr>
                        <a:t>・特定公契約の業者選定時の加点評価</a:t>
                      </a:r>
                      <a:endParaRPr lang="ja-JP" sz="12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984160020"/>
                  </a:ext>
                </a:extLst>
              </a:tr>
            </a:tbl>
          </a:graphicData>
        </a:graphic>
      </p:graphicFrame>
      <p:sp>
        <p:nvSpPr>
          <p:cNvPr id="10" name="フローチャート: 代替処理 7">
            <a:extLst>
              <a:ext uri="{FF2B5EF4-FFF2-40B4-BE49-F238E27FC236}">
                <a16:creationId xmlns:a16="http://schemas.microsoft.com/office/drawing/2014/main" id="{BE1EA408-70F7-442C-953C-3E94B5904423}"/>
              </a:ext>
            </a:extLst>
          </p:cNvPr>
          <p:cNvSpPr>
            <a:spLocks noChangeArrowheads="1"/>
          </p:cNvSpPr>
          <p:nvPr/>
        </p:nvSpPr>
        <p:spPr bwMode="auto">
          <a:xfrm>
            <a:off x="422479" y="1707414"/>
            <a:ext cx="1823835" cy="324000"/>
          </a:xfrm>
          <a:prstGeom prst="flowChartAlternateProcess">
            <a:avLst/>
          </a:prstGeom>
          <a:solidFill>
            <a:schemeClr val="accent4"/>
          </a:solidFill>
          <a:ln w="12700">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ja-JP" altLang="en-US" b="1" dirty="0">
                <a:latin typeface="BIZ UDゴシック" panose="020B0400000000000000" pitchFamily="49" charset="-128"/>
                <a:ea typeface="BIZ UDゴシック" panose="020B0400000000000000" pitchFamily="49" charset="-128"/>
                <a:cs typeface="Times New Roman" panose="02020603050405020304" pitchFamily="18" charset="0"/>
              </a:rPr>
              <a:t>１．</a:t>
            </a:r>
            <a:r>
              <a:rPr lang="ja-JP" altLang="ja-JP" b="1" dirty="0">
                <a:latin typeface="BIZ UDゴシック" panose="020B0400000000000000" pitchFamily="49" charset="-128"/>
                <a:ea typeface="BIZ UDゴシック" panose="020B0400000000000000" pitchFamily="49" charset="-128"/>
                <a:cs typeface="Times New Roman" panose="02020603050405020304" pitchFamily="18" charset="0"/>
              </a:rPr>
              <a:t>制度概要</a:t>
            </a:r>
            <a:endParaRPr lang="ja-JP" altLang="ja-JP" dirty="0">
              <a:latin typeface="Arial" panose="020B0604020202020204" pitchFamily="34" charset="0"/>
            </a:endParaRPr>
          </a:p>
        </p:txBody>
      </p:sp>
      <p:sp>
        <p:nvSpPr>
          <p:cNvPr id="11" name="フローチャート: 代替処理 8">
            <a:extLst>
              <a:ext uri="{FF2B5EF4-FFF2-40B4-BE49-F238E27FC236}">
                <a16:creationId xmlns:a16="http://schemas.microsoft.com/office/drawing/2014/main" id="{85492849-90BD-41F5-B54A-7819DB85BF3A}"/>
              </a:ext>
            </a:extLst>
          </p:cNvPr>
          <p:cNvSpPr>
            <a:spLocks noChangeArrowheads="1"/>
          </p:cNvSpPr>
          <p:nvPr/>
        </p:nvSpPr>
        <p:spPr bwMode="auto">
          <a:xfrm>
            <a:off x="422479" y="2783873"/>
            <a:ext cx="1823835" cy="324000"/>
          </a:xfrm>
          <a:prstGeom prst="flowChartAlternateProcess">
            <a:avLst/>
          </a:prstGeom>
          <a:solidFill>
            <a:srgbClr val="FFC000"/>
          </a:solidFill>
          <a:ln w="12700">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ja-JP" altLang="en-US" b="1" dirty="0">
                <a:latin typeface="BIZ UDゴシック" panose="020B0400000000000000" pitchFamily="49" charset="-128"/>
                <a:ea typeface="BIZ UDゴシック" panose="020B0400000000000000" pitchFamily="49" charset="-128"/>
                <a:cs typeface="Times New Roman" panose="02020603050405020304" pitchFamily="18" charset="0"/>
              </a:rPr>
              <a:t>２．</a:t>
            </a:r>
            <a:r>
              <a:rPr lang="ja-JP" altLang="ja-JP" b="1" dirty="0">
                <a:latin typeface="BIZ UDゴシック" panose="020B0400000000000000" pitchFamily="49" charset="-128"/>
                <a:ea typeface="BIZ UDゴシック" panose="020B0400000000000000" pitchFamily="49" charset="-128"/>
                <a:cs typeface="Times New Roman" panose="02020603050405020304" pitchFamily="18" charset="0"/>
              </a:rPr>
              <a:t>認証対象</a:t>
            </a:r>
            <a:endParaRPr lang="ja-JP" altLang="ja-JP" dirty="0">
              <a:latin typeface="BIZ UDゴシック" panose="020B0400000000000000" pitchFamily="49" charset="-128"/>
              <a:ea typeface="BIZ UDゴシック" panose="020B0400000000000000" pitchFamily="49" charset="-128"/>
            </a:endParaRPr>
          </a:p>
        </p:txBody>
      </p:sp>
      <p:sp>
        <p:nvSpPr>
          <p:cNvPr id="12" name="フローチャート: 代替処理 9">
            <a:extLst>
              <a:ext uri="{FF2B5EF4-FFF2-40B4-BE49-F238E27FC236}">
                <a16:creationId xmlns:a16="http://schemas.microsoft.com/office/drawing/2014/main" id="{25AA95C4-A622-4188-B568-18E258A6D7C0}"/>
              </a:ext>
            </a:extLst>
          </p:cNvPr>
          <p:cNvSpPr>
            <a:spLocks noChangeArrowheads="1"/>
          </p:cNvSpPr>
          <p:nvPr/>
        </p:nvSpPr>
        <p:spPr bwMode="auto">
          <a:xfrm>
            <a:off x="415127" y="4136233"/>
            <a:ext cx="1823835" cy="324000"/>
          </a:xfrm>
          <a:prstGeom prst="flowChartAlternateProcess">
            <a:avLst/>
          </a:prstGeom>
          <a:solidFill>
            <a:srgbClr val="FFC000"/>
          </a:solidFill>
          <a:ln w="12700">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ja-JP" altLang="en-US" b="1" dirty="0">
                <a:latin typeface="BIZ UDゴシック" panose="020B0400000000000000" pitchFamily="49" charset="-128"/>
                <a:ea typeface="BIZ UDゴシック" panose="020B0400000000000000" pitchFamily="49" charset="-128"/>
                <a:cs typeface="Times New Roman" panose="02020603050405020304" pitchFamily="18" charset="0"/>
              </a:rPr>
              <a:t>４．認証</a:t>
            </a:r>
            <a:r>
              <a:rPr lang="ja-JP" altLang="ja-JP" b="1" dirty="0">
                <a:latin typeface="BIZ UDゴシック" panose="020B0400000000000000" pitchFamily="49" charset="-128"/>
                <a:ea typeface="BIZ UDゴシック" panose="020B0400000000000000" pitchFamily="49" charset="-128"/>
                <a:cs typeface="Times New Roman" panose="02020603050405020304" pitchFamily="18" charset="0"/>
              </a:rPr>
              <a:t>基準</a:t>
            </a:r>
            <a:endParaRPr lang="ja-JP" altLang="ja-JP" dirty="0">
              <a:latin typeface="BIZ UDゴシック" panose="020B0400000000000000" pitchFamily="49" charset="-128"/>
              <a:ea typeface="BIZ UDゴシック" panose="020B0400000000000000" pitchFamily="49" charset="-128"/>
            </a:endParaRPr>
          </a:p>
        </p:txBody>
      </p:sp>
      <p:sp>
        <p:nvSpPr>
          <p:cNvPr id="13" name="フローチャート: 代替処理 4">
            <a:extLst>
              <a:ext uri="{FF2B5EF4-FFF2-40B4-BE49-F238E27FC236}">
                <a16:creationId xmlns:a16="http://schemas.microsoft.com/office/drawing/2014/main" id="{02709736-8646-4386-B5DB-E476ABAD4A86}"/>
              </a:ext>
            </a:extLst>
          </p:cNvPr>
          <p:cNvSpPr>
            <a:spLocks noChangeArrowheads="1"/>
          </p:cNvSpPr>
          <p:nvPr/>
        </p:nvSpPr>
        <p:spPr bwMode="auto">
          <a:xfrm>
            <a:off x="422479" y="3525558"/>
            <a:ext cx="1823835" cy="324000"/>
          </a:xfrm>
          <a:prstGeom prst="flowChartAlternateProcess">
            <a:avLst/>
          </a:prstGeom>
          <a:solidFill>
            <a:srgbClr val="FFC000"/>
          </a:solidFill>
          <a:ln w="12700">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ja-JP" altLang="en-US" b="1" dirty="0">
                <a:latin typeface="BIZ UDゴシック" panose="020B0400000000000000" pitchFamily="49" charset="-128"/>
                <a:ea typeface="BIZ UDゴシック" panose="020B0400000000000000" pitchFamily="49" charset="-128"/>
                <a:cs typeface="Times New Roman" panose="02020603050405020304" pitchFamily="18" charset="0"/>
              </a:rPr>
              <a:t>３．</a:t>
            </a:r>
            <a:r>
              <a:rPr lang="ja-JP" altLang="ja-JP" b="1" dirty="0">
                <a:latin typeface="BIZ UDゴシック" panose="020B0400000000000000" pitchFamily="49" charset="-128"/>
                <a:ea typeface="BIZ UDゴシック" panose="020B0400000000000000" pitchFamily="49" charset="-128"/>
                <a:cs typeface="Times New Roman" panose="02020603050405020304" pitchFamily="18" charset="0"/>
              </a:rPr>
              <a:t>認証期間</a:t>
            </a:r>
            <a:endParaRPr lang="ja-JP" altLang="ja-JP" dirty="0">
              <a:latin typeface="BIZ UDゴシック" panose="020B0400000000000000" pitchFamily="49" charset="-128"/>
              <a:ea typeface="BIZ UDゴシック" panose="020B0400000000000000" pitchFamily="49" charset="-128"/>
            </a:endParaRPr>
          </a:p>
        </p:txBody>
      </p:sp>
      <p:sp>
        <p:nvSpPr>
          <p:cNvPr id="16" name="四角形: 角を丸くする 13">
            <a:extLst>
              <a:ext uri="{FF2B5EF4-FFF2-40B4-BE49-F238E27FC236}">
                <a16:creationId xmlns:a16="http://schemas.microsoft.com/office/drawing/2014/main" id="{6113A515-58E8-417E-AE84-9FE07F841316}"/>
              </a:ext>
            </a:extLst>
          </p:cNvPr>
          <p:cNvSpPr>
            <a:spLocks noChangeArrowheads="1"/>
          </p:cNvSpPr>
          <p:nvPr/>
        </p:nvSpPr>
        <p:spPr bwMode="auto">
          <a:xfrm>
            <a:off x="401749" y="5148451"/>
            <a:ext cx="2865903" cy="324000"/>
          </a:xfrm>
          <a:prstGeom prst="roundRect">
            <a:avLst>
              <a:gd name="adj" fmla="val 16667"/>
            </a:avLst>
          </a:prstGeom>
          <a:solidFill>
            <a:srgbClr val="FFC000"/>
          </a:solidFill>
          <a:ln w="12700">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ja-JP" altLang="en-US" b="1" dirty="0">
                <a:latin typeface="BIZ UDゴシック" panose="020B0400000000000000" pitchFamily="49" charset="-128"/>
                <a:ea typeface="BIZ UDゴシック" panose="020B0400000000000000" pitchFamily="49" charset="-128"/>
                <a:cs typeface="Times New Roman" panose="02020603050405020304" pitchFamily="18" charset="0"/>
              </a:rPr>
              <a:t>５．</a:t>
            </a:r>
            <a:r>
              <a:rPr lang="ja-JP" altLang="ja-JP" b="1" dirty="0">
                <a:latin typeface="BIZ UDゴシック" panose="020B0400000000000000" pitchFamily="49" charset="-128"/>
                <a:ea typeface="BIZ UDゴシック" panose="020B0400000000000000" pitchFamily="49" charset="-128"/>
                <a:cs typeface="Times New Roman" panose="02020603050405020304" pitchFamily="18" charset="0"/>
              </a:rPr>
              <a:t>認証区分とメリット</a:t>
            </a:r>
            <a:endParaRPr lang="ja-JP" altLang="ja-JP" sz="400" dirty="0">
              <a:latin typeface="BIZ UDゴシック" panose="020B0400000000000000" pitchFamily="49" charset="-128"/>
              <a:ea typeface="BIZ UDゴシック" panose="020B0400000000000000" pitchFamily="49" charset="-128"/>
            </a:endParaRPr>
          </a:p>
        </p:txBody>
      </p:sp>
      <p:sp>
        <p:nvSpPr>
          <p:cNvPr id="23" name="Rectangle 19">
            <a:extLst>
              <a:ext uri="{FF2B5EF4-FFF2-40B4-BE49-F238E27FC236}">
                <a16:creationId xmlns:a16="http://schemas.microsoft.com/office/drawing/2014/main" id="{6FA20C60-ABE2-4626-BB79-D73540E84DC2}"/>
              </a:ext>
            </a:extLst>
          </p:cNvPr>
          <p:cNvSpPr>
            <a:spLocks noChangeArrowheads="1"/>
          </p:cNvSpPr>
          <p:nvPr/>
        </p:nvSpPr>
        <p:spPr bwMode="auto">
          <a:xfrm>
            <a:off x="532365" y="1068324"/>
            <a:ext cx="63401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8125" algn="l"/>
              </a:tabLst>
              <a:defRPr>
                <a:solidFill>
                  <a:schemeClr val="tx1"/>
                </a:solidFill>
                <a:latin typeface="Arial" panose="020B0604020202020204" pitchFamily="34" charset="0"/>
              </a:defRPr>
            </a:lvl1pPr>
            <a:lvl2pPr eaLnBrk="0" fontAlgn="base" hangingPunct="0">
              <a:spcBef>
                <a:spcPct val="0"/>
              </a:spcBef>
              <a:spcAft>
                <a:spcPct val="0"/>
              </a:spcAft>
              <a:tabLst>
                <a:tab pos="238125" algn="l"/>
              </a:tabLst>
              <a:defRPr>
                <a:solidFill>
                  <a:schemeClr val="tx1"/>
                </a:solidFill>
                <a:latin typeface="Arial" panose="020B0604020202020204" pitchFamily="34" charset="0"/>
              </a:defRPr>
            </a:lvl2pPr>
            <a:lvl3pPr eaLnBrk="0" fontAlgn="base" hangingPunct="0">
              <a:spcBef>
                <a:spcPct val="0"/>
              </a:spcBef>
              <a:spcAft>
                <a:spcPct val="0"/>
              </a:spcAft>
              <a:tabLst>
                <a:tab pos="238125" algn="l"/>
              </a:tabLst>
              <a:defRPr>
                <a:solidFill>
                  <a:schemeClr val="tx1"/>
                </a:solidFill>
                <a:latin typeface="Arial" panose="020B0604020202020204" pitchFamily="34" charset="0"/>
              </a:defRPr>
            </a:lvl3pPr>
            <a:lvl4pPr eaLnBrk="0" fontAlgn="base" hangingPunct="0">
              <a:spcBef>
                <a:spcPct val="0"/>
              </a:spcBef>
              <a:spcAft>
                <a:spcPct val="0"/>
              </a:spcAft>
              <a:tabLst>
                <a:tab pos="238125" algn="l"/>
              </a:tabLst>
              <a:defRPr>
                <a:solidFill>
                  <a:schemeClr val="tx1"/>
                </a:solidFill>
                <a:latin typeface="Arial" panose="020B0604020202020204" pitchFamily="34" charset="0"/>
              </a:defRPr>
            </a:lvl4pPr>
            <a:lvl5pPr eaLnBrk="0" fontAlgn="base" hangingPunct="0">
              <a:spcBef>
                <a:spcPct val="0"/>
              </a:spcBef>
              <a:spcAft>
                <a:spcPct val="0"/>
              </a:spcAft>
              <a:tabLst>
                <a:tab pos="238125" algn="l"/>
              </a:tabLst>
              <a:defRPr>
                <a:solidFill>
                  <a:schemeClr val="tx1"/>
                </a:solidFill>
                <a:latin typeface="Arial" panose="020B0604020202020204" pitchFamily="34" charset="0"/>
              </a:defRPr>
            </a:lvl5pPr>
            <a:lvl6pPr eaLnBrk="0" fontAlgn="base" hangingPunct="0">
              <a:spcBef>
                <a:spcPct val="0"/>
              </a:spcBef>
              <a:spcAft>
                <a:spcPct val="0"/>
              </a:spcAft>
              <a:tabLst>
                <a:tab pos="238125" algn="l"/>
              </a:tabLst>
              <a:defRPr>
                <a:solidFill>
                  <a:schemeClr val="tx1"/>
                </a:solidFill>
                <a:latin typeface="Arial" panose="020B0604020202020204" pitchFamily="34" charset="0"/>
              </a:defRPr>
            </a:lvl6pPr>
            <a:lvl7pPr eaLnBrk="0" fontAlgn="base" hangingPunct="0">
              <a:spcBef>
                <a:spcPct val="0"/>
              </a:spcBef>
              <a:spcAft>
                <a:spcPct val="0"/>
              </a:spcAft>
              <a:tabLst>
                <a:tab pos="238125" algn="l"/>
              </a:tabLst>
              <a:defRPr>
                <a:solidFill>
                  <a:schemeClr val="tx1"/>
                </a:solidFill>
                <a:latin typeface="Arial" panose="020B0604020202020204" pitchFamily="34" charset="0"/>
              </a:defRPr>
            </a:lvl7pPr>
            <a:lvl8pPr eaLnBrk="0" fontAlgn="base" hangingPunct="0">
              <a:spcBef>
                <a:spcPct val="0"/>
              </a:spcBef>
              <a:spcAft>
                <a:spcPct val="0"/>
              </a:spcAft>
              <a:tabLst>
                <a:tab pos="238125" algn="l"/>
              </a:tabLst>
              <a:defRPr>
                <a:solidFill>
                  <a:schemeClr val="tx1"/>
                </a:solidFill>
                <a:latin typeface="Arial" panose="020B0604020202020204" pitchFamily="34" charset="0"/>
              </a:defRPr>
            </a:lvl8pPr>
            <a:lvl9pPr eaLnBrk="0" fontAlgn="base" hangingPunct="0">
              <a:spcBef>
                <a:spcPct val="0"/>
              </a:spcBef>
              <a:spcAft>
                <a:spcPct val="0"/>
              </a:spcAft>
              <a:tabLst>
                <a:tab pos="238125" algn="l"/>
              </a:tabLst>
              <a:defRPr>
                <a:solidFill>
                  <a:schemeClr val="tx1"/>
                </a:solidFill>
                <a:latin typeface="Arial" panose="020B0604020202020204" pitchFamily="34" charset="0"/>
              </a:defRPr>
            </a:lvl9pPr>
          </a:lstStyle>
          <a:p>
            <a:pPr algn="ctr" defTabSz="914400"/>
            <a:r>
              <a:rPr lang="ja-JP" altLang="ja-JP" sz="3200" b="1" dirty="0">
                <a:solidFill>
                  <a:srgbClr val="538135"/>
                </a:solidFill>
                <a:latin typeface="BIZ UDゴシック" panose="020B0400000000000000" pitchFamily="49" charset="-128"/>
                <a:ea typeface="BIZ UDゴシック" panose="020B0400000000000000" pitchFamily="49" charset="-128"/>
                <a:cs typeface="Times New Roman" panose="02020603050405020304" pitchFamily="18" charset="0"/>
              </a:rPr>
              <a:t>奈良県ＳＤＧｓ</a:t>
            </a:r>
            <a:r>
              <a:rPr lang="ja-JP" altLang="ja-JP" sz="3200" b="1" dirty="0">
                <a:solidFill>
                  <a:schemeClr val="accent6">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認証</a:t>
            </a:r>
            <a:r>
              <a:rPr lang="ja-JP" altLang="en-US" sz="3200" b="1" dirty="0">
                <a:solidFill>
                  <a:schemeClr val="accent6">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企業</a:t>
            </a:r>
            <a:r>
              <a:rPr lang="ja-JP" altLang="en-US" sz="1600" b="1" dirty="0">
                <a:solidFill>
                  <a:schemeClr val="accent6">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を募集開始します</a:t>
            </a:r>
            <a:endParaRPr lang="en-US" altLang="ja-JP" sz="1600" b="1" dirty="0">
              <a:solidFill>
                <a:schemeClr val="accent6">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5" name="Rectangle 22">
            <a:extLst>
              <a:ext uri="{FF2B5EF4-FFF2-40B4-BE49-F238E27FC236}">
                <a16:creationId xmlns:a16="http://schemas.microsoft.com/office/drawing/2014/main" id="{56A90916-B203-433F-812A-80C38726DA27}"/>
              </a:ext>
            </a:extLst>
          </p:cNvPr>
          <p:cNvSpPr>
            <a:spLocks noChangeArrowheads="1"/>
          </p:cNvSpPr>
          <p:nvPr/>
        </p:nvSpPr>
        <p:spPr bwMode="auto">
          <a:xfrm>
            <a:off x="288050" y="1979506"/>
            <a:ext cx="65931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dirty="0">
                <a:latin typeface="BIZ UDP明朝 Medium" panose="02020500000000000000" pitchFamily="18" charset="-128"/>
                <a:ea typeface="BIZ UDP明朝 Medium" panose="02020500000000000000" pitchFamily="18" charset="-128"/>
                <a:cs typeface="Times New Roman" panose="02020603050405020304" pitchFamily="18" charset="0"/>
              </a:rPr>
              <a:t>ＳＤＧｓに関連する取組を実施する中小企業を県が認証し、</a:t>
            </a:r>
            <a:r>
              <a:rPr lang="ja-JP" altLang="ja-JP"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中小企業のＳＤＧｓの取組を「見</a:t>
            </a:r>
            <a:endParaRPr lang="en-US" altLang="ja-JP"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indent="133350" defTabSz="914400"/>
            <a:r>
              <a:rPr lang="ja-JP" altLang="en-US"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える化」</a:t>
            </a:r>
            <a:r>
              <a:rPr lang="ja-JP" altLang="ja-JP" sz="1200" dirty="0">
                <a:latin typeface="BIZ UDP明朝 Medium" panose="02020500000000000000" pitchFamily="18" charset="-128"/>
                <a:ea typeface="BIZ UDP明朝 Medium" panose="02020500000000000000" pitchFamily="18" charset="-128"/>
                <a:cs typeface="Times New Roman" panose="02020603050405020304" pitchFamily="18" charset="0"/>
              </a:rPr>
              <a:t>しま</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す。</a:t>
            </a:r>
            <a:endParaRPr lang="en-US" altLang="ja-JP" sz="12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認証企業には、県内関係機関と連携して</a:t>
            </a:r>
            <a:r>
              <a:rPr lang="ja-JP" altLang="en-US"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「ＰＲ」や「資金」など様々なメリットを提供</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し更</a:t>
            </a:r>
            <a:endParaRPr lang="en-US" altLang="ja-JP" sz="12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indent="133350" defTabSz="914400"/>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　 なるＳＤＧｓの取組進展を後押しします。</a:t>
            </a:r>
            <a:endParaRPr lang="ja-JP" altLang="en-US" sz="1200" dirty="0">
              <a:latin typeface="BIZ UDP明朝 Medium" panose="02020500000000000000" pitchFamily="18" charset="-128"/>
              <a:ea typeface="BIZ UDP明朝 Medium" panose="02020500000000000000" pitchFamily="18" charset="-128"/>
            </a:endParaRPr>
          </a:p>
        </p:txBody>
      </p:sp>
      <p:sp>
        <p:nvSpPr>
          <p:cNvPr id="27" name="Rectangle 26">
            <a:extLst>
              <a:ext uri="{FF2B5EF4-FFF2-40B4-BE49-F238E27FC236}">
                <a16:creationId xmlns:a16="http://schemas.microsoft.com/office/drawing/2014/main" id="{2D67F1A7-CD58-4C1F-BBF1-C934917E6771}"/>
              </a:ext>
            </a:extLst>
          </p:cNvPr>
          <p:cNvSpPr>
            <a:spLocks noChangeArrowheads="1"/>
          </p:cNvSpPr>
          <p:nvPr/>
        </p:nvSpPr>
        <p:spPr bwMode="auto">
          <a:xfrm>
            <a:off x="316368" y="4478073"/>
            <a:ext cx="674007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tabLst>
                <a:tab pos="2070100" algn="l"/>
              </a:tabLst>
              <a:defRPr>
                <a:solidFill>
                  <a:schemeClr val="tx1"/>
                </a:solidFill>
                <a:latin typeface="Arial" panose="020B0604020202020204" pitchFamily="34" charset="0"/>
              </a:defRPr>
            </a:lvl1pPr>
            <a:lvl2pPr eaLnBrk="0" fontAlgn="base" hangingPunct="0">
              <a:spcBef>
                <a:spcPct val="0"/>
              </a:spcBef>
              <a:spcAft>
                <a:spcPct val="0"/>
              </a:spcAft>
              <a:tabLst>
                <a:tab pos="2070100" algn="l"/>
              </a:tabLst>
              <a:defRPr>
                <a:solidFill>
                  <a:schemeClr val="tx1"/>
                </a:solidFill>
                <a:latin typeface="Arial" panose="020B0604020202020204" pitchFamily="34" charset="0"/>
              </a:defRPr>
            </a:lvl2pPr>
            <a:lvl3pPr eaLnBrk="0" fontAlgn="base" hangingPunct="0">
              <a:spcBef>
                <a:spcPct val="0"/>
              </a:spcBef>
              <a:spcAft>
                <a:spcPct val="0"/>
              </a:spcAft>
              <a:tabLst>
                <a:tab pos="2070100" algn="l"/>
              </a:tabLst>
              <a:defRPr>
                <a:solidFill>
                  <a:schemeClr val="tx1"/>
                </a:solidFill>
                <a:latin typeface="Arial" panose="020B0604020202020204" pitchFamily="34" charset="0"/>
              </a:defRPr>
            </a:lvl3pPr>
            <a:lvl4pPr eaLnBrk="0" fontAlgn="base" hangingPunct="0">
              <a:spcBef>
                <a:spcPct val="0"/>
              </a:spcBef>
              <a:spcAft>
                <a:spcPct val="0"/>
              </a:spcAft>
              <a:tabLst>
                <a:tab pos="2070100" algn="l"/>
              </a:tabLst>
              <a:defRPr>
                <a:solidFill>
                  <a:schemeClr val="tx1"/>
                </a:solidFill>
                <a:latin typeface="Arial" panose="020B0604020202020204" pitchFamily="34" charset="0"/>
              </a:defRPr>
            </a:lvl4pPr>
            <a:lvl5pPr eaLnBrk="0" fontAlgn="base" hangingPunct="0">
              <a:spcBef>
                <a:spcPct val="0"/>
              </a:spcBef>
              <a:spcAft>
                <a:spcPct val="0"/>
              </a:spcAft>
              <a:tabLst>
                <a:tab pos="2070100" algn="l"/>
              </a:tabLst>
              <a:defRPr>
                <a:solidFill>
                  <a:schemeClr val="tx1"/>
                </a:solidFill>
                <a:latin typeface="Arial" panose="020B0604020202020204" pitchFamily="34" charset="0"/>
              </a:defRPr>
            </a:lvl5pPr>
            <a:lvl6pPr eaLnBrk="0" fontAlgn="base" hangingPunct="0">
              <a:spcBef>
                <a:spcPct val="0"/>
              </a:spcBef>
              <a:spcAft>
                <a:spcPct val="0"/>
              </a:spcAft>
              <a:tabLst>
                <a:tab pos="2070100" algn="l"/>
              </a:tabLst>
              <a:defRPr>
                <a:solidFill>
                  <a:schemeClr val="tx1"/>
                </a:solidFill>
                <a:latin typeface="Arial" panose="020B0604020202020204" pitchFamily="34" charset="0"/>
              </a:defRPr>
            </a:lvl6pPr>
            <a:lvl7pPr eaLnBrk="0" fontAlgn="base" hangingPunct="0">
              <a:spcBef>
                <a:spcPct val="0"/>
              </a:spcBef>
              <a:spcAft>
                <a:spcPct val="0"/>
              </a:spcAft>
              <a:tabLst>
                <a:tab pos="2070100" algn="l"/>
              </a:tabLst>
              <a:defRPr>
                <a:solidFill>
                  <a:schemeClr val="tx1"/>
                </a:solidFill>
                <a:latin typeface="Arial" panose="020B0604020202020204" pitchFamily="34" charset="0"/>
              </a:defRPr>
            </a:lvl7pPr>
            <a:lvl8pPr eaLnBrk="0" fontAlgn="base" hangingPunct="0">
              <a:spcBef>
                <a:spcPct val="0"/>
              </a:spcBef>
              <a:spcAft>
                <a:spcPct val="0"/>
              </a:spcAft>
              <a:tabLst>
                <a:tab pos="2070100" algn="l"/>
              </a:tabLst>
              <a:defRPr>
                <a:solidFill>
                  <a:schemeClr val="tx1"/>
                </a:solidFill>
                <a:latin typeface="Arial" panose="020B0604020202020204" pitchFamily="34" charset="0"/>
              </a:defRPr>
            </a:lvl8pPr>
            <a:lvl9pPr eaLnBrk="0" fontAlgn="base" hangingPunct="0">
              <a:spcBef>
                <a:spcPct val="0"/>
              </a:spcBef>
              <a:spcAft>
                <a:spcPct val="0"/>
              </a:spcAft>
              <a:tabLst>
                <a:tab pos="2070100" algn="l"/>
              </a:tabLst>
              <a:defRPr>
                <a:solidFill>
                  <a:schemeClr val="tx1"/>
                </a:solidFill>
                <a:latin typeface="Arial" panose="020B0604020202020204" pitchFamily="34" charset="0"/>
              </a:defRPr>
            </a:lvl9pPr>
          </a:lstStyle>
          <a:p>
            <a:pPr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b="1" dirty="0">
                <a:latin typeface="BIZ UDPゴシック" panose="020B0400000000000000" pitchFamily="50" charset="-128"/>
                <a:ea typeface="BIZ UDPゴシック" panose="020B0400000000000000" pitchFamily="50" charset="-128"/>
                <a:cs typeface="Times New Roman" panose="02020603050405020304" pitchFamily="18" charset="0"/>
              </a:rPr>
              <a:t>「社会</a:t>
            </a:r>
            <a:r>
              <a:rPr lang="ja-JP" altLang="en-US" sz="1200" b="1"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200" b="1" dirty="0">
                <a:latin typeface="BIZ UDPゴシック" panose="020B0400000000000000" pitchFamily="50" charset="-128"/>
                <a:ea typeface="BIZ UDPゴシック" panose="020B0400000000000000" pitchFamily="50" charset="-128"/>
                <a:cs typeface="Times New Roman" panose="02020603050405020304" pitchFamily="18" charset="0"/>
              </a:rPr>
              <a:t>経済」「環境」の</a:t>
            </a:r>
            <a:r>
              <a:rPr lang="en-US" altLang="ja-JP" sz="1200" b="1" dirty="0">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altLang="en-US" sz="1200" b="1" dirty="0">
                <a:latin typeface="BIZ UDPゴシック" panose="020B0400000000000000" pitchFamily="50" charset="-128"/>
                <a:ea typeface="BIZ UDPゴシック" panose="020B0400000000000000" pitchFamily="50" charset="-128"/>
                <a:cs typeface="Times New Roman" panose="02020603050405020304" pitchFamily="18" charset="0"/>
              </a:rPr>
              <a:t>分野・</a:t>
            </a:r>
            <a:r>
              <a:rPr lang="en-US" altLang="ja-JP" sz="1200" b="1" dirty="0">
                <a:latin typeface="BIZ UDPゴシック" panose="020B0400000000000000" pitchFamily="50" charset="-128"/>
                <a:ea typeface="BIZ UDPゴシック" panose="020B0400000000000000" pitchFamily="50" charset="-128"/>
                <a:cs typeface="Times New Roman" panose="02020603050405020304" pitchFamily="18" charset="0"/>
              </a:rPr>
              <a:t>30</a:t>
            </a:r>
            <a:r>
              <a:rPr lang="ja-JP" altLang="en-US" sz="1200" b="1" dirty="0">
                <a:latin typeface="BIZ UDPゴシック" panose="020B0400000000000000" pitchFamily="50" charset="-128"/>
                <a:ea typeface="BIZ UDPゴシック" panose="020B0400000000000000" pitchFamily="50" charset="-128"/>
                <a:cs typeface="Times New Roman" panose="02020603050405020304" pitchFamily="18" charset="0"/>
              </a:rPr>
              <a:t>の取組項目</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のうち、以下を満たす場合</a:t>
            </a:r>
            <a:endParaRPr lang="en-US" altLang="ja-JP" sz="12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　① </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各分野において、</a:t>
            </a:r>
            <a:r>
              <a:rPr lang="ja-JP" altLang="en-US"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重点項目のうち１つ以上</a:t>
            </a:r>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に取り組んでいる</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こと。</a:t>
            </a:r>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　　　</a:t>
            </a:r>
            <a:endParaRPr lang="en-US" altLang="ja-JP" sz="1200" dirty="0">
              <a:latin typeface="BIZ UDゴシック" panose="020B0400000000000000" pitchFamily="49" charset="-128"/>
              <a:ea typeface="BIZ UDゴシック" panose="020B0400000000000000" pitchFamily="49" charset="-128"/>
            </a:endParaRPr>
          </a:p>
          <a:p>
            <a:pPr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　② 合計で</a:t>
            </a:r>
            <a:r>
              <a:rPr lang="en-US" altLang="ja-JP"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altLang="en-US"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項目以上</a:t>
            </a:r>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取り組んでいる</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こと。</a:t>
            </a:r>
            <a:endParaRPr lang="en-US" altLang="ja-JP" sz="12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indent="0" defTabSz="914400"/>
            <a:r>
              <a:rPr lang="ja-JP" altLang="en-US" sz="400" dirty="0">
                <a:latin typeface="BIZ UDゴシック" panose="020B0400000000000000" pitchFamily="49" charset="-128"/>
                <a:ea typeface="BIZ UDゴシック" panose="020B0400000000000000" pitchFamily="49" charset="-128"/>
              </a:rPr>
              <a:t>　　　</a:t>
            </a:r>
          </a:p>
        </p:txBody>
      </p:sp>
      <p:sp>
        <p:nvSpPr>
          <p:cNvPr id="28" name="Rectangle 28">
            <a:extLst>
              <a:ext uri="{FF2B5EF4-FFF2-40B4-BE49-F238E27FC236}">
                <a16:creationId xmlns:a16="http://schemas.microsoft.com/office/drawing/2014/main" id="{F5216E07-AE1D-4AFD-A01B-BC421E5E02E4}"/>
              </a:ext>
            </a:extLst>
          </p:cNvPr>
          <p:cNvSpPr>
            <a:spLocks noChangeArrowheads="1"/>
          </p:cNvSpPr>
          <p:nvPr/>
        </p:nvSpPr>
        <p:spPr bwMode="auto">
          <a:xfrm>
            <a:off x="312281" y="3829508"/>
            <a:ext cx="652774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676400" eaLnBrk="0" fontAlgn="base" hangingPunct="0">
              <a:spcBef>
                <a:spcPct val="0"/>
              </a:spcBef>
              <a:spcAft>
                <a:spcPct val="0"/>
              </a:spcAft>
              <a:tabLst>
                <a:tab pos="2070100" algn="l"/>
              </a:tabLst>
              <a:defRPr>
                <a:solidFill>
                  <a:schemeClr val="tx1"/>
                </a:solidFill>
                <a:latin typeface="Arial" panose="020B0604020202020204" pitchFamily="34" charset="0"/>
              </a:defRPr>
            </a:lvl1pPr>
            <a:lvl2pPr eaLnBrk="0" fontAlgn="base" hangingPunct="0">
              <a:spcBef>
                <a:spcPct val="0"/>
              </a:spcBef>
              <a:spcAft>
                <a:spcPct val="0"/>
              </a:spcAft>
              <a:tabLst>
                <a:tab pos="2070100" algn="l"/>
              </a:tabLst>
              <a:defRPr>
                <a:solidFill>
                  <a:schemeClr val="tx1"/>
                </a:solidFill>
                <a:latin typeface="Arial" panose="020B0604020202020204" pitchFamily="34" charset="0"/>
              </a:defRPr>
            </a:lvl2pPr>
            <a:lvl3pPr eaLnBrk="0" fontAlgn="base" hangingPunct="0">
              <a:spcBef>
                <a:spcPct val="0"/>
              </a:spcBef>
              <a:spcAft>
                <a:spcPct val="0"/>
              </a:spcAft>
              <a:tabLst>
                <a:tab pos="2070100" algn="l"/>
              </a:tabLst>
              <a:defRPr>
                <a:solidFill>
                  <a:schemeClr val="tx1"/>
                </a:solidFill>
                <a:latin typeface="Arial" panose="020B0604020202020204" pitchFamily="34" charset="0"/>
              </a:defRPr>
            </a:lvl3pPr>
            <a:lvl4pPr eaLnBrk="0" fontAlgn="base" hangingPunct="0">
              <a:spcBef>
                <a:spcPct val="0"/>
              </a:spcBef>
              <a:spcAft>
                <a:spcPct val="0"/>
              </a:spcAft>
              <a:tabLst>
                <a:tab pos="2070100" algn="l"/>
              </a:tabLst>
              <a:defRPr>
                <a:solidFill>
                  <a:schemeClr val="tx1"/>
                </a:solidFill>
                <a:latin typeface="Arial" panose="020B0604020202020204" pitchFamily="34" charset="0"/>
              </a:defRPr>
            </a:lvl4pPr>
            <a:lvl5pPr eaLnBrk="0" fontAlgn="base" hangingPunct="0">
              <a:spcBef>
                <a:spcPct val="0"/>
              </a:spcBef>
              <a:spcAft>
                <a:spcPct val="0"/>
              </a:spcAft>
              <a:tabLst>
                <a:tab pos="2070100" algn="l"/>
              </a:tabLst>
              <a:defRPr>
                <a:solidFill>
                  <a:schemeClr val="tx1"/>
                </a:solidFill>
                <a:latin typeface="Arial" panose="020B0604020202020204" pitchFamily="34" charset="0"/>
              </a:defRPr>
            </a:lvl5pPr>
            <a:lvl6pPr eaLnBrk="0" fontAlgn="base" hangingPunct="0">
              <a:spcBef>
                <a:spcPct val="0"/>
              </a:spcBef>
              <a:spcAft>
                <a:spcPct val="0"/>
              </a:spcAft>
              <a:tabLst>
                <a:tab pos="2070100" algn="l"/>
              </a:tabLst>
              <a:defRPr>
                <a:solidFill>
                  <a:schemeClr val="tx1"/>
                </a:solidFill>
                <a:latin typeface="Arial" panose="020B0604020202020204" pitchFamily="34" charset="0"/>
              </a:defRPr>
            </a:lvl6pPr>
            <a:lvl7pPr eaLnBrk="0" fontAlgn="base" hangingPunct="0">
              <a:spcBef>
                <a:spcPct val="0"/>
              </a:spcBef>
              <a:spcAft>
                <a:spcPct val="0"/>
              </a:spcAft>
              <a:tabLst>
                <a:tab pos="2070100" algn="l"/>
              </a:tabLst>
              <a:defRPr>
                <a:solidFill>
                  <a:schemeClr val="tx1"/>
                </a:solidFill>
                <a:latin typeface="Arial" panose="020B0604020202020204" pitchFamily="34" charset="0"/>
              </a:defRPr>
            </a:lvl7pPr>
            <a:lvl8pPr eaLnBrk="0" fontAlgn="base" hangingPunct="0">
              <a:spcBef>
                <a:spcPct val="0"/>
              </a:spcBef>
              <a:spcAft>
                <a:spcPct val="0"/>
              </a:spcAft>
              <a:tabLst>
                <a:tab pos="2070100" algn="l"/>
              </a:tabLst>
              <a:defRPr>
                <a:solidFill>
                  <a:schemeClr val="tx1"/>
                </a:solidFill>
                <a:latin typeface="Arial" panose="020B0604020202020204" pitchFamily="34" charset="0"/>
              </a:defRPr>
            </a:lvl8pPr>
            <a:lvl9pPr eaLnBrk="0" fontAlgn="base" hangingPunct="0">
              <a:spcBef>
                <a:spcPct val="0"/>
              </a:spcBef>
              <a:spcAft>
                <a:spcPct val="0"/>
              </a:spcAft>
              <a:tabLst>
                <a:tab pos="2070100" algn="l"/>
              </a:tabLst>
              <a:defRPr>
                <a:solidFill>
                  <a:schemeClr val="tx1"/>
                </a:solidFill>
                <a:latin typeface="Arial" panose="020B0604020202020204" pitchFamily="34" charset="0"/>
              </a:defRPr>
            </a:lvl9pPr>
          </a:lstStyle>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認証から</a:t>
            </a:r>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３年間</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認証を受けた日から起算して３年を経過した日以後の最初の３月</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31</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日まで。更新可。</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indent="133350" defTabSz="914400"/>
            <a:r>
              <a:rPr lang="ja-JP" altLang="en-US" sz="1000" dirty="0">
                <a:latin typeface="BIZ UDP明朝 Medium" panose="02020500000000000000" pitchFamily="18" charset="-128"/>
                <a:ea typeface="BIZ UDP明朝 Medium" panose="02020500000000000000" pitchFamily="18" charset="-128"/>
              </a:rPr>
              <a:t>　</a:t>
            </a:r>
          </a:p>
        </p:txBody>
      </p:sp>
      <p:sp>
        <p:nvSpPr>
          <p:cNvPr id="29" name="Rectangle 29">
            <a:extLst>
              <a:ext uri="{FF2B5EF4-FFF2-40B4-BE49-F238E27FC236}">
                <a16:creationId xmlns:a16="http://schemas.microsoft.com/office/drawing/2014/main" id="{59ACED06-90E2-45B8-A8E4-B58045D7A36E}"/>
              </a:ext>
            </a:extLst>
          </p:cNvPr>
          <p:cNvSpPr>
            <a:spLocks noChangeArrowheads="1"/>
          </p:cNvSpPr>
          <p:nvPr/>
        </p:nvSpPr>
        <p:spPr bwMode="auto">
          <a:xfrm>
            <a:off x="1560514" y="6071432"/>
            <a:ext cx="184731" cy="53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br>
              <a:rPr lang="ja-JP" altLang="ja-JP" sz="1000">
                <a:latin typeface="游明朝" panose="02020400000000000000" pitchFamily="18" charset="-128"/>
                <a:ea typeface="游明朝" panose="02020400000000000000" pitchFamily="18" charset="-128"/>
                <a:cs typeface="Times New Roman" panose="02020603050405020304" pitchFamily="18" charset="0"/>
              </a:rPr>
            </a:br>
            <a:endParaRPr lang="ja-JP" altLang="ja-JP">
              <a:latin typeface="Arial" panose="020B0604020202020204" pitchFamily="34" charset="0"/>
            </a:endParaRPr>
          </a:p>
        </p:txBody>
      </p:sp>
      <p:sp>
        <p:nvSpPr>
          <p:cNvPr id="42" name="Rectangle 19">
            <a:extLst>
              <a:ext uri="{FF2B5EF4-FFF2-40B4-BE49-F238E27FC236}">
                <a16:creationId xmlns:a16="http://schemas.microsoft.com/office/drawing/2014/main" id="{8939ACB0-C000-4500-9F18-C540B1C67E0A}"/>
              </a:ext>
            </a:extLst>
          </p:cNvPr>
          <p:cNvSpPr>
            <a:spLocks noChangeArrowheads="1"/>
          </p:cNvSpPr>
          <p:nvPr/>
        </p:nvSpPr>
        <p:spPr bwMode="auto">
          <a:xfrm>
            <a:off x="3218899" y="407174"/>
            <a:ext cx="9541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8125" algn="l"/>
              </a:tabLst>
              <a:defRPr>
                <a:solidFill>
                  <a:schemeClr val="tx1"/>
                </a:solidFill>
                <a:latin typeface="Arial" panose="020B0604020202020204" pitchFamily="34" charset="0"/>
              </a:defRPr>
            </a:lvl1pPr>
            <a:lvl2pPr eaLnBrk="0" fontAlgn="base" hangingPunct="0">
              <a:spcBef>
                <a:spcPct val="0"/>
              </a:spcBef>
              <a:spcAft>
                <a:spcPct val="0"/>
              </a:spcAft>
              <a:tabLst>
                <a:tab pos="238125" algn="l"/>
              </a:tabLst>
              <a:defRPr>
                <a:solidFill>
                  <a:schemeClr val="tx1"/>
                </a:solidFill>
                <a:latin typeface="Arial" panose="020B0604020202020204" pitchFamily="34" charset="0"/>
              </a:defRPr>
            </a:lvl2pPr>
            <a:lvl3pPr eaLnBrk="0" fontAlgn="base" hangingPunct="0">
              <a:spcBef>
                <a:spcPct val="0"/>
              </a:spcBef>
              <a:spcAft>
                <a:spcPct val="0"/>
              </a:spcAft>
              <a:tabLst>
                <a:tab pos="238125" algn="l"/>
              </a:tabLst>
              <a:defRPr>
                <a:solidFill>
                  <a:schemeClr val="tx1"/>
                </a:solidFill>
                <a:latin typeface="Arial" panose="020B0604020202020204" pitchFamily="34" charset="0"/>
              </a:defRPr>
            </a:lvl3pPr>
            <a:lvl4pPr eaLnBrk="0" fontAlgn="base" hangingPunct="0">
              <a:spcBef>
                <a:spcPct val="0"/>
              </a:spcBef>
              <a:spcAft>
                <a:spcPct val="0"/>
              </a:spcAft>
              <a:tabLst>
                <a:tab pos="238125" algn="l"/>
              </a:tabLst>
              <a:defRPr>
                <a:solidFill>
                  <a:schemeClr val="tx1"/>
                </a:solidFill>
                <a:latin typeface="Arial" panose="020B0604020202020204" pitchFamily="34" charset="0"/>
              </a:defRPr>
            </a:lvl4pPr>
            <a:lvl5pPr eaLnBrk="0" fontAlgn="base" hangingPunct="0">
              <a:spcBef>
                <a:spcPct val="0"/>
              </a:spcBef>
              <a:spcAft>
                <a:spcPct val="0"/>
              </a:spcAft>
              <a:tabLst>
                <a:tab pos="238125" algn="l"/>
              </a:tabLst>
              <a:defRPr>
                <a:solidFill>
                  <a:schemeClr val="tx1"/>
                </a:solidFill>
                <a:latin typeface="Arial" panose="020B0604020202020204" pitchFamily="34" charset="0"/>
              </a:defRPr>
            </a:lvl5pPr>
            <a:lvl6pPr eaLnBrk="0" fontAlgn="base" hangingPunct="0">
              <a:spcBef>
                <a:spcPct val="0"/>
              </a:spcBef>
              <a:spcAft>
                <a:spcPct val="0"/>
              </a:spcAft>
              <a:tabLst>
                <a:tab pos="238125" algn="l"/>
              </a:tabLst>
              <a:defRPr>
                <a:solidFill>
                  <a:schemeClr val="tx1"/>
                </a:solidFill>
                <a:latin typeface="Arial" panose="020B0604020202020204" pitchFamily="34" charset="0"/>
              </a:defRPr>
            </a:lvl6pPr>
            <a:lvl7pPr eaLnBrk="0" fontAlgn="base" hangingPunct="0">
              <a:spcBef>
                <a:spcPct val="0"/>
              </a:spcBef>
              <a:spcAft>
                <a:spcPct val="0"/>
              </a:spcAft>
              <a:tabLst>
                <a:tab pos="238125" algn="l"/>
              </a:tabLst>
              <a:defRPr>
                <a:solidFill>
                  <a:schemeClr val="tx1"/>
                </a:solidFill>
                <a:latin typeface="Arial" panose="020B0604020202020204" pitchFamily="34" charset="0"/>
              </a:defRPr>
            </a:lvl7pPr>
            <a:lvl8pPr eaLnBrk="0" fontAlgn="base" hangingPunct="0">
              <a:spcBef>
                <a:spcPct val="0"/>
              </a:spcBef>
              <a:spcAft>
                <a:spcPct val="0"/>
              </a:spcAft>
              <a:tabLst>
                <a:tab pos="238125" algn="l"/>
              </a:tabLst>
              <a:defRPr>
                <a:solidFill>
                  <a:schemeClr val="tx1"/>
                </a:solidFill>
                <a:latin typeface="Arial" panose="020B0604020202020204" pitchFamily="34" charset="0"/>
              </a:defRPr>
            </a:lvl8pPr>
            <a:lvl9pPr eaLnBrk="0" fontAlgn="base" hangingPunct="0">
              <a:spcBef>
                <a:spcPct val="0"/>
              </a:spcBef>
              <a:spcAft>
                <a:spcPct val="0"/>
              </a:spcAft>
              <a:tabLst>
                <a:tab pos="238125" algn="l"/>
              </a:tabLst>
              <a:defRPr>
                <a:solidFill>
                  <a:schemeClr val="tx1"/>
                </a:solidFill>
                <a:latin typeface="Arial" panose="020B0604020202020204" pitchFamily="34" charset="0"/>
              </a:defRPr>
            </a:lvl9pPr>
          </a:lstStyle>
          <a:p>
            <a:pPr defTabSz="914400"/>
            <a:r>
              <a:rPr lang="ja-JP" altLang="ja-JP" sz="20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奈良県</a:t>
            </a:r>
            <a:endParaRPr lang="ja-JP" altLang="ja-JP" sz="2000" dirty="0"/>
          </a:p>
        </p:txBody>
      </p:sp>
      <p:sp>
        <p:nvSpPr>
          <p:cNvPr id="43" name="Rectangle 19">
            <a:extLst>
              <a:ext uri="{FF2B5EF4-FFF2-40B4-BE49-F238E27FC236}">
                <a16:creationId xmlns:a16="http://schemas.microsoft.com/office/drawing/2014/main" id="{84C4B7E8-D477-4B0A-B23A-569C59D851BC}"/>
              </a:ext>
            </a:extLst>
          </p:cNvPr>
          <p:cNvSpPr>
            <a:spLocks noChangeArrowheads="1"/>
          </p:cNvSpPr>
          <p:nvPr/>
        </p:nvSpPr>
        <p:spPr bwMode="auto">
          <a:xfrm>
            <a:off x="5421027" y="459770"/>
            <a:ext cx="1261884" cy="307777"/>
          </a:xfrm>
          <a:prstGeom prst="rect">
            <a:avLst/>
          </a:prstGeom>
          <a:solidFill>
            <a:schemeClr val="bg1">
              <a:lumMod val="95000"/>
            </a:schemeClr>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8125" algn="l"/>
              </a:tabLst>
              <a:defRPr>
                <a:solidFill>
                  <a:schemeClr val="tx1"/>
                </a:solidFill>
                <a:latin typeface="Arial" panose="020B0604020202020204" pitchFamily="34" charset="0"/>
              </a:defRPr>
            </a:lvl1pPr>
            <a:lvl2pPr eaLnBrk="0" fontAlgn="base" hangingPunct="0">
              <a:spcBef>
                <a:spcPct val="0"/>
              </a:spcBef>
              <a:spcAft>
                <a:spcPct val="0"/>
              </a:spcAft>
              <a:tabLst>
                <a:tab pos="238125" algn="l"/>
              </a:tabLst>
              <a:defRPr>
                <a:solidFill>
                  <a:schemeClr val="tx1"/>
                </a:solidFill>
                <a:latin typeface="Arial" panose="020B0604020202020204" pitchFamily="34" charset="0"/>
              </a:defRPr>
            </a:lvl2pPr>
            <a:lvl3pPr eaLnBrk="0" fontAlgn="base" hangingPunct="0">
              <a:spcBef>
                <a:spcPct val="0"/>
              </a:spcBef>
              <a:spcAft>
                <a:spcPct val="0"/>
              </a:spcAft>
              <a:tabLst>
                <a:tab pos="238125" algn="l"/>
              </a:tabLst>
              <a:defRPr>
                <a:solidFill>
                  <a:schemeClr val="tx1"/>
                </a:solidFill>
                <a:latin typeface="Arial" panose="020B0604020202020204" pitchFamily="34" charset="0"/>
              </a:defRPr>
            </a:lvl3pPr>
            <a:lvl4pPr eaLnBrk="0" fontAlgn="base" hangingPunct="0">
              <a:spcBef>
                <a:spcPct val="0"/>
              </a:spcBef>
              <a:spcAft>
                <a:spcPct val="0"/>
              </a:spcAft>
              <a:tabLst>
                <a:tab pos="238125" algn="l"/>
              </a:tabLst>
              <a:defRPr>
                <a:solidFill>
                  <a:schemeClr val="tx1"/>
                </a:solidFill>
                <a:latin typeface="Arial" panose="020B0604020202020204" pitchFamily="34" charset="0"/>
              </a:defRPr>
            </a:lvl4pPr>
            <a:lvl5pPr eaLnBrk="0" fontAlgn="base" hangingPunct="0">
              <a:spcBef>
                <a:spcPct val="0"/>
              </a:spcBef>
              <a:spcAft>
                <a:spcPct val="0"/>
              </a:spcAft>
              <a:tabLst>
                <a:tab pos="238125" algn="l"/>
              </a:tabLst>
              <a:defRPr>
                <a:solidFill>
                  <a:schemeClr val="tx1"/>
                </a:solidFill>
                <a:latin typeface="Arial" panose="020B0604020202020204" pitchFamily="34" charset="0"/>
              </a:defRPr>
            </a:lvl5pPr>
            <a:lvl6pPr eaLnBrk="0" fontAlgn="base" hangingPunct="0">
              <a:spcBef>
                <a:spcPct val="0"/>
              </a:spcBef>
              <a:spcAft>
                <a:spcPct val="0"/>
              </a:spcAft>
              <a:tabLst>
                <a:tab pos="238125" algn="l"/>
              </a:tabLst>
              <a:defRPr>
                <a:solidFill>
                  <a:schemeClr val="tx1"/>
                </a:solidFill>
                <a:latin typeface="Arial" panose="020B0604020202020204" pitchFamily="34" charset="0"/>
              </a:defRPr>
            </a:lvl6pPr>
            <a:lvl7pPr eaLnBrk="0" fontAlgn="base" hangingPunct="0">
              <a:spcBef>
                <a:spcPct val="0"/>
              </a:spcBef>
              <a:spcAft>
                <a:spcPct val="0"/>
              </a:spcAft>
              <a:tabLst>
                <a:tab pos="238125" algn="l"/>
              </a:tabLst>
              <a:defRPr>
                <a:solidFill>
                  <a:schemeClr val="tx1"/>
                </a:solidFill>
                <a:latin typeface="Arial" panose="020B0604020202020204" pitchFamily="34" charset="0"/>
              </a:defRPr>
            </a:lvl7pPr>
            <a:lvl8pPr eaLnBrk="0" fontAlgn="base" hangingPunct="0">
              <a:spcBef>
                <a:spcPct val="0"/>
              </a:spcBef>
              <a:spcAft>
                <a:spcPct val="0"/>
              </a:spcAft>
              <a:tabLst>
                <a:tab pos="238125" algn="l"/>
              </a:tabLst>
              <a:defRPr>
                <a:solidFill>
                  <a:schemeClr val="tx1"/>
                </a:solidFill>
                <a:latin typeface="Arial" panose="020B0604020202020204" pitchFamily="34" charset="0"/>
              </a:defRPr>
            </a:lvl8pPr>
            <a:lvl9pPr eaLnBrk="0" fontAlgn="base" hangingPunct="0">
              <a:spcBef>
                <a:spcPct val="0"/>
              </a:spcBef>
              <a:spcAft>
                <a:spcPct val="0"/>
              </a:spcAft>
              <a:tabLst>
                <a:tab pos="238125" algn="l"/>
              </a:tabLst>
              <a:defRPr>
                <a:solidFill>
                  <a:schemeClr val="tx1"/>
                </a:solidFill>
                <a:latin typeface="Arial" panose="020B0604020202020204" pitchFamily="34" charset="0"/>
              </a:defRPr>
            </a:lvl9pPr>
          </a:lstStyle>
          <a:p>
            <a:pPr defTabSz="914400"/>
            <a:r>
              <a:rPr lang="ja-JP" altLang="ja-JP" sz="1400" b="1" dirty="0">
                <a:latin typeface="BIZ UDゴシック" panose="020B0400000000000000" pitchFamily="49" charset="-128"/>
                <a:ea typeface="BIZ UDゴシック" panose="020B0400000000000000" pitchFamily="49" charset="-128"/>
                <a:cs typeface="Times New Roman" panose="02020603050405020304" pitchFamily="18" charset="0"/>
              </a:rPr>
              <a:t>令和</a:t>
            </a:r>
            <a:r>
              <a:rPr lang="ja-JP" altLang="en-US" sz="1400" b="1" dirty="0">
                <a:latin typeface="BIZ UDゴシック" panose="020B0400000000000000" pitchFamily="49" charset="-128"/>
                <a:ea typeface="BIZ UDゴシック" panose="020B0400000000000000" pitchFamily="49" charset="-128"/>
                <a:cs typeface="Times New Roman" panose="02020603050405020304" pitchFamily="18" charset="0"/>
              </a:rPr>
              <a:t>８</a:t>
            </a:r>
            <a:r>
              <a:rPr lang="ja-JP" altLang="ja-JP" sz="1400" b="1" dirty="0">
                <a:latin typeface="BIZ UDゴシック" panose="020B0400000000000000" pitchFamily="49" charset="-128"/>
                <a:ea typeface="BIZ UDゴシック" panose="020B0400000000000000" pitchFamily="49" charset="-128"/>
                <a:cs typeface="Times New Roman" panose="02020603050405020304" pitchFamily="18" charset="0"/>
              </a:rPr>
              <a:t>年</a:t>
            </a:r>
            <a:r>
              <a:rPr lang="ja-JP" altLang="en-US" sz="1400" b="1" dirty="0">
                <a:latin typeface="BIZ UDゴシック" panose="020B0400000000000000" pitchFamily="49" charset="-128"/>
                <a:ea typeface="BIZ UDゴシック" panose="020B0400000000000000" pitchFamily="49" charset="-128"/>
                <a:cs typeface="Times New Roman" panose="02020603050405020304" pitchFamily="18" charset="0"/>
              </a:rPr>
              <a:t>度</a:t>
            </a:r>
            <a:r>
              <a:rPr lang="ja-JP" altLang="ja-JP" sz="1400" b="1" dirty="0">
                <a:latin typeface="BIZ UDゴシック" panose="020B0400000000000000" pitchFamily="49" charset="-128"/>
                <a:ea typeface="BIZ UDゴシック" panose="020B0400000000000000" pitchFamily="49" charset="-128"/>
                <a:cs typeface="Times New Roman" panose="02020603050405020304" pitchFamily="18" charset="0"/>
              </a:rPr>
              <a:t>版</a:t>
            </a:r>
            <a:endParaRPr lang="ja-JP" altLang="ja-JP" sz="1400" b="1" dirty="0"/>
          </a:p>
        </p:txBody>
      </p:sp>
      <p:sp>
        <p:nvSpPr>
          <p:cNvPr id="45" name="Rectangle 19">
            <a:extLst>
              <a:ext uri="{FF2B5EF4-FFF2-40B4-BE49-F238E27FC236}">
                <a16:creationId xmlns:a16="http://schemas.microsoft.com/office/drawing/2014/main" id="{0482B95C-0DC9-4508-A3E2-28B8C03AA976}"/>
              </a:ext>
            </a:extLst>
          </p:cNvPr>
          <p:cNvSpPr>
            <a:spLocks noChangeArrowheads="1"/>
          </p:cNvSpPr>
          <p:nvPr/>
        </p:nvSpPr>
        <p:spPr bwMode="auto">
          <a:xfrm>
            <a:off x="250235" y="769160"/>
            <a:ext cx="37753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8125" algn="l"/>
              </a:tabLst>
              <a:defRPr>
                <a:solidFill>
                  <a:schemeClr val="tx1"/>
                </a:solidFill>
                <a:latin typeface="Arial" panose="020B0604020202020204" pitchFamily="34" charset="0"/>
              </a:defRPr>
            </a:lvl1pPr>
            <a:lvl2pPr eaLnBrk="0" fontAlgn="base" hangingPunct="0">
              <a:spcBef>
                <a:spcPct val="0"/>
              </a:spcBef>
              <a:spcAft>
                <a:spcPct val="0"/>
              </a:spcAft>
              <a:tabLst>
                <a:tab pos="238125" algn="l"/>
              </a:tabLst>
              <a:defRPr>
                <a:solidFill>
                  <a:schemeClr val="tx1"/>
                </a:solidFill>
                <a:latin typeface="Arial" panose="020B0604020202020204" pitchFamily="34" charset="0"/>
              </a:defRPr>
            </a:lvl2pPr>
            <a:lvl3pPr eaLnBrk="0" fontAlgn="base" hangingPunct="0">
              <a:spcBef>
                <a:spcPct val="0"/>
              </a:spcBef>
              <a:spcAft>
                <a:spcPct val="0"/>
              </a:spcAft>
              <a:tabLst>
                <a:tab pos="238125" algn="l"/>
              </a:tabLst>
              <a:defRPr>
                <a:solidFill>
                  <a:schemeClr val="tx1"/>
                </a:solidFill>
                <a:latin typeface="Arial" panose="020B0604020202020204" pitchFamily="34" charset="0"/>
              </a:defRPr>
            </a:lvl3pPr>
            <a:lvl4pPr eaLnBrk="0" fontAlgn="base" hangingPunct="0">
              <a:spcBef>
                <a:spcPct val="0"/>
              </a:spcBef>
              <a:spcAft>
                <a:spcPct val="0"/>
              </a:spcAft>
              <a:tabLst>
                <a:tab pos="238125" algn="l"/>
              </a:tabLst>
              <a:defRPr>
                <a:solidFill>
                  <a:schemeClr val="tx1"/>
                </a:solidFill>
                <a:latin typeface="Arial" panose="020B0604020202020204" pitchFamily="34" charset="0"/>
              </a:defRPr>
            </a:lvl4pPr>
            <a:lvl5pPr eaLnBrk="0" fontAlgn="base" hangingPunct="0">
              <a:spcBef>
                <a:spcPct val="0"/>
              </a:spcBef>
              <a:spcAft>
                <a:spcPct val="0"/>
              </a:spcAft>
              <a:tabLst>
                <a:tab pos="238125" algn="l"/>
              </a:tabLst>
              <a:defRPr>
                <a:solidFill>
                  <a:schemeClr val="tx1"/>
                </a:solidFill>
                <a:latin typeface="Arial" panose="020B0604020202020204" pitchFamily="34" charset="0"/>
              </a:defRPr>
            </a:lvl5pPr>
            <a:lvl6pPr eaLnBrk="0" fontAlgn="base" hangingPunct="0">
              <a:spcBef>
                <a:spcPct val="0"/>
              </a:spcBef>
              <a:spcAft>
                <a:spcPct val="0"/>
              </a:spcAft>
              <a:tabLst>
                <a:tab pos="238125" algn="l"/>
              </a:tabLst>
              <a:defRPr>
                <a:solidFill>
                  <a:schemeClr val="tx1"/>
                </a:solidFill>
                <a:latin typeface="Arial" panose="020B0604020202020204" pitchFamily="34" charset="0"/>
              </a:defRPr>
            </a:lvl6pPr>
            <a:lvl7pPr eaLnBrk="0" fontAlgn="base" hangingPunct="0">
              <a:spcBef>
                <a:spcPct val="0"/>
              </a:spcBef>
              <a:spcAft>
                <a:spcPct val="0"/>
              </a:spcAft>
              <a:tabLst>
                <a:tab pos="238125" algn="l"/>
              </a:tabLst>
              <a:defRPr>
                <a:solidFill>
                  <a:schemeClr val="tx1"/>
                </a:solidFill>
                <a:latin typeface="Arial" panose="020B0604020202020204" pitchFamily="34" charset="0"/>
              </a:defRPr>
            </a:lvl7pPr>
            <a:lvl8pPr eaLnBrk="0" fontAlgn="base" hangingPunct="0">
              <a:spcBef>
                <a:spcPct val="0"/>
              </a:spcBef>
              <a:spcAft>
                <a:spcPct val="0"/>
              </a:spcAft>
              <a:tabLst>
                <a:tab pos="238125" algn="l"/>
              </a:tabLst>
              <a:defRPr>
                <a:solidFill>
                  <a:schemeClr val="tx1"/>
                </a:solidFill>
                <a:latin typeface="Arial" panose="020B0604020202020204" pitchFamily="34" charset="0"/>
              </a:defRPr>
            </a:lvl8pPr>
            <a:lvl9pPr eaLnBrk="0" fontAlgn="base" hangingPunct="0">
              <a:spcBef>
                <a:spcPct val="0"/>
              </a:spcBef>
              <a:spcAft>
                <a:spcPct val="0"/>
              </a:spcAft>
              <a:tabLst>
                <a:tab pos="238125" algn="l"/>
              </a:tabLst>
              <a:defRPr>
                <a:solidFill>
                  <a:schemeClr val="tx1"/>
                </a:solidFill>
                <a:latin typeface="Arial" panose="020B0604020202020204" pitchFamily="34" charset="0"/>
              </a:defRPr>
            </a:lvl9pPr>
          </a:lstStyle>
          <a:p>
            <a:pPr defTabSz="914400"/>
            <a:r>
              <a:rPr lang="ja-JP" altLang="ja-JP" sz="14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中小企業のＳＤＧｓの取組を後押し</a:t>
            </a:r>
            <a:r>
              <a:rPr lang="ja-JP" altLang="ja-JP" sz="1400" b="1" dirty="0">
                <a:latin typeface="BIZ UDゴシック" panose="020B0400000000000000" pitchFamily="49" charset="-128"/>
                <a:ea typeface="BIZ UDゴシック" panose="020B0400000000000000" pitchFamily="49" charset="-128"/>
                <a:cs typeface="Times New Roman" panose="02020603050405020304" pitchFamily="18" charset="0"/>
              </a:rPr>
              <a:t>します！</a:t>
            </a:r>
            <a:endParaRPr lang="ja-JP" altLang="ja-JP" sz="400" dirty="0"/>
          </a:p>
        </p:txBody>
      </p:sp>
      <p:sp>
        <p:nvSpPr>
          <p:cNvPr id="46" name="Rectangle 22">
            <a:extLst>
              <a:ext uri="{FF2B5EF4-FFF2-40B4-BE49-F238E27FC236}">
                <a16:creationId xmlns:a16="http://schemas.microsoft.com/office/drawing/2014/main" id="{FE8B5D47-05CA-40D4-8155-C677CF609AC4}"/>
              </a:ext>
            </a:extLst>
          </p:cNvPr>
          <p:cNvSpPr>
            <a:spLocks noChangeArrowheads="1"/>
          </p:cNvSpPr>
          <p:nvPr/>
        </p:nvSpPr>
        <p:spPr bwMode="auto">
          <a:xfrm>
            <a:off x="306843" y="3081217"/>
            <a:ext cx="6720241"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・奈良県内に本社、本店、支店等の事業所がある中小企業</a:t>
            </a:r>
            <a:r>
              <a:rPr lang="en-US" altLang="ja-JP" sz="1200" b="1" dirty="0">
                <a:latin typeface="BIZ UDゴシック" panose="020B0400000000000000" pitchFamily="49" charset="-128"/>
                <a:ea typeface="BIZ UDゴシック" panose="020B0400000000000000" pitchFamily="49" charset="-128"/>
                <a:cs typeface="Times New Roman" panose="02020603050405020304" pitchFamily="18" charset="0"/>
              </a:rPr>
              <a:t>※</a:t>
            </a:r>
          </a:p>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100" dirty="0">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1100" dirty="0">
                <a:latin typeface="BIZ UDP明朝 Medium" panose="02020500000000000000" pitchFamily="18" charset="-128"/>
                <a:ea typeface="BIZ UDP明朝 Medium" panose="02020500000000000000" pitchFamily="18" charset="-128"/>
                <a:cs typeface="Times New Roman" panose="02020603050405020304" pitchFamily="18" charset="0"/>
              </a:rPr>
              <a:t>中小企業等経営強化法（平成</a:t>
            </a:r>
            <a:r>
              <a:rPr lang="en-US" altLang="ja-JP" sz="1100" dirty="0">
                <a:latin typeface="BIZ UDP明朝 Medium" panose="02020500000000000000" pitchFamily="18" charset="-128"/>
                <a:ea typeface="BIZ UDP明朝 Medium" panose="02020500000000000000" pitchFamily="18" charset="-128"/>
                <a:cs typeface="Times New Roman" panose="02020603050405020304" pitchFamily="18" charset="0"/>
              </a:rPr>
              <a:t>11</a:t>
            </a:r>
            <a:r>
              <a:rPr lang="ja-JP" altLang="en-US" sz="1100" dirty="0">
                <a:latin typeface="BIZ UDP明朝 Medium" panose="02020500000000000000" pitchFamily="18" charset="-128"/>
                <a:ea typeface="BIZ UDP明朝 Medium" panose="02020500000000000000" pitchFamily="18" charset="-128"/>
                <a:cs typeface="Times New Roman" panose="02020603050405020304" pitchFamily="18" charset="0"/>
              </a:rPr>
              <a:t>年法律第</a:t>
            </a:r>
            <a:r>
              <a:rPr lang="en-US" altLang="ja-JP" sz="1100" dirty="0">
                <a:latin typeface="BIZ UDP明朝 Medium" panose="02020500000000000000" pitchFamily="18" charset="-128"/>
                <a:ea typeface="BIZ UDP明朝 Medium" panose="02020500000000000000" pitchFamily="18" charset="-128"/>
                <a:cs typeface="Times New Roman" panose="02020603050405020304" pitchFamily="18" charset="0"/>
              </a:rPr>
              <a:t>18</a:t>
            </a:r>
            <a:r>
              <a:rPr lang="ja-JP" altLang="en-US" sz="1100" dirty="0">
                <a:latin typeface="BIZ UDP明朝 Medium" panose="02020500000000000000" pitchFamily="18" charset="-128"/>
                <a:ea typeface="BIZ UDP明朝 Medium" panose="02020500000000000000" pitchFamily="18" charset="-128"/>
                <a:cs typeface="Times New Roman" panose="02020603050405020304" pitchFamily="18" charset="0"/>
              </a:rPr>
              <a:t>号）第２条第１項に基づく「中小企業者」に該当する企業　</a:t>
            </a:r>
            <a:endParaRPr lang="en-US" altLang="ja-JP" sz="1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indent="133350" defTabSz="914400"/>
            <a:r>
              <a:rPr lang="ja-JP" altLang="en-US" sz="1100" dirty="0">
                <a:latin typeface="BIZ UDP明朝 Medium" panose="02020500000000000000" pitchFamily="18" charset="-128"/>
                <a:ea typeface="BIZ UDP明朝 Medium" panose="02020500000000000000" pitchFamily="18" charset="-128"/>
                <a:cs typeface="Times New Roman" panose="02020603050405020304" pitchFamily="18" charset="0"/>
              </a:rPr>
              <a:t>　　　</a:t>
            </a:r>
          </a:p>
        </p:txBody>
      </p:sp>
      <p:sp>
        <p:nvSpPr>
          <p:cNvPr id="47" name="Rectangle 26">
            <a:extLst>
              <a:ext uri="{FF2B5EF4-FFF2-40B4-BE49-F238E27FC236}">
                <a16:creationId xmlns:a16="http://schemas.microsoft.com/office/drawing/2014/main" id="{6191E358-B0EA-4013-92E7-FF1CC2D3E4D5}"/>
              </a:ext>
            </a:extLst>
          </p:cNvPr>
          <p:cNvSpPr>
            <a:spLocks noChangeArrowheads="1"/>
          </p:cNvSpPr>
          <p:nvPr/>
        </p:nvSpPr>
        <p:spPr bwMode="auto">
          <a:xfrm>
            <a:off x="306522" y="5469543"/>
            <a:ext cx="65836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tabLst>
                <a:tab pos="2070100" algn="l"/>
              </a:tabLst>
              <a:defRPr>
                <a:solidFill>
                  <a:schemeClr val="tx1"/>
                </a:solidFill>
                <a:latin typeface="Arial" panose="020B0604020202020204" pitchFamily="34" charset="0"/>
              </a:defRPr>
            </a:lvl1pPr>
            <a:lvl2pPr eaLnBrk="0" fontAlgn="base" hangingPunct="0">
              <a:spcBef>
                <a:spcPct val="0"/>
              </a:spcBef>
              <a:spcAft>
                <a:spcPct val="0"/>
              </a:spcAft>
              <a:tabLst>
                <a:tab pos="2070100" algn="l"/>
              </a:tabLst>
              <a:defRPr>
                <a:solidFill>
                  <a:schemeClr val="tx1"/>
                </a:solidFill>
                <a:latin typeface="Arial" panose="020B0604020202020204" pitchFamily="34" charset="0"/>
              </a:defRPr>
            </a:lvl2pPr>
            <a:lvl3pPr eaLnBrk="0" fontAlgn="base" hangingPunct="0">
              <a:spcBef>
                <a:spcPct val="0"/>
              </a:spcBef>
              <a:spcAft>
                <a:spcPct val="0"/>
              </a:spcAft>
              <a:tabLst>
                <a:tab pos="2070100" algn="l"/>
              </a:tabLst>
              <a:defRPr>
                <a:solidFill>
                  <a:schemeClr val="tx1"/>
                </a:solidFill>
                <a:latin typeface="Arial" panose="020B0604020202020204" pitchFamily="34" charset="0"/>
              </a:defRPr>
            </a:lvl3pPr>
            <a:lvl4pPr eaLnBrk="0" fontAlgn="base" hangingPunct="0">
              <a:spcBef>
                <a:spcPct val="0"/>
              </a:spcBef>
              <a:spcAft>
                <a:spcPct val="0"/>
              </a:spcAft>
              <a:tabLst>
                <a:tab pos="2070100" algn="l"/>
              </a:tabLst>
              <a:defRPr>
                <a:solidFill>
                  <a:schemeClr val="tx1"/>
                </a:solidFill>
                <a:latin typeface="Arial" panose="020B0604020202020204" pitchFamily="34" charset="0"/>
              </a:defRPr>
            </a:lvl4pPr>
            <a:lvl5pPr eaLnBrk="0" fontAlgn="base" hangingPunct="0">
              <a:spcBef>
                <a:spcPct val="0"/>
              </a:spcBef>
              <a:spcAft>
                <a:spcPct val="0"/>
              </a:spcAft>
              <a:tabLst>
                <a:tab pos="2070100" algn="l"/>
              </a:tabLst>
              <a:defRPr>
                <a:solidFill>
                  <a:schemeClr val="tx1"/>
                </a:solidFill>
                <a:latin typeface="Arial" panose="020B0604020202020204" pitchFamily="34" charset="0"/>
              </a:defRPr>
            </a:lvl5pPr>
            <a:lvl6pPr eaLnBrk="0" fontAlgn="base" hangingPunct="0">
              <a:spcBef>
                <a:spcPct val="0"/>
              </a:spcBef>
              <a:spcAft>
                <a:spcPct val="0"/>
              </a:spcAft>
              <a:tabLst>
                <a:tab pos="2070100" algn="l"/>
              </a:tabLst>
              <a:defRPr>
                <a:solidFill>
                  <a:schemeClr val="tx1"/>
                </a:solidFill>
                <a:latin typeface="Arial" panose="020B0604020202020204" pitchFamily="34" charset="0"/>
              </a:defRPr>
            </a:lvl6pPr>
            <a:lvl7pPr eaLnBrk="0" fontAlgn="base" hangingPunct="0">
              <a:spcBef>
                <a:spcPct val="0"/>
              </a:spcBef>
              <a:spcAft>
                <a:spcPct val="0"/>
              </a:spcAft>
              <a:tabLst>
                <a:tab pos="2070100" algn="l"/>
              </a:tabLst>
              <a:defRPr>
                <a:solidFill>
                  <a:schemeClr val="tx1"/>
                </a:solidFill>
                <a:latin typeface="Arial" panose="020B0604020202020204" pitchFamily="34" charset="0"/>
              </a:defRPr>
            </a:lvl7pPr>
            <a:lvl8pPr eaLnBrk="0" fontAlgn="base" hangingPunct="0">
              <a:spcBef>
                <a:spcPct val="0"/>
              </a:spcBef>
              <a:spcAft>
                <a:spcPct val="0"/>
              </a:spcAft>
              <a:tabLst>
                <a:tab pos="2070100" algn="l"/>
              </a:tabLst>
              <a:defRPr>
                <a:solidFill>
                  <a:schemeClr val="tx1"/>
                </a:solidFill>
                <a:latin typeface="Arial" panose="020B0604020202020204" pitchFamily="34" charset="0"/>
              </a:defRPr>
            </a:lvl8pPr>
            <a:lvl9pPr eaLnBrk="0" fontAlgn="base" hangingPunct="0">
              <a:spcBef>
                <a:spcPct val="0"/>
              </a:spcBef>
              <a:spcAft>
                <a:spcPct val="0"/>
              </a:spcAft>
              <a:tabLst>
                <a:tab pos="2070100" algn="l"/>
              </a:tabLst>
              <a:defRPr>
                <a:solidFill>
                  <a:schemeClr val="tx1"/>
                </a:solidFill>
                <a:latin typeface="Arial" panose="020B0604020202020204" pitchFamily="34" charset="0"/>
              </a:defRPr>
            </a:lvl9pPr>
          </a:lstStyle>
          <a:p>
            <a:pPr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認証区分に応じ、県から</a:t>
            </a:r>
            <a:r>
              <a:rPr lang="ja-JP" altLang="en-US" sz="1200" b="1" dirty="0">
                <a:solidFill>
                  <a:srgbClr val="FF3300"/>
                </a:solidFill>
                <a:latin typeface="BIZ UDゴシック" panose="020B0400000000000000" pitchFamily="49" charset="-128"/>
                <a:ea typeface="BIZ UDゴシック" panose="020B0400000000000000" pitchFamily="49" charset="-128"/>
                <a:cs typeface="Times New Roman" panose="02020603050405020304" pitchFamily="18" charset="0"/>
              </a:rPr>
              <a:t>「ＰＲ面」や「資金面」でのメリット</a:t>
            </a:r>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を提供</a:t>
            </a:r>
            <a:r>
              <a:rPr lang="ja-JP" altLang="en-US" sz="1200" dirty="0">
                <a:latin typeface="BIZ UDP明朝 Medium" panose="02020500000000000000" pitchFamily="18" charset="-128"/>
                <a:ea typeface="BIZ UDP明朝 Medium" panose="02020500000000000000" pitchFamily="18" charset="-128"/>
                <a:cs typeface="Times New Roman" panose="02020603050405020304" pitchFamily="18" charset="0"/>
              </a:rPr>
              <a:t>します。</a:t>
            </a:r>
            <a:endParaRPr lang="ja-JP" altLang="en-US" sz="1200" dirty="0">
              <a:latin typeface="BIZ UDP明朝 Medium" panose="02020500000000000000" pitchFamily="18" charset="-128"/>
              <a:ea typeface="BIZ UDP明朝 Medium" panose="02020500000000000000" pitchFamily="18" charset="-128"/>
            </a:endParaRPr>
          </a:p>
        </p:txBody>
      </p:sp>
      <p:sp>
        <p:nvSpPr>
          <p:cNvPr id="48" name="Rectangle 26">
            <a:extLst>
              <a:ext uri="{FF2B5EF4-FFF2-40B4-BE49-F238E27FC236}">
                <a16:creationId xmlns:a16="http://schemas.microsoft.com/office/drawing/2014/main" id="{3E94EA3C-EACB-49F7-8AB7-BE36351AEE5D}"/>
              </a:ext>
            </a:extLst>
          </p:cNvPr>
          <p:cNvSpPr>
            <a:spLocks noChangeArrowheads="1"/>
          </p:cNvSpPr>
          <p:nvPr/>
        </p:nvSpPr>
        <p:spPr bwMode="auto">
          <a:xfrm>
            <a:off x="232488" y="8560695"/>
            <a:ext cx="65836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tabLst>
                <a:tab pos="2070100" algn="l"/>
              </a:tabLst>
              <a:defRPr>
                <a:solidFill>
                  <a:schemeClr val="tx1"/>
                </a:solidFill>
                <a:latin typeface="Arial" panose="020B0604020202020204" pitchFamily="34" charset="0"/>
              </a:defRPr>
            </a:lvl1pPr>
            <a:lvl2pPr eaLnBrk="0" fontAlgn="base" hangingPunct="0">
              <a:spcBef>
                <a:spcPct val="0"/>
              </a:spcBef>
              <a:spcAft>
                <a:spcPct val="0"/>
              </a:spcAft>
              <a:tabLst>
                <a:tab pos="2070100" algn="l"/>
              </a:tabLst>
              <a:defRPr>
                <a:solidFill>
                  <a:schemeClr val="tx1"/>
                </a:solidFill>
                <a:latin typeface="Arial" panose="020B0604020202020204" pitchFamily="34" charset="0"/>
              </a:defRPr>
            </a:lvl2pPr>
            <a:lvl3pPr eaLnBrk="0" fontAlgn="base" hangingPunct="0">
              <a:spcBef>
                <a:spcPct val="0"/>
              </a:spcBef>
              <a:spcAft>
                <a:spcPct val="0"/>
              </a:spcAft>
              <a:tabLst>
                <a:tab pos="2070100" algn="l"/>
              </a:tabLst>
              <a:defRPr>
                <a:solidFill>
                  <a:schemeClr val="tx1"/>
                </a:solidFill>
                <a:latin typeface="Arial" panose="020B0604020202020204" pitchFamily="34" charset="0"/>
              </a:defRPr>
            </a:lvl3pPr>
            <a:lvl4pPr eaLnBrk="0" fontAlgn="base" hangingPunct="0">
              <a:spcBef>
                <a:spcPct val="0"/>
              </a:spcBef>
              <a:spcAft>
                <a:spcPct val="0"/>
              </a:spcAft>
              <a:tabLst>
                <a:tab pos="2070100" algn="l"/>
              </a:tabLst>
              <a:defRPr>
                <a:solidFill>
                  <a:schemeClr val="tx1"/>
                </a:solidFill>
                <a:latin typeface="Arial" panose="020B0604020202020204" pitchFamily="34" charset="0"/>
              </a:defRPr>
            </a:lvl4pPr>
            <a:lvl5pPr eaLnBrk="0" fontAlgn="base" hangingPunct="0">
              <a:spcBef>
                <a:spcPct val="0"/>
              </a:spcBef>
              <a:spcAft>
                <a:spcPct val="0"/>
              </a:spcAft>
              <a:tabLst>
                <a:tab pos="2070100" algn="l"/>
              </a:tabLst>
              <a:defRPr>
                <a:solidFill>
                  <a:schemeClr val="tx1"/>
                </a:solidFill>
                <a:latin typeface="Arial" panose="020B0604020202020204" pitchFamily="34" charset="0"/>
              </a:defRPr>
            </a:lvl5pPr>
            <a:lvl6pPr eaLnBrk="0" fontAlgn="base" hangingPunct="0">
              <a:spcBef>
                <a:spcPct val="0"/>
              </a:spcBef>
              <a:spcAft>
                <a:spcPct val="0"/>
              </a:spcAft>
              <a:tabLst>
                <a:tab pos="2070100" algn="l"/>
              </a:tabLst>
              <a:defRPr>
                <a:solidFill>
                  <a:schemeClr val="tx1"/>
                </a:solidFill>
                <a:latin typeface="Arial" panose="020B0604020202020204" pitchFamily="34" charset="0"/>
              </a:defRPr>
            </a:lvl6pPr>
            <a:lvl7pPr eaLnBrk="0" fontAlgn="base" hangingPunct="0">
              <a:spcBef>
                <a:spcPct val="0"/>
              </a:spcBef>
              <a:spcAft>
                <a:spcPct val="0"/>
              </a:spcAft>
              <a:tabLst>
                <a:tab pos="2070100" algn="l"/>
              </a:tabLst>
              <a:defRPr>
                <a:solidFill>
                  <a:schemeClr val="tx1"/>
                </a:solidFill>
                <a:latin typeface="Arial" panose="020B0604020202020204" pitchFamily="34" charset="0"/>
              </a:defRPr>
            </a:lvl7pPr>
            <a:lvl8pPr eaLnBrk="0" fontAlgn="base" hangingPunct="0">
              <a:spcBef>
                <a:spcPct val="0"/>
              </a:spcBef>
              <a:spcAft>
                <a:spcPct val="0"/>
              </a:spcAft>
              <a:tabLst>
                <a:tab pos="2070100" algn="l"/>
              </a:tabLst>
              <a:defRPr>
                <a:solidFill>
                  <a:schemeClr val="tx1"/>
                </a:solidFill>
                <a:latin typeface="Arial" panose="020B0604020202020204" pitchFamily="34" charset="0"/>
              </a:defRPr>
            </a:lvl8pPr>
            <a:lvl9pPr eaLnBrk="0" fontAlgn="base" hangingPunct="0">
              <a:spcBef>
                <a:spcPct val="0"/>
              </a:spcBef>
              <a:spcAft>
                <a:spcPct val="0"/>
              </a:spcAft>
              <a:tabLst>
                <a:tab pos="2070100" algn="l"/>
              </a:tabLst>
              <a:defRPr>
                <a:solidFill>
                  <a:schemeClr val="tx1"/>
                </a:solidFill>
                <a:latin typeface="Arial" panose="020B0604020202020204" pitchFamily="34" charset="0"/>
              </a:defRPr>
            </a:lvl9pPr>
          </a:lstStyle>
          <a:p>
            <a:pPr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kern="100" dirty="0">
                <a:latin typeface="BIZ UDP明朝 Medium" panose="02020500000000000000" pitchFamily="18" charset="-128"/>
                <a:ea typeface="BIZ UDP明朝 Medium" panose="02020500000000000000" pitchFamily="18" charset="-128"/>
                <a:cs typeface="Times New Roman" panose="02020603050405020304" pitchFamily="18" charset="0"/>
              </a:rPr>
              <a:t>このほか、</a:t>
            </a:r>
            <a:r>
              <a:rPr lang="ja-JP" altLang="ja-JP" sz="1200" b="1" kern="100" dirty="0">
                <a:latin typeface="BIZ UDPゴシック" panose="020B0400000000000000" pitchFamily="50" charset="-128"/>
                <a:ea typeface="BIZ UDPゴシック" panose="020B0400000000000000" pitchFamily="50" charset="-128"/>
                <a:cs typeface="Times New Roman" panose="02020603050405020304" pitchFamily="18" charset="0"/>
              </a:rPr>
              <a:t>金融機関や大学、経済団体、市町村など県内関係機関からの様々なサポート</a:t>
            </a:r>
            <a:r>
              <a:rPr lang="ja-JP" altLang="ja-JP" sz="1200" kern="100" dirty="0">
                <a:latin typeface="BIZ UDP明朝 Medium" panose="02020500000000000000" pitchFamily="18" charset="-128"/>
                <a:ea typeface="BIZ UDP明朝 Medium" panose="02020500000000000000" pitchFamily="18" charset="-128"/>
                <a:cs typeface="Times New Roman" panose="02020603050405020304" pitchFamily="18" charset="0"/>
              </a:rPr>
              <a:t>も予定</a:t>
            </a:r>
            <a:endParaRPr lang="en-US" altLang="ja-JP" sz="1200"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defTabSz="914400"/>
            <a:r>
              <a:rPr lang="ja-JP" altLang="en-US" sz="1200"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1200" kern="100" dirty="0">
                <a:latin typeface="BIZ UDP明朝 Medium" panose="02020500000000000000" pitchFamily="18" charset="-128"/>
                <a:ea typeface="BIZ UDP明朝 Medium" panose="02020500000000000000" pitchFamily="18" charset="-128"/>
                <a:cs typeface="Times New Roman" panose="02020603050405020304" pitchFamily="18" charset="0"/>
              </a:rPr>
              <a:t>しています</a:t>
            </a:r>
            <a:r>
              <a:rPr lang="ja-JP" altLang="en-US" sz="1200" kern="100" dirty="0">
                <a:latin typeface="BIZ UDP明朝 Medium" panose="02020500000000000000" pitchFamily="18" charset="-128"/>
                <a:ea typeface="BIZ UDP明朝 Medium" panose="02020500000000000000" pitchFamily="18" charset="-128"/>
                <a:cs typeface="Times New Roman" panose="02020603050405020304" pitchFamily="18" charset="0"/>
              </a:rPr>
              <a:t>（サポートメニューは裏面に掲載しています）</a:t>
            </a:r>
            <a:endParaRPr lang="ja-JP" altLang="ja-JP" sz="1200"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defTabSz="914400"/>
            <a:endParaRPr lang="ja-JP" altLang="en-US" sz="400" b="1" dirty="0">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158582FD-2284-4431-85BA-B8747F1071FC}"/>
              </a:ext>
            </a:extLst>
          </p:cNvPr>
          <p:cNvPicPr>
            <a:picLocks noChangeAspect="1"/>
          </p:cNvPicPr>
          <p:nvPr/>
        </p:nvPicPr>
        <p:blipFill rotWithShape="1">
          <a:blip r:embed="rId3"/>
          <a:srcRect l="17193" t="64760" r="16491" b="33189"/>
          <a:stretch/>
        </p:blipFill>
        <p:spPr>
          <a:xfrm>
            <a:off x="234789" y="74711"/>
            <a:ext cx="6792295" cy="236317"/>
          </a:xfrm>
          <a:prstGeom prst="rect">
            <a:avLst/>
          </a:prstGeom>
        </p:spPr>
      </p:pic>
      <p:pic>
        <p:nvPicPr>
          <p:cNvPr id="24" name="図 23">
            <a:extLst>
              <a:ext uri="{FF2B5EF4-FFF2-40B4-BE49-F238E27FC236}">
                <a16:creationId xmlns:a16="http://schemas.microsoft.com/office/drawing/2014/main" id="{F67C0E95-27F1-42F7-880B-B5CBD17D024D}"/>
              </a:ext>
            </a:extLst>
          </p:cNvPr>
          <p:cNvPicPr>
            <a:picLocks noChangeAspect="1"/>
          </p:cNvPicPr>
          <p:nvPr/>
        </p:nvPicPr>
        <p:blipFill rotWithShape="1">
          <a:blip r:embed="rId3"/>
          <a:srcRect l="17193" t="64760" r="16491" b="33189"/>
          <a:stretch/>
        </p:blipFill>
        <p:spPr>
          <a:xfrm>
            <a:off x="215306" y="10095133"/>
            <a:ext cx="6792295" cy="236317"/>
          </a:xfrm>
          <a:prstGeom prst="rect">
            <a:avLst/>
          </a:prstGeom>
        </p:spPr>
      </p:pic>
      <p:pic>
        <p:nvPicPr>
          <p:cNvPr id="26" name="図 25">
            <a:extLst>
              <a:ext uri="{FF2B5EF4-FFF2-40B4-BE49-F238E27FC236}">
                <a16:creationId xmlns:a16="http://schemas.microsoft.com/office/drawing/2014/main" id="{9CDD54CE-F8B5-41F0-BDC4-E703794AE3C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6230" y="5832189"/>
            <a:ext cx="901242" cy="895186"/>
          </a:xfrm>
          <a:prstGeom prst="rect">
            <a:avLst/>
          </a:prstGeom>
          <a:noFill/>
          <a:ln>
            <a:noFill/>
          </a:ln>
        </p:spPr>
      </p:pic>
      <p:pic>
        <p:nvPicPr>
          <p:cNvPr id="30" name="図 29">
            <a:extLst>
              <a:ext uri="{FF2B5EF4-FFF2-40B4-BE49-F238E27FC236}">
                <a16:creationId xmlns:a16="http://schemas.microsoft.com/office/drawing/2014/main" id="{EAF34C6E-F05C-40A9-ADDE-5E59691C32A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0870" y="5836902"/>
            <a:ext cx="901242" cy="885760"/>
          </a:xfrm>
          <a:prstGeom prst="rect">
            <a:avLst/>
          </a:prstGeom>
          <a:noFill/>
          <a:ln>
            <a:noFill/>
          </a:ln>
        </p:spPr>
      </p:pic>
      <p:sp>
        <p:nvSpPr>
          <p:cNvPr id="31" name="四角形: 角を丸くする 13">
            <a:extLst>
              <a:ext uri="{FF2B5EF4-FFF2-40B4-BE49-F238E27FC236}">
                <a16:creationId xmlns:a16="http://schemas.microsoft.com/office/drawing/2014/main" id="{C322D307-9B5C-47E7-9DC9-C7FC9931F0F0}"/>
              </a:ext>
            </a:extLst>
          </p:cNvPr>
          <p:cNvSpPr>
            <a:spLocks noChangeArrowheads="1"/>
          </p:cNvSpPr>
          <p:nvPr/>
        </p:nvSpPr>
        <p:spPr bwMode="auto">
          <a:xfrm>
            <a:off x="422477" y="9008204"/>
            <a:ext cx="2683540" cy="324000"/>
          </a:xfrm>
          <a:prstGeom prst="roundRect">
            <a:avLst>
              <a:gd name="adj" fmla="val 16667"/>
            </a:avLst>
          </a:prstGeom>
          <a:solidFill>
            <a:srgbClr val="FFC000"/>
          </a:solidFill>
          <a:ln w="12700">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ja-JP" altLang="en-US" b="1" dirty="0">
                <a:latin typeface="BIZ UDゴシック" panose="020B0400000000000000" pitchFamily="49" charset="-128"/>
                <a:ea typeface="BIZ UDゴシック" panose="020B0400000000000000" pitchFamily="49" charset="-128"/>
                <a:cs typeface="Times New Roman" panose="02020603050405020304" pitchFamily="18" charset="0"/>
              </a:rPr>
              <a:t>６．申請受付期間</a:t>
            </a:r>
            <a:endParaRPr lang="ja-JP" altLang="ja-JP" sz="400" dirty="0">
              <a:latin typeface="BIZ UDゴシック" panose="020B0400000000000000" pitchFamily="49" charset="-128"/>
              <a:ea typeface="BIZ UDゴシック" panose="020B0400000000000000" pitchFamily="49" charset="-128"/>
            </a:endParaRPr>
          </a:p>
        </p:txBody>
      </p:sp>
      <p:sp>
        <p:nvSpPr>
          <p:cNvPr id="32" name="テキスト ボックス 31">
            <a:extLst>
              <a:ext uri="{FF2B5EF4-FFF2-40B4-BE49-F238E27FC236}">
                <a16:creationId xmlns:a16="http://schemas.microsoft.com/office/drawing/2014/main" id="{466CB424-C3A2-4B92-B1D8-E2CECDCC055A}"/>
              </a:ext>
            </a:extLst>
          </p:cNvPr>
          <p:cNvSpPr txBox="1"/>
          <p:nvPr/>
        </p:nvSpPr>
        <p:spPr>
          <a:xfrm>
            <a:off x="336703" y="9305580"/>
            <a:ext cx="6029325" cy="1015663"/>
          </a:xfrm>
          <a:prstGeom prst="rect">
            <a:avLst/>
          </a:prstGeom>
          <a:noFill/>
          <a:ln>
            <a:noFill/>
          </a:ln>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・令和８年４月１日（水）～５月２９日（金）</a:t>
            </a:r>
            <a:endParaRPr kumimoji="1" lang="en-US" altLang="ja-JP" sz="1200" b="1" dirty="0">
              <a:latin typeface="BIZ UDゴシック" panose="020B0400000000000000" pitchFamily="49" charset="-128"/>
              <a:ea typeface="BIZ UDゴシック" panose="020B0400000000000000" pitchFamily="49" charset="-128"/>
            </a:endParaRPr>
          </a:p>
          <a:p>
            <a:r>
              <a:rPr kumimoji="1" lang="ja-JP" altLang="en-US" sz="1200" b="1" dirty="0">
                <a:latin typeface="BIZ UDゴシック" panose="020B0400000000000000" pitchFamily="49" charset="-128"/>
                <a:ea typeface="BIZ UDゴシック" panose="020B0400000000000000" pitchFamily="49" charset="-128"/>
              </a:rPr>
              <a:t>　申請時は来庁が必要になります。</a:t>
            </a:r>
            <a:r>
              <a:rPr kumimoji="1" lang="en-US" altLang="ja-JP" sz="1200" b="1" dirty="0">
                <a:latin typeface="BIZ UDゴシック" panose="020B0400000000000000" pitchFamily="49" charset="-128"/>
                <a:ea typeface="BIZ UDゴシック" panose="020B0400000000000000" pitchFamily="49" charset="-128"/>
              </a:rPr>
              <a:t>(</a:t>
            </a:r>
            <a:r>
              <a:rPr kumimoji="1" lang="ja-JP" altLang="en-US" sz="1200" b="1" dirty="0">
                <a:latin typeface="BIZ UDゴシック" panose="020B0400000000000000" pitchFamily="49" charset="-128"/>
                <a:ea typeface="BIZ UDゴシック" panose="020B0400000000000000" pitchFamily="49" charset="-128"/>
              </a:rPr>
              <a:t>郵送・電子のみでの申請は受け付けません</a:t>
            </a:r>
            <a:r>
              <a:rPr kumimoji="1" lang="en-US" altLang="ja-JP" sz="1200" b="1" dirty="0">
                <a:latin typeface="BIZ UDゴシック" panose="020B0400000000000000" pitchFamily="49" charset="-128"/>
                <a:ea typeface="BIZ UDゴシック" panose="020B0400000000000000" pitchFamily="49" charset="-128"/>
              </a:rPr>
              <a:t>)</a:t>
            </a:r>
          </a:p>
          <a:p>
            <a:r>
              <a:rPr kumimoji="1" lang="ja-JP" altLang="en-US" sz="1200" b="1" dirty="0">
                <a:latin typeface="BIZ UDゴシック" panose="020B0400000000000000" pitchFamily="49" charset="-128"/>
                <a:ea typeface="BIZ UDゴシック" panose="020B0400000000000000" pitchFamily="49" charset="-128"/>
              </a:rPr>
              <a:t>　　</a:t>
            </a:r>
            <a:r>
              <a:rPr kumimoji="1" lang="en-US" altLang="ja-JP" sz="1200" b="1" dirty="0">
                <a:latin typeface="BIZ UDゴシック" panose="020B0400000000000000" pitchFamily="49" charset="-128"/>
                <a:ea typeface="BIZ UDゴシック" panose="020B0400000000000000" pitchFamily="49" charset="-128"/>
              </a:rPr>
              <a:t>※</a:t>
            </a:r>
            <a:r>
              <a:rPr kumimoji="1" lang="ja-JP" altLang="en-US" sz="1200" b="1" dirty="0">
                <a:latin typeface="BIZ UDゴシック" panose="020B0400000000000000" pitchFamily="49" charset="-128"/>
                <a:ea typeface="BIZ UDゴシック" panose="020B0400000000000000" pitchFamily="49" charset="-128"/>
              </a:rPr>
              <a:t>来庁申請の際は、必ず事前にご予約ください。</a:t>
            </a:r>
            <a:endParaRPr kumimoji="1" lang="en-US" altLang="ja-JP" sz="1200" b="1" dirty="0">
              <a:latin typeface="BIZ UDゴシック" panose="020B0400000000000000" pitchFamily="49" charset="-128"/>
              <a:ea typeface="BIZ UDゴシック" panose="020B0400000000000000" pitchFamily="49" charset="-128"/>
            </a:endParaRPr>
          </a:p>
          <a:p>
            <a:r>
              <a:rPr kumimoji="1" lang="ja-JP" altLang="en-US" sz="1200" b="1" dirty="0">
                <a:latin typeface="BIZ UDゴシック" panose="020B0400000000000000" pitchFamily="49" charset="-128"/>
                <a:ea typeface="BIZ UDゴシック" panose="020B0400000000000000" pitchFamily="49" charset="-128"/>
              </a:rPr>
              <a:t>　　　事前予約方法：電話またはメール（裏面の問合せ先までご連絡ください）</a:t>
            </a:r>
            <a:endParaRPr kumimoji="1" lang="en-US" altLang="ja-JP" sz="1200" b="1" dirty="0">
              <a:latin typeface="BIZ UDゴシック" panose="020B0400000000000000" pitchFamily="49" charset="-128"/>
              <a:ea typeface="BIZ UDゴシック" panose="020B0400000000000000" pitchFamily="49" charset="-128"/>
            </a:endParaRPr>
          </a:p>
          <a:p>
            <a:endParaRPr kumimoji="1" lang="en-US" altLang="ja-JP" sz="1200" b="1" dirty="0">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3343241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a:extLst>
              <a:ext uri="{FF2B5EF4-FFF2-40B4-BE49-F238E27FC236}">
                <a16:creationId xmlns:a16="http://schemas.microsoft.com/office/drawing/2014/main" id="{0186D2D3-E542-45FB-B56A-BF7C47B7201B}"/>
              </a:ext>
            </a:extLst>
          </p:cNvPr>
          <p:cNvSpPr/>
          <p:nvPr/>
        </p:nvSpPr>
        <p:spPr>
          <a:xfrm>
            <a:off x="60325" y="236317"/>
            <a:ext cx="7115175" cy="90025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五方向 20">
            <a:extLst>
              <a:ext uri="{FF2B5EF4-FFF2-40B4-BE49-F238E27FC236}">
                <a16:creationId xmlns:a16="http://schemas.microsoft.com/office/drawing/2014/main" id="{C041E724-494E-4305-8BBC-C5614704EEAA}"/>
              </a:ext>
            </a:extLst>
          </p:cNvPr>
          <p:cNvSpPr>
            <a:spLocks noChangeArrowheads="1"/>
          </p:cNvSpPr>
          <p:nvPr/>
        </p:nvSpPr>
        <p:spPr bwMode="auto">
          <a:xfrm>
            <a:off x="4060045" y="9283452"/>
            <a:ext cx="1733185" cy="382459"/>
          </a:xfrm>
          <a:prstGeom prst="homePlate">
            <a:avLst>
              <a:gd name="adj" fmla="val 41099"/>
            </a:avLst>
          </a:prstGeom>
          <a:solidFill>
            <a:srgbClr val="70AD47"/>
          </a:solidFill>
          <a:ln w="28575">
            <a:solidFill>
              <a:srgbClr val="323E4F"/>
            </a:solidFill>
            <a:miter lim="800000"/>
            <a:headEnd/>
            <a:tailEnd/>
          </a:ln>
        </p:spPr>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pPr>
            <a:r>
              <a:rPr lang="ja-JP" altLang="en-US" sz="1400" b="1" dirty="0">
                <a:latin typeface="BIZ UDゴシック" panose="020B0400000000000000" pitchFamily="49" charset="-128"/>
                <a:ea typeface="BIZ UDゴシック" panose="020B0400000000000000" pitchFamily="49" charset="-128"/>
              </a:rPr>
              <a:t>最新情報はこちら</a:t>
            </a:r>
            <a:endParaRPr lang="ja-JP" altLang="ja-JP" sz="1400" b="1" dirty="0">
              <a:latin typeface="BIZ UDゴシック" panose="020B0400000000000000" pitchFamily="49" charset="-128"/>
              <a:ea typeface="BIZ UDゴシック" panose="020B0400000000000000" pitchFamily="49" charset="-128"/>
            </a:endParaRPr>
          </a:p>
        </p:txBody>
      </p:sp>
      <p:sp>
        <p:nvSpPr>
          <p:cNvPr id="24" name="Rectangle 20">
            <a:extLst>
              <a:ext uri="{FF2B5EF4-FFF2-40B4-BE49-F238E27FC236}">
                <a16:creationId xmlns:a16="http://schemas.microsoft.com/office/drawing/2014/main" id="{4552E27F-BFFD-423F-BE01-0FFEEC6E215A}"/>
              </a:ext>
            </a:extLst>
          </p:cNvPr>
          <p:cNvSpPr>
            <a:spLocks noChangeArrowheads="1"/>
          </p:cNvSpPr>
          <p:nvPr/>
        </p:nvSpPr>
        <p:spPr bwMode="auto">
          <a:xfrm>
            <a:off x="1296987" y="4242500"/>
            <a:ext cx="1107996" cy="56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200" b="1" dirty="0">
                <a:latin typeface="游ゴシック Light" panose="020B0300000000000000" pitchFamily="50" charset="-128"/>
                <a:ea typeface="游ゴシック Light" panose="020B0300000000000000" pitchFamily="50" charset="-128"/>
                <a:cs typeface="Times New Roman" panose="02020603050405020304" pitchFamily="18" charset="0"/>
              </a:rPr>
              <a:t>　</a:t>
            </a:r>
            <a:r>
              <a:rPr lang="ja-JP" altLang="en-US" sz="1200" b="1" dirty="0">
                <a:latin typeface="游ゴシック Light" panose="020B0300000000000000" pitchFamily="50" charset="-128"/>
                <a:ea typeface="游ゴシック Light" panose="020B0300000000000000" pitchFamily="50" charset="-128"/>
                <a:cs typeface="Times New Roman" panose="02020603050405020304" pitchFamily="18" charset="0"/>
              </a:rPr>
              <a:t> 	</a:t>
            </a:r>
            <a:endParaRPr lang="ja-JP" altLang="en-US" sz="400" dirty="0"/>
          </a:p>
          <a:p>
            <a:pPr defTabSz="914400"/>
            <a:endParaRPr lang="ja-JP" altLang="en-US" dirty="0"/>
          </a:p>
        </p:txBody>
      </p:sp>
      <p:sp>
        <p:nvSpPr>
          <p:cNvPr id="29" name="Rectangle 29">
            <a:extLst>
              <a:ext uri="{FF2B5EF4-FFF2-40B4-BE49-F238E27FC236}">
                <a16:creationId xmlns:a16="http://schemas.microsoft.com/office/drawing/2014/main" id="{59ACED06-90E2-45B8-A8E4-B58045D7A36E}"/>
              </a:ext>
            </a:extLst>
          </p:cNvPr>
          <p:cNvSpPr>
            <a:spLocks noChangeArrowheads="1"/>
          </p:cNvSpPr>
          <p:nvPr/>
        </p:nvSpPr>
        <p:spPr bwMode="auto">
          <a:xfrm>
            <a:off x="1560514" y="6086689"/>
            <a:ext cx="184731" cy="53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br>
              <a:rPr lang="ja-JP" altLang="ja-JP" sz="1000">
                <a:latin typeface="游明朝" panose="02020400000000000000" pitchFamily="18" charset="-128"/>
                <a:ea typeface="游明朝" panose="02020400000000000000" pitchFamily="18" charset="-128"/>
                <a:cs typeface="Times New Roman" panose="02020603050405020304" pitchFamily="18" charset="0"/>
              </a:rPr>
            </a:br>
            <a:endParaRPr lang="ja-JP" altLang="ja-JP">
              <a:latin typeface="Arial" panose="020B0604020202020204" pitchFamily="34" charset="0"/>
            </a:endParaRPr>
          </a:p>
        </p:txBody>
      </p:sp>
      <p:sp>
        <p:nvSpPr>
          <p:cNvPr id="55" name="四角形: 角を丸くする 13">
            <a:extLst>
              <a:ext uri="{FF2B5EF4-FFF2-40B4-BE49-F238E27FC236}">
                <a16:creationId xmlns:a16="http://schemas.microsoft.com/office/drawing/2014/main" id="{F7E59453-B56A-47A5-A454-41657270DF9C}"/>
              </a:ext>
            </a:extLst>
          </p:cNvPr>
          <p:cNvSpPr>
            <a:spLocks noChangeArrowheads="1"/>
          </p:cNvSpPr>
          <p:nvPr/>
        </p:nvSpPr>
        <p:spPr bwMode="auto">
          <a:xfrm>
            <a:off x="341227" y="9199259"/>
            <a:ext cx="1911520" cy="384331"/>
          </a:xfrm>
          <a:prstGeom prst="roundRect">
            <a:avLst>
              <a:gd name="adj" fmla="val 16667"/>
            </a:avLst>
          </a:prstGeom>
          <a:noFill/>
          <a:ln w="12700">
            <a:no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en-US" altLang="ja-JP"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dirty="0">
                <a:latin typeface="BIZ UDゴシック" panose="020B0400000000000000" pitchFamily="49" charset="-128"/>
                <a:ea typeface="BIZ UDゴシック" panose="020B0400000000000000" pitchFamily="49" charset="-128"/>
                <a:cs typeface="Times New Roman" panose="02020603050405020304" pitchFamily="18" charset="0"/>
              </a:rPr>
              <a:t>問合せ先</a:t>
            </a:r>
            <a:r>
              <a:rPr lang="en-US" altLang="ja-JP" b="1"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ja-JP" sz="400" dirty="0">
              <a:latin typeface="BIZ UDゴシック" panose="020B0400000000000000" pitchFamily="49" charset="-128"/>
              <a:ea typeface="BIZ UDゴシック" panose="020B0400000000000000" pitchFamily="49" charset="-128"/>
            </a:endParaRPr>
          </a:p>
        </p:txBody>
      </p:sp>
      <p:pic>
        <p:nvPicPr>
          <p:cNvPr id="26" name="図 25">
            <a:extLst>
              <a:ext uri="{FF2B5EF4-FFF2-40B4-BE49-F238E27FC236}">
                <a16:creationId xmlns:a16="http://schemas.microsoft.com/office/drawing/2014/main" id="{F94B566B-9365-43F7-8F00-519A074105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1083" y="9195109"/>
            <a:ext cx="967128" cy="967128"/>
          </a:xfrm>
          <a:prstGeom prst="rect">
            <a:avLst/>
          </a:prstGeom>
        </p:spPr>
      </p:pic>
      <p:pic>
        <p:nvPicPr>
          <p:cNvPr id="22" name="図 21">
            <a:extLst>
              <a:ext uri="{FF2B5EF4-FFF2-40B4-BE49-F238E27FC236}">
                <a16:creationId xmlns:a16="http://schemas.microsoft.com/office/drawing/2014/main" id="{15860C23-FD05-41C1-99F8-D55BFBB32BCE}"/>
              </a:ext>
            </a:extLst>
          </p:cNvPr>
          <p:cNvPicPr>
            <a:picLocks noChangeAspect="1"/>
          </p:cNvPicPr>
          <p:nvPr/>
        </p:nvPicPr>
        <p:blipFill rotWithShape="1">
          <a:blip r:embed="rId3"/>
          <a:srcRect l="17193" t="64760" r="16491" b="33189"/>
          <a:stretch/>
        </p:blipFill>
        <p:spPr>
          <a:xfrm>
            <a:off x="237131" y="0"/>
            <a:ext cx="6792295" cy="236317"/>
          </a:xfrm>
          <a:prstGeom prst="rect">
            <a:avLst/>
          </a:prstGeom>
        </p:spPr>
      </p:pic>
      <p:pic>
        <p:nvPicPr>
          <p:cNvPr id="23" name="図 22">
            <a:extLst>
              <a:ext uri="{FF2B5EF4-FFF2-40B4-BE49-F238E27FC236}">
                <a16:creationId xmlns:a16="http://schemas.microsoft.com/office/drawing/2014/main" id="{36936987-4B39-423A-9767-43720EC5F49C}"/>
              </a:ext>
            </a:extLst>
          </p:cNvPr>
          <p:cNvPicPr>
            <a:picLocks noChangeAspect="1"/>
          </p:cNvPicPr>
          <p:nvPr/>
        </p:nvPicPr>
        <p:blipFill rotWithShape="1">
          <a:blip r:embed="rId3"/>
          <a:srcRect l="17193" t="64760" r="16491" b="33189"/>
          <a:stretch/>
        </p:blipFill>
        <p:spPr>
          <a:xfrm>
            <a:off x="267957" y="10102111"/>
            <a:ext cx="6792295" cy="236317"/>
          </a:xfrm>
          <a:prstGeom prst="rect">
            <a:avLst/>
          </a:prstGeom>
        </p:spPr>
      </p:pic>
      <p:sp>
        <p:nvSpPr>
          <p:cNvPr id="25" name="Rectangle 22">
            <a:extLst>
              <a:ext uri="{FF2B5EF4-FFF2-40B4-BE49-F238E27FC236}">
                <a16:creationId xmlns:a16="http://schemas.microsoft.com/office/drawing/2014/main" id="{7981D559-D5E6-4FDC-AF77-21C84A4B70B4}"/>
              </a:ext>
            </a:extLst>
          </p:cNvPr>
          <p:cNvSpPr>
            <a:spLocks noChangeArrowheads="1"/>
          </p:cNvSpPr>
          <p:nvPr/>
        </p:nvSpPr>
        <p:spPr bwMode="auto">
          <a:xfrm>
            <a:off x="3892190" y="9652782"/>
            <a:ext cx="212593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algn="ctr" defTabSz="914400"/>
            <a:r>
              <a:rPr lang="ja-JP" altLang="en-US" sz="1000" b="1" dirty="0">
                <a:latin typeface="BIZ UDゴシック" panose="020B0400000000000000" pitchFamily="49" charset="-128"/>
                <a:ea typeface="BIZ UDゴシック" panose="020B0400000000000000" pitchFamily="49" charset="-128"/>
                <a:cs typeface="Times New Roman" panose="02020603050405020304" pitchFamily="18" charset="0"/>
              </a:rPr>
              <a:t>申請書類、申請の手引き等は</a:t>
            </a:r>
            <a:endParaRPr lang="en-US" altLang="ja-JP" sz="1000" b="1"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133350" algn="ctr" defTabSz="914400"/>
            <a:r>
              <a:rPr lang="ja-JP" altLang="en-US" sz="1000" b="1" dirty="0">
                <a:latin typeface="BIZ UDゴシック" panose="020B0400000000000000" pitchFamily="49" charset="-128"/>
                <a:ea typeface="BIZ UDゴシック" panose="020B0400000000000000" pitchFamily="49" charset="-128"/>
                <a:cs typeface="Times New Roman" panose="02020603050405020304" pitchFamily="18" charset="0"/>
              </a:rPr>
              <a:t>こちらから</a:t>
            </a:r>
            <a:endParaRPr lang="en-US" altLang="ja-JP" sz="1000" b="1"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133350" algn="ctr" defTabSz="914400"/>
            <a:r>
              <a:rPr lang="ja-JP" altLang="en-US" sz="1000" b="1" dirty="0">
                <a:latin typeface="BIZ UDゴシック" panose="020B0400000000000000" pitchFamily="49" charset="-128"/>
                <a:ea typeface="BIZ UDゴシック" panose="020B0400000000000000" pitchFamily="49" charset="-128"/>
                <a:cs typeface="Times New Roman" panose="02020603050405020304" pitchFamily="18" charset="0"/>
              </a:rPr>
              <a:t>ダウンロードできます。</a:t>
            </a:r>
            <a:endParaRPr lang="en-US" altLang="ja-JP" sz="1000" b="1"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7" name="Rectangle 22">
            <a:extLst>
              <a:ext uri="{FF2B5EF4-FFF2-40B4-BE49-F238E27FC236}">
                <a16:creationId xmlns:a16="http://schemas.microsoft.com/office/drawing/2014/main" id="{81E2AC4C-2D8A-4C5D-993E-A3E7BBD32EC0}"/>
              </a:ext>
            </a:extLst>
          </p:cNvPr>
          <p:cNvSpPr>
            <a:spLocks noChangeArrowheads="1"/>
          </p:cNvSpPr>
          <p:nvPr/>
        </p:nvSpPr>
        <p:spPr bwMode="auto">
          <a:xfrm>
            <a:off x="336520" y="9550155"/>
            <a:ext cx="376737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defTabSz="914400"/>
            <a:r>
              <a:rPr lang="ja-JP" altLang="en-US" sz="1100" b="1" dirty="0">
                <a:latin typeface="BIZ UDゴシック" panose="020B0400000000000000" pitchFamily="49" charset="-128"/>
                <a:ea typeface="BIZ UDゴシック" panose="020B0400000000000000" pitchFamily="49" charset="-128"/>
                <a:cs typeface="Times New Roman" panose="02020603050405020304" pitchFamily="18" charset="0"/>
              </a:rPr>
              <a:t>奈良県産業部産業創造課　産業政策係</a:t>
            </a:r>
          </a:p>
          <a:p>
            <a:pPr indent="133350" defTabSz="914400"/>
            <a:r>
              <a:rPr lang="ja-JP" altLang="en-US" sz="1100" b="1" dirty="0">
                <a:latin typeface="BIZ UDゴシック" panose="020B0400000000000000" pitchFamily="49" charset="-128"/>
                <a:ea typeface="BIZ UDゴシック" panose="020B0400000000000000" pitchFamily="49" charset="-128"/>
                <a:cs typeface="Times New Roman" panose="02020603050405020304" pitchFamily="18" charset="0"/>
              </a:rPr>
              <a:t>ＴＥＬ：</a:t>
            </a:r>
            <a:r>
              <a:rPr lang="en-US" altLang="ja-JP" sz="1100" b="1" dirty="0">
                <a:latin typeface="BIZ UDゴシック" panose="020B0400000000000000" pitchFamily="49" charset="-128"/>
                <a:ea typeface="BIZ UDゴシック" panose="020B0400000000000000" pitchFamily="49" charset="-128"/>
                <a:cs typeface="Times New Roman" panose="02020603050405020304" pitchFamily="18" charset="0"/>
              </a:rPr>
              <a:t>0742-27-7005</a:t>
            </a:r>
            <a:r>
              <a:rPr lang="ja-JP" altLang="en-US" sz="1100" b="1"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100" b="1" dirty="0">
                <a:latin typeface="BIZ UDゴシック" panose="020B0400000000000000" pitchFamily="49" charset="-128"/>
                <a:ea typeface="BIZ UDゴシック" panose="020B0400000000000000" pitchFamily="49" charset="-128"/>
                <a:cs typeface="Times New Roman" panose="02020603050405020304" pitchFamily="18" charset="0"/>
              </a:rPr>
              <a:t>8814</a:t>
            </a:r>
          </a:p>
          <a:p>
            <a:pPr indent="133350" defTabSz="914400"/>
            <a:r>
              <a:rPr lang="ja-JP" altLang="en-US" sz="1100" b="1" dirty="0">
                <a:latin typeface="BIZ UDゴシック" panose="020B0400000000000000" pitchFamily="49" charset="-128"/>
                <a:ea typeface="BIZ UDゴシック" panose="020B0400000000000000" pitchFamily="49" charset="-128"/>
                <a:cs typeface="Times New Roman" panose="02020603050405020304" pitchFamily="18" charset="0"/>
              </a:rPr>
              <a:t>メール：</a:t>
            </a:r>
            <a:r>
              <a:rPr lang="en-US" altLang="ja-JP" sz="1100" b="1" dirty="0">
                <a:latin typeface="BIZ UDゴシック" panose="020B0400000000000000" pitchFamily="49" charset="-128"/>
                <a:ea typeface="BIZ UDゴシック" panose="020B0400000000000000" pitchFamily="49" charset="-128"/>
                <a:cs typeface="Times New Roman" panose="02020603050405020304" pitchFamily="18" charset="0"/>
              </a:rPr>
              <a:t>nara_sdgs_cert@office.pref.nara.lg.jp</a:t>
            </a:r>
          </a:p>
        </p:txBody>
      </p:sp>
      <p:sp>
        <p:nvSpPr>
          <p:cNvPr id="28" name="Rectangle 22">
            <a:extLst>
              <a:ext uri="{FF2B5EF4-FFF2-40B4-BE49-F238E27FC236}">
                <a16:creationId xmlns:a16="http://schemas.microsoft.com/office/drawing/2014/main" id="{F03124E9-19EB-4716-B1D6-2CE2B0671367}"/>
              </a:ext>
            </a:extLst>
          </p:cNvPr>
          <p:cNvSpPr>
            <a:spLocks noChangeArrowheads="1"/>
          </p:cNvSpPr>
          <p:nvPr/>
        </p:nvSpPr>
        <p:spPr bwMode="auto">
          <a:xfrm>
            <a:off x="188911" y="147086"/>
            <a:ext cx="65931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defTabSz="914400"/>
            <a:r>
              <a:rPr lang="ja-JP" altLang="en-US" sz="1200" b="1" dirty="0">
                <a:latin typeface="BIZ UDゴシック" panose="020B0400000000000000" pitchFamily="49" charset="-128"/>
                <a:ea typeface="BIZ UDゴシック" panose="020B0400000000000000" pitchFamily="49" charset="-128"/>
                <a:cs typeface="Times New Roman" panose="02020603050405020304" pitchFamily="18" charset="0"/>
              </a:rPr>
              <a:t>県内関係機関によるサポートメニュー</a:t>
            </a:r>
            <a:endParaRPr lang="ja-JP" altLang="en-US" sz="1200" strike="sngStrike" dirty="0">
              <a:solidFill>
                <a:srgbClr val="FF0000"/>
              </a:solidFill>
              <a:highlight>
                <a:srgbClr val="FFFF00"/>
              </a:highlight>
              <a:latin typeface="BIZ UDP明朝 Medium" panose="02020500000000000000" pitchFamily="18" charset="-128"/>
              <a:ea typeface="BIZ UDP明朝 Medium" panose="02020500000000000000" pitchFamily="18" charset="-128"/>
              <a:cs typeface="Times New Roman" panose="02020603050405020304" pitchFamily="18" charset="0"/>
            </a:endParaRPr>
          </a:p>
        </p:txBody>
      </p:sp>
      <p:sp>
        <p:nvSpPr>
          <p:cNvPr id="32" name="Rectangle 22">
            <a:extLst>
              <a:ext uri="{FF2B5EF4-FFF2-40B4-BE49-F238E27FC236}">
                <a16:creationId xmlns:a16="http://schemas.microsoft.com/office/drawing/2014/main" id="{67848724-32C8-45B8-ACF0-CCDEBF9193E9}"/>
              </a:ext>
            </a:extLst>
          </p:cNvPr>
          <p:cNvSpPr>
            <a:spLocks noChangeArrowheads="1"/>
          </p:cNvSpPr>
          <p:nvPr/>
        </p:nvSpPr>
        <p:spPr bwMode="auto">
          <a:xfrm>
            <a:off x="188913" y="8911312"/>
            <a:ext cx="659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defTabSz="914400"/>
            <a:r>
              <a:rPr lang="en-US" altLang="ja-JP" sz="1000" dirty="0">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1000" dirty="0">
                <a:latin typeface="BIZ UDP明朝 Medium" panose="02020500000000000000" pitchFamily="18" charset="-128"/>
                <a:ea typeface="BIZ UDP明朝 Medium" panose="02020500000000000000" pitchFamily="18" charset="-128"/>
                <a:cs typeface="Times New Roman" panose="02020603050405020304" pitchFamily="18" charset="0"/>
              </a:rPr>
              <a:t>：サポートメニューは令和８年</a:t>
            </a:r>
            <a:r>
              <a:rPr lang="en-US" altLang="ja-JP" sz="1000" dirty="0">
                <a:latin typeface="BIZ UDP明朝 Medium" panose="02020500000000000000" pitchFamily="18" charset="-128"/>
                <a:ea typeface="BIZ UDP明朝 Medium" panose="02020500000000000000" pitchFamily="18" charset="-128"/>
                <a:cs typeface="Times New Roman" panose="02020603050405020304" pitchFamily="18" charset="0"/>
              </a:rPr>
              <a:t>4</a:t>
            </a:r>
            <a:r>
              <a:rPr lang="ja-JP" altLang="en-US" sz="1000" dirty="0">
                <a:latin typeface="BIZ UDP明朝 Medium" panose="02020500000000000000" pitchFamily="18" charset="-128"/>
                <a:ea typeface="BIZ UDP明朝 Medium" panose="02020500000000000000" pitchFamily="18" charset="-128"/>
                <a:cs typeface="Times New Roman" panose="02020603050405020304" pitchFamily="18" charset="0"/>
              </a:rPr>
              <a:t>月１日時点であり、内容は予告なく変更となる場合がありますのでご了承ください。</a:t>
            </a:r>
          </a:p>
        </p:txBody>
      </p:sp>
      <p:sp>
        <p:nvSpPr>
          <p:cNvPr id="33" name="Rectangle 22">
            <a:extLst>
              <a:ext uri="{FF2B5EF4-FFF2-40B4-BE49-F238E27FC236}">
                <a16:creationId xmlns:a16="http://schemas.microsoft.com/office/drawing/2014/main" id="{4C31920B-C5EC-4809-94D5-165EB33A21F2}"/>
              </a:ext>
            </a:extLst>
          </p:cNvPr>
          <p:cNvSpPr>
            <a:spLocks noChangeArrowheads="1"/>
          </p:cNvSpPr>
          <p:nvPr/>
        </p:nvSpPr>
        <p:spPr bwMode="auto">
          <a:xfrm>
            <a:off x="188912" y="9051343"/>
            <a:ext cx="659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0200" eaLnBrk="0" fontAlgn="base" hangingPunct="0">
              <a:spcBef>
                <a:spcPct val="0"/>
              </a:spcBef>
              <a:spcAft>
                <a:spcPct val="0"/>
              </a:spcAft>
              <a:tabLst>
                <a:tab pos="2009775" algn="l"/>
              </a:tabLst>
              <a:defRPr>
                <a:solidFill>
                  <a:schemeClr val="tx1"/>
                </a:solidFill>
                <a:latin typeface="Arial" panose="020B0604020202020204" pitchFamily="34" charset="0"/>
              </a:defRPr>
            </a:lvl1pPr>
            <a:lvl2pPr eaLnBrk="0" fontAlgn="base" hangingPunct="0">
              <a:spcBef>
                <a:spcPct val="0"/>
              </a:spcBef>
              <a:spcAft>
                <a:spcPct val="0"/>
              </a:spcAft>
              <a:tabLst>
                <a:tab pos="2009775" algn="l"/>
              </a:tabLst>
              <a:defRPr>
                <a:solidFill>
                  <a:schemeClr val="tx1"/>
                </a:solidFill>
                <a:latin typeface="Arial" panose="020B0604020202020204" pitchFamily="34" charset="0"/>
              </a:defRPr>
            </a:lvl2pPr>
            <a:lvl3pPr eaLnBrk="0" fontAlgn="base" hangingPunct="0">
              <a:spcBef>
                <a:spcPct val="0"/>
              </a:spcBef>
              <a:spcAft>
                <a:spcPct val="0"/>
              </a:spcAft>
              <a:tabLst>
                <a:tab pos="2009775" algn="l"/>
              </a:tabLst>
              <a:defRPr>
                <a:solidFill>
                  <a:schemeClr val="tx1"/>
                </a:solidFill>
                <a:latin typeface="Arial" panose="020B0604020202020204" pitchFamily="34" charset="0"/>
              </a:defRPr>
            </a:lvl3pPr>
            <a:lvl4pPr eaLnBrk="0" fontAlgn="base" hangingPunct="0">
              <a:spcBef>
                <a:spcPct val="0"/>
              </a:spcBef>
              <a:spcAft>
                <a:spcPct val="0"/>
              </a:spcAft>
              <a:tabLst>
                <a:tab pos="2009775" algn="l"/>
              </a:tabLst>
              <a:defRPr>
                <a:solidFill>
                  <a:schemeClr val="tx1"/>
                </a:solidFill>
                <a:latin typeface="Arial" panose="020B0604020202020204" pitchFamily="34" charset="0"/>
              </a:defRPr>
            </a:lvl4pPr>
            <a:lvl5pPr eaLnBrk="0" fontAlgn="base" hangingPunct="0">
              <a:spcBef>
                <a:spcPct val="0"/>
              </a:spcBef>
              <a:spcAft>
                <a:spcPct val="0"/>
              </a:spcAft>
              <a:tabLst>
                <a:tab pos="2009775" algn="l"/>
              </a:tabLst>
              <a:defRPr>
                <a:solidFill>
                  <a:schemeClr val="tx1"/>
                </a:solidFill>
                <a:latin typeface="Arial" panose="020B0604020202020204" pitchFamily="34" charset="0"/>
              </a:defRPr>
            </a:lvl5pPr>
            <a:lvl6pPr eaLnBrk="0" fontAlgn="base" hangingPunct="0">
              <a:spcBef>
                <a:spcPct val="0"/>
              </a:spcBef>
              <a:spcAft>
                <a:spcPct val="0"/>
              </a:spcAft>
              <a:tabLst>
                <a:tab pos="2009775" algn="l"/>
              </a:tabLst>
              <a:defRPr>
                <a:solidFill>
                  <a:schemeClr val="tx1"/>
                </a:solidFill>
                <a:latin typeface="Arial" panose="020B0604020202020204" pitchFamily="34" charset="0"/>
              </a:defRPr>
            </a:lvl6pPr>
            <a:lvl7pPr eaLnBrk="0" fontAlgn="base" hangingPunct="0">
              <a:spcBef>
                <a:spcPct val="0"/>
              </a:spcBef>
              <a:spcAft>
                <a:spcPct val="0"/>
              </a:spcAft>
              <a:tabLst>
                <a:tab pos="2009775" algn="l"/>
              </a:tabLst>
              <a:defRPr>
                <a:solidFill>
                  <a:schemeClr val="tx1"/>
                </a:solidFill>
                <a:latin typeface="Arial" panose="020B0604020202020204" pitchFamily="34" charset="0"/>
              </a:defRPr>
            </a:lvl7pPr>
            <a:lvl8pPr eaLnBrk="0" fontAlgn="base" hangingPunct="0">
              <a:spcBef>
                <a:spcPct val="0"/>
              </a:spcBef>
              <a:spcAft>
                <a:spcPct val="0"/>
              </a:spcAft>
              <a:tabLst>
                <a:tab pos="2009775" algn="l"/>
              </a:tabLst>
              <a:defRPr>
                <a:solidFill>
                  <a:schemeClr val="tx1"/>
                </a:solidFill>
                <a:latin typeface="Arial" panose="020B0604020202020204" pitchFamily="34" charset="0"/>
              </a:defRPr>
            </a:lvl8pPr>
            <a:lvl9pPr eaLnBrk="0" fontAlgn="base" hangingPunct="0">
              <a:spcBef>
                <a:spcPct val="0"/>
              </a:spcBef>
              <a:spcAft>
                <a:spcPct val="0"/>
              </a:spcAft>
              <a:tabLst>
                <a:tab pos="2009775" algn="l"/>
              </a:tabLst>
              <a:defRPr>
                <a:solidFill>
                  <a:schemeClr val="tx1"/>
                </a:solidFill>
                <a:latin typeface="Arial" panose="020B0604020202020204" pitchFamily="34" charset="0"/>
              </a:defRPr>
            </a:lvl9pPr>
          </a:lstStyle>
          <a:p>
            <a:pPr indent="133350" defTabSz="914400"/>
            <a:r>
              <a:rPr lang="en-US" altLang="ja-JP" sz="1000" dirty="0">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1000" dirty="0">
                <a:latin typeface="BIZ UDP明朝 Medium" panose="02020500000000000000" pitchFamily="18" charset="-128"/>
                <a:ea typeface="BIZ UDP明朝 Medium" panose="02020500000000000000" pitchFamily="18" charset="-128"/>
                <a:cs typeface="Times New Roman" panose="02020603050405020304" pitchFamily="18" charset="0"/>
              </a:rPr>
              <a:t>：サポートメニューの詳細については各支援機関までお問い合わせください。</a:t>
            </a:r>
          </a:p>
        </p:txBody>
      </p:sp>
      <p:graphicFrame>
        <p:nvGraphicFramePr>
          <p:cNvPr id="17" name="表 16">
            <a:extLst>
              <a:ext uri="{FF2B5EF4-FFF2-40B4-BE49-F238E27FC236}">
                <a16:creationId xmlns:a16="http://schemas.microsoft.com/office/drawing/2014/main" id="{4B75990B-16B2-431B-A764-DC2D1466D477}"/>
              </a:ext>
            </a:extLst>
          </p:cNvPr>
          <p:cNvGraphicFramePr>
            <a:graphicFrameLocks noGrp="1"/>
          </p:cNvGraphicFramePr>
          <p:nvPr>
            <p:extLst>
              <p:ext uri="{D42A27DB-BD31-4B8C-83A1-F6EECF244321}">
                <p14:modId xmlns:p14="http://schemas.microsoft.com/office/powerpoint/2010/main" val="3807887604"/>
              </p:ext>
            </p:extLst>
          </p:nvPr>
        </p:nvGraphicFramePr>
        <p:xfrm>
          <a:off x="92075" y="388270"/>
          <a:ext cx="7067550" cy="6534211"/>
        </p:xfrm>
        <a:graphic>
          <a:graphicData uri="http://schemas.openxmlformats.org/drawingml/2006/table">
            <a:tbl>
              <a:tblPr firstRow="1" firstCol="1" bandRow="1">
                <a:effectLst/>
                <a:tableStyleId>{5C22544A-7EE6-4342-B048-85BDC9FD1C3A}</a:tableStyleId>
              </a:tblPr>
              <a:tblGrid>
                <a:gridCol w="314662">
                  <a:extLst>
                    <a:ext uri="{9D8B030D-6E8A-4147-A177-3AD203B41FA5}">
                      <a16:colId xmlns:a16="http://schemas.microsoft.com/office/drawing/2014/main" val="3153474192"/>
                    </a:ext>
                  </a:extLst>
                </a:gridCol>
                <a:gridCol w="4330189">
                  <a:extLst>
                    <a:ext uri="{9D8B030D-6E8A-4147-A177-3AD203B41FA5}">
                      <a16:colId xmlns:a16="http://schemas.microsoft.com/office/drawing/2014/main" val="4167609681"/>
                    </a:ext>
                  </a:extLst>
                </a:gridCol>
                <a:gridCol w="2422699">
                  <a:extLst>
                    <a:ext uri="{9D8B030D-6E8A-4147-A177-3AD203B41FA5}">
                      <a16:colId xmlns:a16="http://schemas.microsoft.com/office/drawing/2014/main" val="2411524413"/>
                    </a:ext>
                  </a:extLst>
                </a:gridCol>
              </a:tblGrid>
              <a:tr h="208898">
                <a:tc>
                  <a:txBody>
                    <a:bodyPr/>
                    <a:lstStyle/>
                    <a:p>
                      <a:pPr algn="ct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ctr">
                        <a:lnSpc>
                          <a:spcPts val="1500"/>
                        </a:lnSpc>
                      </a:pPr>
                      <a:r>
                        <a:rPr lang="ja-JP" altLang="en-US" sz="1100" b="1" kern="100" dirty="0">
                          <a:effectLst/>
                          <a:latin typeface="BIZ UDゴシック" panose="020B0400000000000000" pitchFamily="49" charset="-128"/>
                          <a:ea typeface="BIZ UDゴシック" panose="020B0400000000000000" pitchFamily="49" charset="-128"/>
                        </a:rPr>
                        <a:t>支援内容</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ctr"/>
                      <a:r>
                        <a:rPr lang="ja-JP" altLang="en-US"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支援機関</a:t>
                      </a:r>
                      <a:r>
                        <a:rPr lang="en-US" alt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問合せ先</a:t>
                      </a:r>
                      <a:r>
                        <a:rPr lang="en-US" alt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4041116767"/>
                  </a:ext>
                </a:extLst>
              </a:tr>
              <a:tr h="189045">
                <a:tc rowSpan="10">
                  <a:txBody>
                    <a:bodyPr/>
                    <a:lstStyle/>
                    <a:p>
                      <a:pPr algn="ctr">
                        <a:lnSpc>
                          <a:spcPts val="1600"/>
                        </a:lnSpc>
                      </a:pPr>
                      <a:r>
                        <a:rPr lang="ja-JP" sz="1100" b="1" kern="100" dirty="0">
                          <a:effectLst/>
                          <a:latin typeface="BIZ UDゴシック" panose="020B0400000000000000" pitchFamily="49" charset="-128"/>
                          <a:ea typeface="BIZ UDゴシック" panose="020B0400000000000000" pitchFamily="49" charset="-128"/>
                        </a:rPr>
                        <a:t>Ｐ </a:t>
                      </a:r>
                      <a:r>
                        <a:rPr lang="en-US" sz="1100" b="1" kern="100" dirty="0">
                          <a:effectLst/>
                          <a:latin typeface="BIZ UDゴシック" panose="020B0400000000000000" pitchFamily="49" charset="-128"/>
                          <a:ea typeface="BIZ UDゴシック" panose="020B0400000000000000" pitchFamily="49" charset="-128"/>
                        </a:rPr>
                        <a:t>   </a:t>
                      </a:r>
                      <a:r>
                        <a:rPr lang="ja-JP" sz="1100" b="1" kern="100" dirty="0">
                          <a:effectLst/>
                          <a:latin typeface="BIZ UDゴシック" panose="020B0400000000000000" pitchFamily="49" charset="-128"/>
                          <a:ea typeface="BIZ UDゴシック" panose="020B0400000000000000" pitchFamily="49" charset="-128"/>
                        </a:rPr>
                        <a:t>Ｒ</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vert="eaVert"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lnSpc>
                          <a:spcPts val="1600"/>
                        </a:lnSpc>
                      </a:pPr>
                      <a:r>
                        <a:rPr lang="ja-JP" altLang="en-US" sz="900" b="0" kern="100" dirty="0">
                          <a:effectLst/>
                          <a:latin typeface="BIZ UDP明朝 Medium" panose="02020500000000000000" pitchFamily="18" charset="-128"/>
                          <a:ea typeface="BIZ UDP明朝 Medium" panose="02020500000000000000" pitchFamily="18" charset="-128"/>
                        </a:rPr>
                        <a:t>・国のＳＤＧｓに関連するホームページで認証企業の取組内容を紹介　</a:t>
                      </a:r>
                      <a:endParaRPr lang="en-US" altLang="ja-JP" sz="900" b="0" kern="100" dirty="0">
                        <a:effectLst/>
                        <a:latin typeface="BIZ UDP明朝 Medium" panose="02020500000000000000" pitchFamily="18" charset="-128"/>
                        <a:ea typeface="BIZ UDP明朝 Medium" panose="02020500000000000000" pitchFamily="18" charset="-128"/>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zh-TW" altLang="en-US" sz="900" b="0" kern="100" dirty="0">
                          <a:solidFill>
                            <a:schemeClr val="dk1"/>
                          </a:solidFill>
                          <a:effectLst/>
                          <a:latin typeface="BIZ UDP明朝 Medium" panose="02020500000000000000" pitchFamily="18" charset="-128"/>
                          <a:ea typeface="BIZ UDP明朝 Medium" panose="02020500000000000000" pitchFamily="18" charset="-128"/>
                          <a:cs typeface="+mn-cs"/>
                        </a:rPr>
                        <a:t>近畿経済産業局</a:t>
                      </a:r>
                      <a:r>
                        <a:rPr kumimoji="1" lang="en-US" altLang="zh-TW" sz="900" b="0" kern="100" dirty="0">
                          <a:solidFill>
                            <a:schemeClr val="dk1"/>
                          </a:solidFill>
                          <a:effectLst/>
                          <a:latin typeface="ＭＳ Ｐ明朝" panose="02020600040205080304" pitchFamily="18" charset="-128"/>
                          <a:ea typeface="ＭＳ Ｐ明朝" panose="02020600040205080304" pitchFamily="18" charset="-128"/>
                          <a:cs typeface="+mn-cs"/>
                        </a:rPr>
                        <a:t>(06-6966-6003)</a:t>
                      </a: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711925978"/>
                  </a:ext>
                </a:extLst>
              </a:tr>
              <a:tr h="366948">
                <a:tc vMerge="1">
                  <a:txBody>
                    <a:bodyPr/>
                    <a:lstStyle/>
                    <a:p>
                      <a:endParaRPr kumimoji="1" lang="ja-JP" altLang="en-US"/>
                    </a:p>
                  </a:txBody>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・ホームページにおいて、認証された会員企業の取組内容を紹介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奈良商工会議所</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(0742-52-1777)</a:t>
                      </a:r>
                    </a:p>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奈良県商工会連合会</a:t>
                      </a:r>
                      <a:r>
                        <a:rPr kumimoji="1"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mn-cs"/>
                        </a:rPr>
                        <a:t>(</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0742-53-4411</a:t>
                      </a: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a:t>
                      </a: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76553737"/>
                  </a:ext>
                </a:extLst>
              </a:tr>
              <a:tr h="176185">
                <a:tc vMerge="1">
                  <a:txBody>
                    <a:bodyPr/>
                    <a:lstStyle/>
                    <a:p>
                      <a:endParaRPr kumimoji="1" lang="ja-JP" altLang="en-US"/>
                    </a:p>
                  </a:txBody>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・広報誌等において、認証された会員企業の取り組み内容を紹介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橿原商工会議所</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(0744-28-4400)</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322682543"/>
                  </a:ext>
                </a:extLst>
              </a:tr>
              <a:tr h="176185">
                <a:tc vMerge="1">
                  <a:txBody>
                    <a:bodyPr/>
                    <a:lstStyle/>
                    <a:p>
                      <a:endParaRPr kumimoji="1" lang="ja-JP" altLang="en-US"/>
                    </a:p>
                  </a:txBody>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・ホームページ・会報誌にて、認証された会員組合・組合員企業の取組内容を紹介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奈良県中小企業団体中央会</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(0742-41-3200)</a:t>
                      </a:r>
                      <a:endParaRPr kumimoji="1" lang="ja-JP" altLang="en-US" sz="900" b="0" kern="100" dirty="0">
                        <a:solidFill>
                          <a:schemeClr val="tx1"/>
                        </a:solidFill>
                        <a:effectLst/>
                        <a:latin typeface="ＭＳ 明朝" panose="02020609040205080304" pitchFamily="17" charset="-128"/>
                        <a:ea typeface="ＭＳ 明朝" panose="02020609040205080304" pitchFamily="17"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70386730"/>
                  </a:ext>
                </a:extLst>
              </a:tr>
              <a:tr h="176185">
                <a:tc vMerge="1">
                  <a:txBody>
                    <a:bodyPr/>
                    <a:lstStyle/>
                    <a:p>
                      <a:endParaRPr kumimoji="1" lang="ja-JP" altLang="en-US"/>
                    </a:p>
                  </a:txBody>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・学生と企業が交流するイベントへの優先参加</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奈良国立大学機構</a:t>
                      </a:r>
                      <a:r>
                        <a:rPr kumimoji="1" lang="en-US" altLang="ja-JP" sz="900" b="0" kern="100" dirty="0">
                          <a:solidFill>
                            <a:schemeClr val="tx1"/>
                          </a:solidFill>
                          <a:effectLst/>
                          <a:latin typeface="ＭＳ 明朝" panose="02020609040205080304" pitchFamily="17" charset="-128"/>
                          <a:ea typeface="ＭＳ 明朝" panose="02020609040205080304" pitchFamily="17" charset="-128"/>
                          <a:cs typeface="+mn-cs"/>
                        </a:rPr>
                        <a:t>(</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0742-20-3989</a:t>
                      </a:r>
                      <a:r>
                        <a:rPr kumimoji="1" lang="en-US" altLang="ja-JP" sz="900" b="0" kern="100" dirty="0">
                          <a:solidFill>
                            <a:schemeClr val="tx1"/>
                          </a:solidFill>
                          <a:effectLst/>
                          <a:latin typeface="ＭＳ 明朝" panose="02020609040205080304" pitchFamily="17" charset="-128"/>
                          <a:ea typeface="ＭＳ 明朝" panose="02020609040205080304" pitchFamily="17" charset="-128"/>
                          <a:cs typeface="+mn-cs"/>
                        </a:rPr>
                        <a:t>)</a:t>
                      </a:r>
                      <a:endParaRPr kumimoji="1" lang="ja-JP" altLang="en-US" sz="900" b="0" kern="100" dirty="0">
                        <a:solidFill>
                          <a:schemeClr val="tx1"/>
                        </a:solidFill>
                        <a:effectLst/>
                        <a:latin typeface="ＭＳ 明朝" panose="02020609040205080304" pitchFamily="17" charset="-128"/>
                        <a:ea typeface="ＭＳ 明朝" panose="02020609040205080304" pitchFamily="17"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65215521"/>
                  </a:ext>
                </a:extLst>
              </a:tr>
              <a:tr h="364522">
                <a:tc vMerge="1">
                  <a:txBody>
                    <a:bodyPr/>
                    <a:lstStyle/>
                    <a:p>
                      <a:endParaRPr kumimoji="1" lang="ja-JP" altLang="en-US"/>
                    </a:p>
                  </a:txBody>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・認証企業の</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SDG</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ｓに関する取り組みを広く市民に紹介するとともに、他の市内企業に対して啓発を行うことで認証制度の普及を図る。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天理市</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(0743-63-1001)</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760397804"/>
                  </a:ext>
                </a:extLst>
              </a:tr>
              <a:tr h="366948">
                <a:tc vMerge="1">
                  <a:txBody>
                    <a:bodyPr/>
                    <a:lstStyle/>
                    <a:p>
                      <a:endParaRPr kumimoji="1" lang="ja-JP" altLang="en-US"/>
                    </a:p>
                  </a:txBody>
                  <a:tcPr/>
                </a:tc>
                <a:tc>
                  <a:txBody>
                    <a:bodyPr/>
                    <a:lstStyle/>
                    <a:p>
                      <a:pPr algn="l">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・ホームページ等で市町内の認証企業を紹介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大和高田市</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(0745-22-1101)</a:t>
                      </a:r>
                    </a:p>
                    <a:p>
                      <a:pPr marL="0" marR="0" lvl="0" indent="0" algn="ctr" defTabSz="685800"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大淀町</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(0747-52-5543)</a:t>
                      </a: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21192459"/>
                  </a:ext>
                </a:extLst>
              </a:tr>
              <a:tr h="173550">
                <a:tc vMerge="1">
                  <a:txBody>
                    <a:bodyPr/>
                    <a:lstStyle/>
                    <a:p>
                      <a:endParaRPr kumimoji="1" lang="ja-JP" altLang="en-US"/>
                    </a:p>
                  </a:txBody>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・ホームページや交流会等のイベントで市内の認証企業の取組を紹介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生駒市</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(0743-74-1111)</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9712469"/>
                  </a:ext>
                </a:extLst>
              </a:tr>
              <a:tr h="173550">
                <a:tc vMerge="1">
                  <a:txBody>
                    <a:bodyPr/>
                    <a:lstStyle/>
                    <a:p>
                      <a:endParaRPr kumimoji="1" lang="ja-JP" altLang="en-US"/>
                    </a:p>
                  </a:txBody>
                  <a:tcPr/>
                </a:tc>
                <a:tc>
                  <a:txBody>
                    <a:bodyPr/>
                    <a:lstStyle/>
                    <a:p>
                      <a:pPr algn="l">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・ホームページにサイト等を設け、村内の認証企業を紹介</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黒滝村</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(0747-62-2031)</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920701107"/>
                  </a:ext>
                </a:extLst>
              </a:tr>
              <a:tr h="333455">
                <a:tc vMerge="1">
                  <a:txBody>
                    <a:bodyPr/>
                    <a:lstStyle/>
                    <a:p>
                      <a:endParaRPr kumimoji="1" lang="ja-JP" altLang="en-US"/>
                    </a:p>
                  </a:txBody>
                  <a:tcPr/>
                </a:tc>
                <a:tc>
                  <a:txBody>
                    <a:bodyPr/>
                    <a:lstStyle/>
                    <a:p>
                      <a:pPr marL="0" marR="0" lvl="0" indent="0" algn="l" defTabSz="685800" rtl="0" eaLnBrk="1" fontAlgn="auto" latinLnBrk="0" hangingPunct="1">
                        <a:lnSpc>
                          <a:spcPts val="14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・目標設定特約付融資</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&lt;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ナント</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&gt;SDGs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サポートローン</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有償</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の目標として、奈良県</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企業認証を設定のうえ、達成されたお客さまをホームページ上で公表</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南都銀行</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(0742-27-1558)</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43789909"/>
                  </a:ext>
                </a:extLst>
              </a:tr>
              <a:tr h="366948">
                <a:tc rowSpan="7">
                  <a:txBody>
                    <a:bodyPr/>
                    <a:lstStyle/>
                    <a:p>
                      <a:pPr algn="ctr">
                        <a:lnSpc>
                          <a:spcPts val="1600"/>
                        </a:lnSpc>
                      </a:pPr>
                      <a:r>
                        <a:rPr lang="ja-JP" altLang="en-US" sz="1100" b="1" kern="100" dirty="0">
                          <a:effectLst/>
                          <a:latin typeface="BIZ UDゴシック" panose="020B0400000000000000" pitchFamily="49" charset="-128"/>
                          <a:ea typeface="BIZ UDゴシック" panose="020B0400000000000000" pitchFamily="49" charset="-128"/>
                        </a:rPr>
                        <a:t>資　　金</a:t>
                      </a:r>
                      <a:endParaRPr lang="en-US" altLang="ja-JP" sz="1100" b="1" kern="100" dirty="0">
                        <a:effectLst/>
                        <a:latin typeface="BIZ UDゴシック" panose="020B0400000000000000" pitchFamily="49" charset="-128"/>
                        <a:ea typeface="BIZ UDゴシック" panose="020B0400000000000000" pitchFamily="49" charset="-128"/>
                      </a:endParaRPr>
                    </a:p>
                  </a:txBody>
                  <a:tcPr marL="68580" marR="68580" marT="0" marB="0" vert="eaVert"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just">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・協調融資制度「</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NARAKARA</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」を活用した融資の適用</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奈良信用金庫</a:t>
                      </a:r>
                      <a:r>
                        <a:rPr lang="en-US" altLang="ja-JP" sz="900" b="0" kern="100" dirty="0">
                          <a:solidFill>
                            <a:schemeClr val="tx1"/>
                          </a:solidFill>
                          <a:effectLst/>
                          <a:latin typeface="ＭＳ Ｐ明朝" panose="02020600040205080304" pitchFamily="18" charset="-128"/>
                          <a:ea typeface="ＭＳ Ｐ明朝" panose="02020600040205080304" pitchFamily="18" charset="-128"/>
                        </a:rPr>
                        <a:t>(0743-54-3117)</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endParaRPr>
                    </a:p>
                    <a:p>
                      <a:pPr algn="ctr">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日本政策金融公庫</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en-US" altLang="ja-JP" sz="900" b="0" kern="100" dirty="0">
                          <a:solidFill>
                            <a:schemeClr val="tx1"/>
                          </a:solidFill>
                          <a:effectLst/>
                          <a:latin typeface="ＭＳ Ｐ明朝" panose="02020600040205080304" pitchFamily="18" charset="-128"/>
                          <a:ea typeface="ＭＳ Ｐ明朝" panose="02020600040205080304" pitchFamily="18" charset="-128"/>
                        </a:rPr>
                        <a:t>0570-069483</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984160020"/>
                  </a:ext>
                </a:extLst>
              </a:tr>
              <a:tr h="495175">
                <a:tc vMerge="1">
                  <a:txBody>
                    <a:bodyPr/>
                    <a:lstStyle/>
                    <a:p>
                      <a:endParaRPr kumimoji="1" lang="ja-JP" altLang="en-US"/>
                    </a:p>
                  </a:txBody>
                  <a:tcPr/>
                </a:tc>
                <a:tc>
                  <a:txBody>
                    <a:bodyPr/>
                    <a:lstStyle/>
                    <a:p>
                      <a:pPr algn="just">
                        <a:lnSpc>
                          <a:spcPts val="14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・「目標設定特約付融資</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&lt;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ナント</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&gt;SDG</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ｓサポートローン」</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有償</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による資金面での支援に加えて、公的認証等　（奈良県</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企業認証制度）の取得を目標項目に設定、目標を達成されたお客さまに対して融資利率を</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0.1</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％優遇　</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南都銀行</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(0742-27-1558)</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14686577"/>
                  </a:ext>
                </a:extLst>
              </a:tr>
              <a:tr h="563612">
                <a:tc vMerge="1">
                  <a:txBody>
                    <a:bodyPr/>
                    <a:lstStyle/>
                    <a:p>
                      <a:endParaRPr kumimoji="1" lang="ja-JP" altLang="en-US"/>
                    </a:p>
                  </a:txBody>
                  <a:tcPr/>
                </a:tc>
                <a:tc>
                  <a:txBody>
                    <a:bodyPr/>
                    <a:lstStyle/>
                    <a:p>
                      <a:pPr algn="just">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・「やましん脱炭素応援ローン」を活用し融資の利率を優遇　</a:t>
                      </a:r>
                    </a:p>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・奈良県信用保証協会「</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SDG</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ｓ推進保証」を利用した融資利率を優遇</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endParaRPr>
                    </a:p>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・奈良県制度融資「ＳＤＧｓ推進資金」を利用した融資利率を優遇</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lang="zh-TW" altLang="en-US" sz="900" b="0" kern="100" dirty="0">
                          <a:solidFill>
                            <a:schemeClr val="tx1"/>
                          </a:solidFill>
                          <a:effectLst/>
                          <a:latin typeface="BIZ UDP明朝 Medium" panose="02020500000000000000" pitchFamily="18" charset="-128"/>
                          <a:ea typeface="BIZ UDP明朝 Medium" panose="02020500000000000000" pitchFamily="18" charset="-128"/>
                        </a:rPr>
                        <a:t>大和信用金庫　総合企画部</a:t>
                      </a:r>
                      <a:endParaRPr lang="en-US" altLang="zh-TW" sz="900" b="0" kern="100" dirty="0">
                        <a:solidFill>
                          <a:schemeClr val="tx1"/>
                        </a:solidFill>
                        <a:effectLst/>
                        <a:latin typeface="BIZ UDP明朝 Medium" panose="02020500000000000000" pitchFamily="18" charset="-128"/>
                        <a:ea typeface="BIZ UDP明朝 Medium" panose="02020500000000000000" pitchFamily="18" charset="-128"/>
                      </a:endParaRPr>
                    </a:p>
                    <a:p>
                      <a:pPr algn="ctr">
                        <a:lnSpc>
                          <a:spcPts val="1600"/>
                        </a:lnSpc>
                      </a:pPr>
                      <a:r>
                        <a:rPr lang="zh-TW" altLang="en-US" sz="900" b="0" kern="100" dirty="0">
                          <a:solidFill>
                            <a:schemeClr val="tx1"/>
                          </a:solidFill>
                          <a:effectLst/>
                          <a:latin typeface="BIZ UDP明朝 Medium" panose="02020500000000000000" pitchFamily="18" charset="-128"/>
                          <a:ea typeface="BIZ UDP明朝 Medium" panose="02020500000000000000" pitchFamily="18" charset="-128"/>
                        </a:rPr>
                        <a:t>（</a:t>
                      </a:r>
                      <a:r>
                        <a:rPr lang="en-US" altLang="zh-TW" sz="900" b="0" kern="100" dirty="0">
                          <a:solidFill>
                            <a:schemeClr val="tx1"/>
                          </a:solidFill>
                          <a:effectLst/>
                          <a:latin typeface="ＭＳ Ｐ明朝" panose="02020600040205080304" pitchFamily="18" charset="-128"/>
                          <a:ea typeface="ＭＳ Ｐ明朝" panose="02020600040205080304" pitchFamily="18" charset="-128"/>
                        </a:rPr>
                        <a:t>0744-42-9030</a:t>
                      </a:r>
                      <a:r>
                        <a:rPr lang="zh-TW" altLang="en-US" sz="900" b="0" kern="100" dirty="0">
                          <a:solidFill>
                            <a:schemeClr val="tx1"/>
                          </a:solidFill>
                          <a:effectLst/>
                          <a:latin typeface="BIZ UDP明朝 Medium" panose="02020500000000000000" pitchFamily="18" charset="-128"/>
                          <a:ea typeface="BIZ UDP明朝 Medium" panose="02020500000000000000" pitchFamily="18" charset="-128"/>
                        </a:rPr>
                        <a:t>）</a:t>
                      </a:r>
                      <a:endParaRPr lang="ja-JP" altLang="en-US" sz="900" b="0" kern="100" dirty="0">
                        <a:solidFill>
                          <a:schemeClr val="tx1"/>
                        </a:solidFill>
                        <a:effectLst/>
                        <a:latin typeface="BIZ UDP明朝 Medium" panose="02020500000000000000" pitchFamily="18" charset="-128"/>
                        <a:ea typeface="BIZ UDP明朝 Medium" panose="02020500000000000000" pitchFamily="18" charset="-128"/>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78562180"/>
                  </a:ext>
                </a:extLst>
              </a:tr>
              <a:tr h="181421">
                <a:tc vMerge="1">
                  <a:txBody>
                    <a:bodyPr/>
                    <a:lstStyle/>
                    <a:p>
                      <a:endParaRPr kumimoji="1" lang="ja-JP" altLang="en-US"/>
                    </a:p>
                  </a:txBody>
                  <a:tcPr/>
                </a:tc>
                <a:tc>
                  <a:txBody>
                    <a:bodyPr/>
                    <a:lstStyle/>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・「みらい創生ローン」による融資利率を優遇</a:t>
                      </a:r>
                      <a:endParaRPr lang="ja-JP"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奈良信用金庫</a:t>
                      </a:r>
                      <a:r>
                        <a:rPr lang="en-US" altLang="ja-JP" sz="900" b="0" kern="100" dirty="0">
                          <a:solidFill>
                            <a:schemeClr val="tx1"/>
                          </a:solidFill>
                          <a:effectLst/>
                          <a:latin typeface="ＭＳ Ｐ明朝" panose="02020600040205080304" pitchFamily="18" charset="-128"/>
                          <a:ea typeface="ＭＳ Ｐ明朝" panose="02020600040205080304" pitchFamily="18" charset="-128"/>
                        </a:rPr>
                        <a:t>(0743-54-3117)</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27201375"/>
                  </a:ext>
                </a:extLst>
              </a:tr>
              <a:tr h="364522">
                <a:tc vMerge="1">
                  <a:txBody>
                    <a:bodyPr/>
                    <a:lstStyle/>
                    <a:p>
                      <a:endParaRPr kumimoji="1" lang="ja-JP" altLang="en-US"/>
                    </a:p>
                  </a:txBody>
                  <a:tcPr/>
                </a:tc>
                <a:tc>
                  <a:txBody>
                    <a:bodyPr/>
                    <a:lstStyle/>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・橿原市特別小口融資を利用された際に、</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0.5</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％上限として、利子補給</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0" marR="0" lvl="0" indent="0" algn="just" defTabSz="685800" rtl="0" eaLnBrk="1" fontAlgn="auto" latinLnBrk="0" hangingPunct="1">
                        <a:lnSpc>
                          <a:spcPts val="1600"/>
                        </a:lnSpc>
                        <a:spcBef>
                          <a:spcPts val="0"/>
                        </a:spcBef>
                        <a:spcAft>
                          <a:spcPts val="0"/>
                        </a:spcAft>
                        <a:buClrTx/>
                        <a:buSzTx/>
                        <a:buFontTx/>
                        <a:buNone/>
                        <a:tabLst/>
                        <a:defRPr/>
                      </a:pP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令和</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8</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年</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4</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月</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1</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日より</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endParaRPr lang="ja-JP"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橿原市</a:t>
                      </a:r>
                      <a:r>
                        <a:rPr lang="en-US" altLang="ja-JP" sz="900" b="0" kern="100" dirty="0">
                          <a:solidFill>
                            <a:schemeClr val="tx1"/>
                          </a:solidFill>
                          <a:effectLst/>
                          <a:latin typeface="ＭＳ Ｐ明朝" panose="02020600040205080304" pitchFamily="18" charset="-128"/>
                          <a:ea typeface="ＭＳ Ｐ明朝" panose="02020600040205080304" pitchFamily="18" charset="-128"/>
                        </a:rPr>
                        <a:t>(0744-21-1117)</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33159658"/>
                  </a:ext>
                </a:extLst>
              </a:tr>
              <a:tr h="364522">
                <a:tc vMerge="1">
                  <a:txBody>
                    <a:bodyPr/>
                    <a:lstStyle/>
                    <a:p>
                      <a:endParaRPr kumimoji="1" lang="ja-JP" altLang="en-US"/>
                    </a:p>
                  </a:txBody>
                  <a:tcPr/>
                </a:tc>
                <a:tc>
                  <a:txBody>
                    <a:bodyPr/>
                    <a:lstStyle/>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・いこま</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アクションネットワーク会員</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認証企業は取得を優遇</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が、生駒市内で企業、団体等の</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2</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者以上で</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推進事業実施時に補助金を活用</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723565"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生駒市</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(0743-74-1111)</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45101887"/>
                  </a:ext>
                </a:extLst>
              </a:tr>
              <a:tr h="181421">
                <a:tc vMerge="1">
                  <a:txBody>
                    <a:bodyPr/>
                    <a:lstStyle/>
                    <a:p>
                      <a:pPr algn="ctr">
                        <a:lnSpc>
                          <a:spcPts val="1600"/>
                        </a:lnSpc>
                      </a:pP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vert="eaVert"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・プロポーザル審査における加点評価</a:t>
                      </a:r>
                      <a:endParaRPr lang="ja-JP" altLang="ja-JP" sz="900" b="0"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723565"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田原本町</a:t>
                      </a:r>
                      <a:r>
                        <a:rPr lang="en-US" altLang="ja-JP" sz="900" b="0" kern="100" dirty="0">
                          <a:solidFill>
                            <a:schemeClr val="tx1"/>
                          </a:solidFill>
                          <a:effectLst/>
                          <a:latin typeface="ＭＳ Ｐ明朝" panose="02020600040205080304" pitchFamily="18" charset="-128"/>
                          <a:ea typeface="ＭＳ Ｐ明朝" panose="02020600040205080304" pitchFamily="18" charset="-128"/>
                        </a:rPr>
                        <a:t>(0744-32-2901)</a:t>
                      </a:r>
                      <a:endParaRPr lang="en-US" altLang="ja-JP" sz="900" b="0" kern="100" dirty="0">
                        <a:solidFill>
                          <a:schemeClr val="tx1"/>
                        </a:solidFill>
                        <a:effectLst/>
                        <a:latin typeface="BIZ UDP明朝 Medium" panose="02020500000000000000" pitchFamily="18" charset="-128"/>
                        <a:ea typeface="BIZ UDP明朝 Medium" panose="02020500000000000000" pitchFamily="18" charset="-128"/>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31329368"/>
                  </a:ext>
                </a:extLst>
              </a:tr>
              <a:tr h="385269">
                <a:tc rowSpan="4">
                  <a:txBody>
                    <a:bodyPr/>
                    <a:lstStyle/>
                    <a:p>
                      <a:pPr algn="ctr">
                        <a:lnSpc>
                          <a:spcPts val="1600"/>
                        </a:lnSpc>
                      </a:pPr>
                      <a:r>
                        <a:rPr lang="ja-JP" altLang="en-US"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サポート</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vert="eaVert" anchor="ctr">
                    <a:lnL w="12700" cap="flat" cmpd="sng" algn="ctr">
                      <a:solidFill>
                        <a:schemeClr val="accent6"/>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just">
                        <a:lnSpc>
                          <a:spcPts val="1600"/>
                        </a:lnSpc>
                      </a:pP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・自治体への補助金等の申請をサポート</a:t>
                      </a:r>
                    </a:p>
                    <a:p>
                      <a:pPr algn="just">
                        <a:lnSpc>
                          <a:spcPts val="1600"/>
                        </a:lnSpc>
                      </a:pP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・ビジネスマッチングを支援</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lang="ja-JP" altLang="en-US" sz="900" b="0" kern="100" dirty="0">
                          <a:effectLst/>
                          <a:latin typeface="BIZ UDP明朝 Medium" panose="02020500000000000000" pitchFamily="18" charset="-128"/>
                          <a:ea typeface="BIZ UDP明朝 Medium" panose="02020500000000000000" pitchFamily="18" charset="-128"/>
                        </a:rPr>
                        <a:t>奈良信用金庫</a:t>
                      </a:r>
                      <a:r>
                        <a:rPr lang="en-US" altLang="ja-JP" sz="900" b="0" kern="100" dirty="0">
                          <a:effectLst/>
                          <a:latin typeface="ＭＳ Ｐ明朝" panose="02020600040205080304" pitchFamily="18" charset="-128"/>
                          <a:ea typeface="ＭＳ Ｐ明朝" panose="02020600040205080304" pitchFamily="18" charset="-128"/>
                        </a:rPr>
                        <a:t>(0743-54-3117)</a:t>
                      </a:r>
                    </a:p>
                    <a:p>
                      <a:pPr algn="ctr">
                        <a:lnSpc>
                          <a:spcPts val="1600"/>
                        </a:lnSpc>
                      </a:pPr>
                      <a:r>
                        <a:rPr lang="ja-JP" altLang="en-US" sz="900" b="0" kern="100" dirty="0">
                          <a:effectLst/>
                          <a:latin typeface="BIZ UDP明朝 Medium" panose="02020500000000000000" pitchFamily="18" charset="-128"/>
                          <a:ea typeface="BIZ UDP明朝 Medium" panose="02020500000000000000" pitchFamily="18" charset="-128"/>
                        </a:rPr>
                        <a:t>日本政策金融公庫</a:t>
                      </a:r>
                      <a:r>
                        <a:rPr lang="en-US" altLang="ja-JP" sz="900" b="0" kern="100" dirty="0">
                          <a:effectLst/>
                          <a:latin typeface="BIZ UDP明朝 Medium" panose="02020500000000000000" pitchFamily="18" charset="-128"/>
                          <a:ea typeface="BIZ UDP明朝 Medium" panose="02020500000000000000" pitchFamily="18" charset="-128"/>
                        </a:rPr>
                        <a:t>(</a:t>
                      </a:r>
                      <a:r>
                        <a:rPr lang="en-US" altLang="ja-JP" sz="900" b="0" kern="100" dirty="0">
                          <a:effectLst/>
                          <a:latin typeface="ＭＳ Ｐ明朝" panose="02020600040205080304" pitchFamily="18" charset="-128"/>
                          <a:ea typeface="ＭＳ Ｐ明朝" panose="02020600040205080304" pitchFamily="18" charset="-128"/>
                        </a:rPr>
                        <a:t>0570-069483</a:t>
                      </a:r>
                      <a:r>
                        <a:rPr lang="en-US" altLang="ja-JP" sz="900" b="0" kern="100" dirty="0">
                          <a:effectLst/>
                          <a:latin typeface="BIZ UDP明朝 Medium" panose="02020500000000000000" pitchFamily="18" charset="-128"/>
                          <a:ea typeface="BIZ UDP明朝 Medium" panose="02020500000000000000" pitchFamily="18" charset="-128"/>
                        </a:rPr>
                        <a:t>)</a:t>
                      </a: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75878270"/>
                  </a:ext>
                </a:extLst>
              </a:tr>
              <a:tr h="167858">
                <a:tc vMerge="1">
                  <a:txBody>
                    <a:bodyPr/>
                    <a:lstStyle/>
                    <a:p>
                      <a:endParaRPr kumimoji="1" lang="ja-JP" altLang="en-US"/>
                    </a:p>
                  </a:txBody>
                  <a:tcPr>
                    <a:lnT w="12700" cap="flat" cmpd="sng" algn="ctr">
                      <a:solidFill>
                        <a:schemeClr val="accent6">
                          <a:lumMod val="20000"/>
                          <a:lumOff val="80000"/>
                        </a:schemeClr>
                      </a:solidFill>
                      <a:prstDash val="solid"/>
                      <a:round/>
                      <a:headEnd type="none" w="med" len="med"/>
                      <a:tailEnd type="none" w="med" len="med"/>
                    </a:lnT>
                  </a:tcPr>
                </a:tc>
                <a:tc>
                  <a:txBody>
                    <a:bodyPr/>
                    <a:lstStyle/>
                    <a:p>
                      <a:pPr algn="just">
                        <a:lnSpc>
                          <a:spcPts val="1600"/>
                        </a:lnSpc>
                      </a:pP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・イノベーションや</a:t>
                      </a:r>
                      <a:r>
                        <a:rPr lang="en-US" altLang="ja-JP"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SDGs</a:t>
                      </a: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に関わるセミナー、イベント等へ優先参加</a:t>
                      </a:r>
                    </a:p>
                  </a:txBody>
                  <a:tcPr marL="68580" marR="68580" marT="0" marB="0" anchor="ctr">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600"/>
                        </a:lnSpc>
                      </a:pP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奈良先端科学技術大学院大学</a:t>
                      </a:r>
                      <a:r>
                        <a:rPr lang="en-US" altLang="ja-JP" sz="900" b="0" kern="100" dirty="0">
                          <a:effectLst/>
                          <a:latin typeface="ＭＳ Ｐ明朝" panose="02020600040205080304" pitchFamily="18" charset="-128"/>
                          <a:ea typeface="ＭＳ Ｐ明朝" panose="02020600040205080304" pitchFamily="18" charset="-128"/>
                          <a:cs typeface="Times New Roman" panose="02020603050405020304" pitchFamily="18" charset="0"/>
                        </a:rPr>
                        <a:t>(0743-72-5467)</a:t>
                      </a:r>
                      <a:endParaRPr lang="ja-JP" altLang="en-US" sz="900" b="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59531947"/>
                  </a:ext>
                </a:extLst>
              </a:tr>
              <a:tr h="238402">
                <a:tc vMerge="1">
                  <a:txBody>
                    <a:bodyPr/>
                    <a:lstStyle/>
                    <a:p>
                      <a:endParaRPr kumimoji="1" lang="ja-JP" altLang="en-US"/>
                    </a:p>
                  </a:txBody>
                  <a:tcPr/>
                </a:tc>
                <a:tc>
                  <a:txBody>
                    <a:bodyPr/>
                    <a:lstStyle/>
                    <a:p>
                      <a:pPr marL="0" marR="0" lvl="0" indent="0" algn="just" defTabSz="723565" rtl="0" eaLnBrk="1" fontAlgn="auto" latinLnBrk="0" hangingPunct="1">
                        <a:lnSpc>
                          <a:spcPts val="1600"/>
                        </a:lnSpc>
                        <a:spcBef>
                          <a:spcPts val="0"/>
                        </a:spcBef>
                        <a:spcAft>
                          <a:spcPts val="0"/>
                        </a:spcAft>
                        <a:buClrTx/>
                        <a:buSzTx/>
                        <a:buFontTx/>
                        <a:buNone/>
                        <a:tabLst/>
                        <a:defRPr/>
                      </a:pP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・リカレント教育に係る講座への優先参加</a:t>
                      </a:r>
                    </a:p>
                  </a:txBody>
                  <a:tcPr marL="68580" marR="68580" marT="36000" marB="36000" anchor="ctr">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723565"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dk1"/>
                          </a:solidFill>
                          <a:effectLst/>
                          <a:latin typeface="BIZ UDP明朝 Medium" panose="02020500000000000000" pitchFamily="18" charset="-128"/>
                          <a:ea typeface="BIZ UDP明朝 Medium" panose="02020500000000000000" pitchFamily="18" charset="-128"/>
                          <a:cs typeface="+mn-cs"/>
                        </a:rPr>
                        <a:t>奈良国立大学機構</a:t>
                      </a:r>
                      <a:r>
                        <a:rPr kumimoji="1" lang="en-US" altLang="ja-JP" sz="900" b="0" kern="100" dirty="0">
                          <a:solidFill>
                            <a:schemeClr val="dk1"/>
                          </a:solidFill>
                          <a:effectLst/>
                          <a:latin typeface="ＭＳ 明朝" panose="02020609040205080304" pitchFamily="17" charset="-128"/>
                          <a:ea typeface="ＭＳ 明朝" panose="02020609040205080304" pitchFamily="17" charset="-128"/>
                          <a:cs typeface="+mn-cs"/>
                        </a:rPr>
                        <a:t>(</a:t>
                      </a:r>
                      <a:r>
                        <a:rPr kumimoji="1" lang="en-US" altLang="ja-JP" sz="900" b="0" kern="100" dirty="0">
                          <a:solidFill>
                            <a:schemeClr val="dk1"/>
                          </a:solidFill>
                          <a:effectLst/>
                          <a:latin typeface="ＭＳ Ｐ明朝" panose="02020600040205080304" pitchFamily="18" charset="-128"/>
                          <a:ea typeface="ＭＳ Ｐ明朝" panose="02020600040205080304" pitchFamily="18" charset="-128"/>
                          <a:cs typeface="+mn-cs"/>
                        </a:rPr>
                        <a:t>0742-20-3989</a:t>
                      </a:r>
                      <a:r>
                        <a:rPr kumimoji="1" lang="en-US" altLang="ja-JP" sz="900" b="0" kern="100" dirty="0">
                          <a:solidFill>
                            <a:schemeClr val="dk1"/>
                          </a:solidFill>
                          <a:effectLst/>
                          <a:latin typeface="ＭＳ 明朝" panose="02020609040205080304" pitchFamily="17" charset="-128"/>
                          <a:ea typeface="ＭＳ 明朝" panose="02020609040205080304" pitchFamily="17" charset="-128"/>
                          <a:cs typeface="+mn-cs"/>
                        </a:rPr>
                        <a:t>)</a:t>
                      </a:r>
                      <a:endParaRPr kumimoji="1" lang="ja-JP" altLang="en-US" sz="900" b="0" kern="100" dirty="0">
                        <a:solidFill>
                          <a:schemeClr val="dk1"/>
                        </a:solidFill>
                        <a:effectLst/>
                        <a:latin typeface="ＭＳ 明朝" panose="02020609040205080304" pitchFamily="17" charset="-128"/>
                        <a:ea typeface="ＭＳ 明朝" panose="02020609040205080304" pitchFamily="17" charset="-128"/>
                        <a:cs typeface="+mn-cs"/>
                      </a:endParaRPr>
                    </a:p>
                  </a:txBody>
                  <a:tcPr marL="68580" marR="68580" marT="36000" marB="360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3175"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85674103"/>
                  </a:ext>
                </a:extLst>
              </a:tr>
              <a:tr h="435066">
                <a:tc vMerge="1">
                  <a:txBody>
                    <a:bodyPr/>
                    <a:lstStyle/>
                    <a:p>
                      <a:endParaRPr kumimoji="1" lang="ja-JP" altLang="en-US"/>
                    </a:p>
                  </a:txBody>
                  <a:tcPr>
                    <a:lnT w="12700" cap="flat" cmpd="sng" algn="ctr">
                      <a:solidFill>
                        <a:schemeClr val="accent6">
                          <a:lumMod val="20000"/>
                          <a:lumOff val="80000"/>
                        </a:schemeClr>
                      </a:solidFill>
                      <a:prstDash val="solid"/>
                      <a:round/>
                      <a:headEnd type="none" w="med" len="med"/>
                      <a:tailEnd type="none" w="med" len="med"/>
                    </a:lnT>
                  </a:tcPr>
                </a:tc>
                <a:tc>
                  <a:txBody>
                    <a:bodyPr/>
                    <a:lstStyle/>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・ＩＴ化、人的資本経営などのサステナブル経営の実現に向けたコンサルティング、ソリューション提供によるサポート</a:t>
                      </a:r>
                    </a:p>
                  </a:txBody>
                  <a:tcPr marL="68580" marR="68580" marT="36000" marB="36000" anchor="ctr">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723565"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dk1"/>
                          </a:solidFill>
                          <a:effectLst/>
                          <a:latin typeface="BIZ UDP明朝 Medium" panose="02020500000000000000" pitchFamily="18" charset="-128"/>
                          <a:ea typeface="BIZ UDP明朝 Medium" panose="02020500000000000000" pitchFamily="18" charset="-128"/>
                          <a:cs typeface="+mn-cs"/>
                        </a:rPr>
                        <a:t>南都銀行</a:t>
                      </a:r>
                      <a:r>
                        <a:rPr kumimoji="1" lang="en-US" altLang="ja-JP" sz="900" b="0" kern="100" dirty="0">
                          <a:solidFill>
                            <a:schemeClr val="dk1"/>
                          </a:solidFill>
                          <a:effectLst/>
                          <a:latin typeface="ＭＳ Ｐ明朝" panose="02020600040205080304" pitchFamily="18" charset="-128"/>
                          <a:ea typeface="ＭＳ Ｐ明朝" panose="02020600040205080304" pitchFamily="18" charset="-128"/>
                          <a:cs typeface="+mn-cs"/>
                        </a:rPr>
                        <a:t>(0742-27-1558)</a:t>
                      </a:r>
                      <a:endParaRPr kumimoji="1" lang="ja-JP" altLang="en-US" sz="900" b="0" kern="100" dirty="0">
                        <a:solidFill>
                          <a:schemeClr val="dk1"/>
                        </a:solidFill>
                        <a:effectLst/>
                        <a:latin typeface="ＭＳ Ｐ明朝" panose="02020600040205080304" pitchFamily="18" charset="-128"/>
                        <a:ea typeface="ＭＳ Ｐ明朝" panose="02020600040205080304" pitchFamily="18" charset="-128"/>
                        <a:cs typeface="+mn-cs"/>
                      </a:endParaRPr>
                    </a:p>
                  </a:txBody>
                  <a:tcPr marL="68580" marR="68580" marT="36000" marB="360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lgDash"/>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907828978"/>
                  </a:ext>
                </a:extLst>
              </a:tr>
            </a:tbl>
          </a:graphicData>
        </a:graphic>
      </p:graphicFrame>
      <p:graphicFrame>
        <p:nvGraphicFramePr>
          <p:cNvPr id="18" name="表 17">
            <a:extLst>
              <a:ext uri="{FF2B5EF4-FFF2-40B4-BE49-F238E27FC236}">
                <a16:creationId xmlns:a16="http://schemas.microsoft.com/office/drawing/2014/main" id="{A3009802-8D5B-4A4D-9D55-2DAD8C91571F}"/>
              </a:ext>
            </a:extLst>
          </p:cNvPr>
          <p:cNvGraphicFramePr>
            <a:graphicFrameLocks noGrp="1"/>
          </p:cNvGraphicFramePr>
          <p:nvPr>
            <p:extLst>
              <p:ext uri="{D42A27DB-BD31-4B8C-83A1-F6EECF244321}">
                <p14:modId xmlns:p14="http://schemas.microsoft.com/office/powerpoint/2010/main" val="139647134"/>
              </p:ext>
            </p:extLst>
          </p:nvPr>
        </p:nvGraphicFramePr>
        <p:xfrm>
          <a:off x="84137" y="6947876"/>
          <a:ext cx="7083425" cy="2022091"/>
        </p:xfrm>
        <a:graphic>
          <a:graphicData uri="http://schemas.openxmlformats.org/drawingml/2006/table">
            <a:tbl>
              <a:tblPr firstRow="1" firstCol="1" bandRow="1">
                <a:effectLst/>
                <a:tableStyleId>{5C22544A-7EE6-4342-B048-85BDC9FD1C3A}</a:tableStyleId>
              </a:tblPr>
              <a:tblGrid>
                <a:gridCol w="306648">
                  <a:extLst>
                    <a:ext uri="{9D8B030D-6E8A-4147-A177-3AD203B41FA5}">
                      <a16:colId xmlns:a16="http://schemas.microsoft.com/office/drawing/2014/main" val="3153474192"/>
                    </a:ext>
                  </a:extLst>
                </a:gridCol>
                <a:gridCol w="4348237">
                  <a:extLst>
                    <a:ext uri="{9D8B030D-6E8A-4147-A177-3AD203B41FA5}">
                      <a16:colId xmlns:a16="http://schemas.microsoft.com/office/drawing/2014/main" val="4167609681"/>
                    </a:ext>
                  </a:extLst>
                </a:gridCol>
                <a:gridCol w="2428540">
                  <a:extLst>
                    <a:ext uri="{9D8B030D-6E8A-4147-A177-3AD203B41FA5}">
                      <a16:colId xmlns:a16="http://schemas.microsoft.com/office/drawing/2014/main" val="2411524413"/>
                    </a:ext>
                  </a:extLst>
                </a:gridCol>
              </a:tblGrid>
              <a:tr h="155115">
                <a:tc>
                  <a:txBody>
                    <a:bodyPr/>
                    <a:lstStyle/>
                    <a:p>
                      <a:pPr algn="ct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2">
                        <a:lumMod val="50000"/>
                      </a:schemeClr>
                    </a:solidFill>
                  </a:tcPr>
                </a:tc>
                <a:tc>
                  <a:txBody>
                    <a:bodyPr/>
                    <a:lstStyle/>
                    <a:p>
                      <a:pPr algn="ctr">
                        <a:lnSpc>
                          <a:spcPts val="1500"/>
                        </a:lnSpc>
                      </a:pPr>
                      <a:r>
                        <a:rPr lang="ja-JP" altLang="en-US" sz="1100" b="1" kern="100" dirty="0">
                          <a:effectLst/>
                          <a:latin typeface="BIZ UDゴシック" panose="020B0400000000000000" pitchFamily="49" charset="-128"/>
                          <a:ea typeface="BIZ UDゴシック" panose="020B0400000000000000" pitchFamily="49" charset="-128"/>
                        </a:rPr>
                        <a:t>支援内容</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2">
                        <a:lumMod val="50000"/>
                      </a:schemeClr>
                    </a:solidFill>
                  </a:tcPr>
                </a:tc>
                <a:tc>
                  <a:txBody>
                    <a:bodyPr/>
                    <a:lstStyle/>
                    <a:p>
                      <a:pPr algn="ctr"/>
                      <a:r>
                        <a:rPr lang="ja-JP" altLang="en-US"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支援機関</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4041116767"/>
                  </a:ext>
                </a:extLst>
              </a:tr>
              <a:tr h="0">
                <a:tc rowSpan="4">
                  <a:txBody>
                    <a:bodyPr/>
                    <a:lstStyle/>
                    <a:p>
                      <a:pPr algn="ctr">
                        <a:lnSpc>
                          <a:spcPts val="1600"/>
                        </a:lnSpc>
                      </a:pPr>
                      <a:r>
                        <a:rPr lang="ja-JP" altLang="en-US" sz="1100" b="1" kern="100" dirty="0">
                          <a:effectLst/>
                          <a:latin typeface="BIZ UDゴシック" panose="020B0400000000000000" pitchFamily="49" charset="-128"/>
                          <a:ea typeface="BIZ UDゴシック" panose="020B0400000000000000" pitchFamily="49" charset="-128"/>
                        </a:rPr>
                        <a:t>認証前企業への支援</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vert="eaVert"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just">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・「組合等</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推進事業」における奈良県</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企業認証制度に係る申請支援（公募型）　</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中央会会員組合及び組合員企業に限る</a:t>
                      </a:r>
                    </a:p>
                  </a:txBody>
                  <a:tcPr marL="68580" marR="68580" marT="36000" marB="3600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3175" cap="flat" cmpd="sng" algn="ctr">
                      <a:solidFill>
                        <a:schemeClr val="bg2">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600"/>
                        </a:lnSpc>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奈良県中小企業団体中央会</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(0742-41-3200)</a:t>
                      </a:r>
                      <a:endParaRPr kumimoji="1" lang="ja-JP" altLang="en-US" sz="900" b="0" kern="100" dirty="0">
                        <a:solidFill>
                          <a:schemeClr val="tx1"/>
                        </a:solidFill>
                        <a:effectLst/>
                        <a:latin typeface="ＭＳ 明朝" panose="02020609040205080304" pitchFamily="17" charset="-128"/>
                        <a:ea typeface="ＭＳ 明朝" panose="02020609040205080304" pitchFamily="17" charset="-128"/>
                        <a:cs typeface="+mn-cs"/>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3175" cap="flat" cmpd="sng" algn="ctr">
                      <a:solidFill>
                        <a:schemeClr val="bg2">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84160020"/>
                  </a:ext>
                </a:extLst>
              </a:tr>
              <a:tr h="451015">
                <a:tc vMerge="1">
                  <a:txBody>
                    <a:bodyPr/>
                    <a:lstStyle/>
                    <a:p>
                      <a:endParaRPr kumimoji="1" lang="ja-JP" altLang="en-US"/>
                    </a:p>
                  </a:txBody>
                  <a:tcPr/>
                </a:tc>
                <a:tc>
                  <a:txBody>
                    <a:bodyPr/>
                    <a:lstStyle/>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&lt;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ナント</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&gt;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ＳＤＧｓ導入コンサルティングサービス」</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有償）、「</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&lt;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ナント</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&gt;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サステナブル経営方針策定サービス」（有償）、「目標設定特約付融資</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&lt;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ナント</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&gt;SDGs</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サポートローン」</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有償</a:t>
                      </a:r>
                      <a:r>
                        <a:rPr lang="en-US" altLang="ja-JP" sz="900" b="0" kern="100" dirty="0">
                          <a:solidFill>
                            <a:schemeClr val="tx1"/>
                          </a:solidFill>
                          <a:effectLst/>
                          <a:latin typeface="BIZ UDP明朝 Medium" panose="02020500000000000000" pitchFamily="18" charset="-128"/>
                          <a:ea typeface="BIZ UDP明朝 Medium" panose="02020500000000000000" pitchFamily="18" charset="-128"/>
                        </a:rPr>
                        <a:t>)</a:t>
                      </a: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を活用した認証取得支援</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dash"/>
                      <a:round/>
                      <a:headEnd type="none" w="med" len="med"/>
                      <a:tailEnd type="none" w="med" len="med"/>
                    </a:lnT>
                    <a:lnB w="3175" cap="flat" cmpd="sng" algn="ctr">
                      <a:solidFill>
                        <a:schemeClr val="bg2">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r>
                        <a:rPr kumimoji="1" lang="ja-JP" altLang="en-US" sz="900" b="0" kern="100" dirty="0">
                          <a:solidFill>
                            <a:schemeClr val="tx1"/>
                          </a:solidFill>
                          <a:effectLst/>
                          <a:latin typeface="BIZ UDP明朝 Medium" panose="02020500000000000000" pitchFamily="18" charset="-128"/>
                          <a:ea typeface="BIZ UDP明朝 Medium" panose="02020500000000000000" pitchFamily="18" charset="-128"/>
                          <a:cs typeface="+mn-cs"/>
                        </a:rPr>
                        <a:t>南都銀行</a:t>
                      </a:r>
                      <a:r>
                        <a:rPr kumimoji="1" lang="en-US" altLang="ja-JP" sz="900" b="0" kern="100" dirty="0">
                          <a:solidFill>
                            <a:schemeClr val="tx1"/>
                          </a:solidFill>
                          <a:effectLst/>
                          <a:latin typeface="ＭＳ Ｐ明朝" panose="02020600040205080304" pitchFamily="18" charset="-128"/>
                          <a:ea typeface="ＭＳ Ｐ明朝" panose="02020600040205080304" pitchFamily="18" charset="-128"/>
                          <a:cs typeface="+mn-cs"/>
                        </a:rPr>
                        <a:t>(0742-27-1558)</a:t>
                      </a:r>
                      <a:endParaRPr kumimoji="1" lang="ja-JP" altLang="en-US" sz="900" b="0" kern="100" dirty="0">
                        <a:solidFill>
                          <a:schemeClr val="tx1"/>
                        </a:solidFill>
                        <a:effectLst/>
                        <a:latin typeface="ＭＳ Ｐ明朝" panose="02020600040205080304" pitchFamily="18" charset="-128"/>
                        <a:ea typeface="ＭＳ Ｐ明朝" panose="02020600040205080304" pitchFamily="18" charset="-128"/>
                        <a:cs typeface="+mn-cs"/>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3175" cap="flat" cmpd="sng" algn="ctr">
                      <a:solidFill>
                        <a:schemeClr val="bg2">
                          <a:lumMod val="50000"/>
                        </a:schemeClr>
                      </a:solidFill>
                      <a:prstDash val="dash"/>
                      <a:round/>
                      <a:headEnd type="none" w="med" len="med"/>
                      <a:tailEnd type="none" w="med" len="med"/>
                    </a:lnT>
                    <a:lnB w="3175" cap="flat" cmpd="sng" algn="ctr">
                      <a:solidFill>
                        <a:schemeClr val="bg2">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43383102"/>
                  </a:ext>
                </a:extLst>
              </a:tr>
              <a:tr h="451015">
                <a:tc vMerge="1">
                  <a:txBody>
                    <a:bodyPr/>
                    <a:lstStyle/>
                    <a:p>
                      <a:endParaRPr kumimoji="1" lang="ja-JP" altLang="en-US"/>
                    </a:p>
                  </a:txBody>
                  <a:tcPr/>
                </a:tc>
                <a:tc>
                  <a:txBody>
                    <a:bodyPr/>
                    <a:lstStyle/>
                    <a:p>
                      <a:pPr algn="just">
                        <a:lnSpc>
                          <a:spcPts val="1600"/>
                        </a:lnSpc>
                      </a:pPr>
                      <a:r>
                        <a:rPr lang="ja-JP" altLang="en-US" sz="900" b="0" kern="100" dirty="0">
                          <a:solidFill>
                            <a:schemeClr val="tx1"/>
                          </a:solidFill>
                          <a:effectLst/>
                          <a:latin typeface="BIZ UDP明朝 Medium" panose="02020500000000000000" pitchFamily="18" charset="-128"/>
                          <a:ea typeface="BIZ UDP明朝 Medium" panose="02020500000000000000" pitchFamily="18" charset="-128"/>
                        </a:rPr>
                        <a:t>・認証制度の申請を検討する企業に対し、申請書のブラッシュアップ支援を実施</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dash"/>
                      <a:round/>
                      <a:headEnd type="none" w="med" len="med"/>
                      <a:tailEnd type="none" w="med" len="med"/>
                    </a:lnT>
                    <a:lnB w="3175" cap="flat" cmpd="sng" algn="ctr">
                      <a:solidFill>
                        <a:schemeClr val="bg2">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600"/>
                        </a:lnSpc>
                      </a:pPr>
                      <a:r>
                        <a:rPr lang="zh-TW" altLang="en-US" sz="900" b="0" kern="100" dirty="0">
                          <a:solidFill>
                            <a:schemeClr val="tx1"/>
                          </a:solidFill>
                          <a:effectLst/>
                          <a:latin typeface="BIZ UDP明朝 Medium" panose="02020500000000000000" pitchFamily="18" charset="-128"/>
                          <a:ea typeface="BIZ UDP明朝 Medium" panose="02020500000000000000" pitchFamily="18" charset="-128"/>
                        </a:rPr>
                        <a:t>大和信用金庫　地域支援部</a:t>
                      </a:r>
                      <a:r>
                        <a:rPr lang="zh-TW" altLang="en-US" sz="900" b="0" kern="100" dirty="0">
                          <a:solidFill>
                            <a:schemeClr val="tx1"/>
                          </a:solidFill>
                          <a:effectLst/>
                          <a:latin typeface="ＭＳ 明朝" panose="02020609040205080304" pitchFamily="17" charset="-128"/>
                          <a:ea typeface="ＭＳ 明朝" panose="02020609040205080304" pitchFamily="17" charset="-128"/>
                        </a:rPr>
                        <a:t>（</a:t>
                      </a:r>
                      <a:r>
                        <a:rPr lang="en-US" altLang="zh-TW" sz="900" b="0" kern="100" dirty="0">
                          <a:solidFill>
                            <a:schemeClr val="tx1"/>
                          </a:solidFill>
                          <a:effectLst/>
                          <a:latin typeface="ＭＳ Ｐ明朝" panose="02020600040205080304" pitchFamily="18" charset="-128"/>
                          <a:ea typeface="ＭＳ Ｐ明朝" panose="02020600040205080304" pitchFamily="18" charset="-128"/>
                        </a:rPr>
                        <a:t>0744-42-9010</a:t>
                      </a:r>
                      <a:r>
                        <a:rPr lang="zh-TW" altLang="en-US" sz="900" b="0" kern="100" dirty="0">
                          <a:solidFill>
                            <a:schemeClr val="tx1"/>
                          </a:solidFill>
                          <a:effectLst/>
                          <a:latin typeface="ＭＳ 明朝" panose="02020609040205080304" pitchFamily="17" charset="-128"/>
                          <a:ea typeface="ＭＳ 明朝" panose="02020609040205080304" pitchFamily="17" charset="-128"/>
                        </a:rPr>
                        <a:t>）</a:t>
                      </a:r>
                      <a:endParaRPr lang="en-US" altLang="zh-TW" sz="900" b="0" kern="100" dirty="0">
                        <a:solidFill>
                          <a:schemeClr val="tx1"/>
                        </a:solidFill>
                        <a:effectLst/>
                        <a:latin typeface="ＭＳ 明朝" panose="02020609040205080304" pitchFamily="17" charset="-128"/>
                        <a:ea typeface="ＭＳ 明朝" panose="02020609040205080304" pitchFamily="17" charset="-128"/>
                      </a:endParaRPr>
                    </a:p>
                    <a:p>
                      <a:pPr algn="ctr">
                        <a:lnSpc>
                          <a:spcPts val="1600"/>
                        </a:lnSpc>
                      </a:pPr>
                      <a:r>
                        <a:rPr lang="zh-TW" altLang="en-US" sz="900" b="0" kern="100" dirty="0">
                          <a:solidFill>
                            <a:schemeClr val="tx1"/>
                          </a:solidFill>
                          <a:effectLst/>
                          <a:latin typeface="BIZ UDP明朝 Medium" panose="02020500000000000000" pitchFamily="18" charset="-128"/>
                          <a:ea typeface="BIZ UDP明朝 Medium" panose="02020500000000000000" pitchFamily="18" charset="-128"/>
                        </a:rPr>
                        <a:t>奈良中央信用金庫  地域産業創生部</a:t>
                      </a:r>
                      <a:endParaRPr lang="en-US" altLang="zh-TW" sz="900" b="0" kern="100" dirty="0">
                        <a:solidFill>
                          <a:schemeClr val="tx1"/>
                        </a:solidFill>
                        <a:effectLst/>
                        <a:latin typeface="BIZ UDP明朝 Medium" panose="02020500000000000000" pitchFamily="18" charset="-128"/>
                        <a:ea typeface="BIZ UDP明朝 Medium" panose="02020500000000000000" pitchFamily="18" charset="-128"/>
                      </a:endParaRPr>
                    </a:p>
                    <a:p>
                      <a:pPr marL="0" marR="0" lvl="0" indent="0" algn="ctr" defTabSz="685800" rtl="0" eaLnBrk="1" fontAlgn="auto" latinLnBrk="0" hangingPunct="1">
                        <a:lnSpc>
                          <a:spcPts val="1600"/>
                        </a:lnSpc>
                        <a:spcBef>
                          <a:spcPts val="0"/>
                        </a:spcBef>
                        <a:spcAft>
                          <a:spcPts val="0"/>
                        </a:spcAft>
                        <a:buClrTx/>
                        <a:buSzTx/>
                        <a:buFontTx/>
                        <a:buNone/>
                        <a:tabLst/>
                        <a:defRPr/>
                      </a:pPr>
                      <a:r>
                        <a:rPr lang="zh-TW" altLang="en-US" sz="900" b="0" kern="100" dirty="0">
                          <a:solidFill>
                            <a:schemeClr val="tx1"/>
                          </a:solidFill>
                          <a:effectLst/>
                          <a:latin typeface="ＭＳ 明朝" panose="02020609040205080304" pitchFamily="17" charset="-128"/>
                          <a:ea typeface="ＭＳ 明朝" panose="02020609040205080304" pitchFamily="17" charset="-128"/>
                        </a:rPr>
                        <a:t>（</a:t>
                      </a:r>
                      <a:r>
                        <a:rPr lang="en-US" altLang="zh-TW" sz="900" b="0" kern="100" dirty="0">
                          <a:solidFill>
                            <a:schemeClr val="tx1"/>
                          </a:solidFill>
                          <a:effectLst/>
                          <a:latin typeface="ＭＳ Ｐ明朝" panose="02020600040205080304" pitchFamily="18" charset="-128"/>
                          <a:ea typeface="ＭＳ Ｐ明朝" panose="02020600040205080304" pitchFamily="18" charset="-128"/>
                        </a:rPr>
                        <a:t>0744-33-3314</a:t>
                      </a:r>
                      <a:r>
                        <a:rPr lang="zh-TW" altLang="en-US" sz="900" b="0" kern="100" dirty="0">
                          <a:solidFill>
                            <a:schemeClr val="tx1"/>
                          </a:solidFill>
                          <a:effectLst/>
                          <a:latin typeface="ＭＳ 明朝" panose="02020609040205080304" pitchFamily="17" charset="-128"/>
                          <a:ea typeface="ＭＳ 明朝" panose="02020609040205080304" pitchFamily="17" charset="-128"/>
                        </a:rPr>
                        <a:t>）</a:t>
                      </a:r>
                      <a:endParaRPr lang="en-US" altLang="zh-TW" sz="900" b="0" kern="100" dirty="0">
                        <a:solidFill>
                          <a:schemeClr val="tx1"/>
                        </a:solidFill>
                        <a:effectLst/>
                        <a:latin typeface="ＭＳ 明朝" panose="02020609040205080304" pitchFamily="17" charset="-128"/>
                        <a:ea typeface="ＭＳ 明朝" panose="02020609040205080304" pitchFamily="17" charset="-128"/>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3175" cap="flat" cmpd="sng" algn="ctr">
                      <a:solidFill>
                        <a:schemeClr val="bg2">
                          <a:lumMod val="50000"/>
                        </a:schemeClr>
                      </a:solidFill>
                      <a:prstDash val="dash"/>
                      <a:round/>
                      <a:headEnd type="none" w="med" len="med"/>
                      <a:tailEnd type="none" w="med" len="med"/>
                    </a:lnT>
                    <a:lnB w="3175" cap="flat" cmpd="sng" algn="ctr">
                      <a:solidFill>
                        <a:schemeClr val="bg2">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014686577"/>
                  </a:ext>
                </a:extLst>
              </a:tr>
              <a:tr h="257053">
                <a:tc vMerge="1">
                  <a:txBody>
                    <a:bodyPr/>
                    <a:lstStyle/>
                    <a:p>
                      <a:endParaRPr kumimoji="1" lang="ja-JP" altLang="en-US"/>
                    </a:p>
                  </a:txBody>
                  <a:tcPr/>
                </a:tc>
                <a:tc>
                  <a:txBody>
                    <a:bodyPr/>
                    <a:lstStyle/>
                    <a:p>
                      <a:pPr marL="0" marR="0" lvl="0" indent="0" algn="just" defTabSz="685800" rtl="0" eaLnBrk="1" fontAlgn="auto" latinLnBrk="0" hangingPunct="1">
                        <a:lnSpc>
                          <a:spcPts val="1600"/>
                        </a:lnSpc>
                        <a:spcBef>
                          <a:spcPts val="0"/>
                        </a:spcBef>
                        <a:spcAft>
                          <a:spcPts val="0"/>
                        </a:spcAft>
                        <a:buClrTx/>
                        <a:buSzTx/>
                        <a:buFontTx/>
                        <a:buNone/>
                        <a:tabLst/>
                        <a:defRPr/>
                      </a:pPr>
                      <a:r>
                        <a:rPr lang="ja-JP" altLang="en-US" sz="900" b="0" kern="100" dirty="0">
                          <a:effectLst/>
                          <a:latin typeface="BIZ UDP明朝 Medium" panose="02020500000000000000" pitchFamily="18" charset="-128"/>
                          <a:ea typeface="BIZ UDP明朝 Medium" panose="02020500000000000000" pitchFamily="18" charset="-128"/>
                        </a:rPr>
                        <a:t>・大淀町商工会において、町内事業者認証取得に向けサポート</a:t>
                      </a:r>
                    </a:p>
                  </a:txBody>
                  <a:tcPr marL="68580" marR="68580" marT="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dash"/>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600"/>
                        </a:lnSpc>
                      </a:pPr>
                      <a:r>
                        <a:rPr lang="ja-JP" altLang="en-US" sz="900" b="0" kern="100" dirty="0">
                          <a:effectLst/>
                          <a:latin typeface="BIZ UDP明朝 Medium" panose="02020500000000000000" pitchFamily="18" charset="-128"/>
                          <a:ea typeface="BIZ UDP明朝 Medium" panose="02020500000000000000" pitchFamily="18" charset="-128"/>
                        </a:rPr>
                        <a:t>大淀町</a:t>
                      </a:r>
                      <a:r>
                        <a:rPr lang="en-US" altLang="ja-JP" sz="900" b="0" kern="100" dirty="0">
                          <a:effectLst/>
                          <a:latin typeface="ＭＳ Ｐ明朝" panose="02020600040205080304" pitchFamily="18" charset="-128"/>
                          <a:ea typeface="ＭＳ Ｐ明朝" panose="02020600040205080304" pitchFamily="18" charset="-128"/>
                        </a:rPr>
                        <a:t>(0747-52-5543)</a:t>
                      </a:r>
                      <a:endParaRPr lang="ja-JP" altLang="en-US" sz="900" b="0" kern="100" dirty="0">
                        <a:effectLst/>
                        <a:latin typeface="ＭＳ Ｐ明朝" panose="02020600040205080304" pitchFamily="18" charset="-128"/>
                        <a:ea typeface="ＭＳ Ｐ明朝" panose="02020600040205080304" pitchFamily="18" charset="-128"/>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3175" cap="flat" cmpd="sng" algn="ctr">
                      <a:solidFill>
                        <a:schemeClr val="bg2">
                          <a:lumMod val="50000"/>
                        </a:schemeClr>
                      </a:solidFill>
                      <a:prstDash val="dash"/>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78562180"/>
                  </a:ext>
                </a:extLst>
              </a:tr>
            </a:tbl>
          </a:graphicData>
        </a:graphic>
      </p:graphicFrame>
    </p:spTree>
    <p:extLst>
      <p:ext uri="{BB962C8B-B14F-4D97-AF65-F5344CB8AC3E}">
        <p14:creationId xmlns:p14="http://schemas.microsoft.com/office/powerpoint/2010/main" val="288110078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3563</TotalTime>
  <Words>1402</Words>
  <Application>Microsoft Office PowerPoint</Application>
  <PresentationFormat>ユーザー設定</PresentationFormat>
  <Paragraphs>137</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BIZ UDPゴシック</vt:lpstr>
      <vt:lpstr>BIZ UDP明朝 Medium</vt:lpstr>
      <vt:lpstr>BIZ UDゴシック</vt:lpstr>
      <vt:lpstr>BIZ UD明朝 Medium</vt:lpstr>
      <vt:lpstr>ＭＳ Ｐ明朝</vt:lpstr>
      <vt:lpstr>ＭＳ 明朝</vt:lpstr>
      <vt:lpstr>游ゴシック</vt:lpstr>
      <vt:lpstr>游ゴシック Light</vt:lpstr>
      <vt:lpstr>游明朝</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池田 祥子</dc:creator>
  <cp:lastModifiedBy>長嶌 澪</cp:lastModifiedBy>
  <cp:revision>150</cp:revision>
  <cp:lastPrinted>2026-02-24T08:13:29Z</cp:lastPrinted>
  <dcterms:created xsi:type="dcterms:W3CDTF">2024-12-10T04:13:52Z</dcterms:created>
  <dcterms:modified xsi:type="dcterms:W3CDTF">2026-04-01T03:32:35Z</dcterms:modified>
</cp:coreProperties>
</file>