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0"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01" d="100"/>
          <a:sy n="101" d="100"/>
        </p:scale>
        <p:origin x="114" y="3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00C77C-10E2-4DB2-BBB9-E7399F5BACC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50E187F-2FA8-4E14-A2DC-E4891442EF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185BE78-1EFF-4A78-AEF2-E3F76E3E13EE}"/>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7FC5534E-4E64-4A58-9ED7-EE043B6101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49D040-59CD-430F-80D4-727F6CDC694D}"/>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2643715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5F5C69-14B7-44E0-9073-616FC4C8B57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451A83C-4DB2-4B65-8851-6482CE4EED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10A337-EDE8-4500-8345-10AB434755F4}"/>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C30BECC9-5733-4C7A-AF73-05A7885FD3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583C947-482A-4DBA-80F2-FC8B087F0F2F}"/>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2047108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DF20156-60EA-4106-B260-A7EF8FFB9F1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49348FB-689B-4CF0-A1B8-90A6237E709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975242-091F-4FCE-8CFD-BDCCE7018EE6}"/>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04C15640-6E40-44EC-BE0E-BBE284ED07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EE5070-8C22-4487-867A-BF01BA33B87A}"/>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1281553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124F84-E3E2-448B-96B0-269AB98F7BB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CC2E6BD-0518-409B-95B5-C97DD4F0B7E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5DBB8D2-0A19-4658-AD72-00309850432E}"/>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EE3B5AB8-6DB9-4578-9440-33639E5961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B7DB57-AB74-4823-8B2C-EC04B266EEB1}"/>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4202714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B10614-18F6-44F3-A935-758E48CB9D2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209B0F-A12C-4EA2-B720-280DE2E119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B40568B-A985-403E-9576-38B86BC95CE7}"/>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102B3BFA-204E-4F7F-B189-67E4AAADD7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5CDB52-289D-456D-95D5-86CC821FCA0E}"/>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672676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5588FB-777E-4EE5-BE41-549FD7B8BE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20BF1D-226E-4329-94CB-51E846FF5BC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4D01A57-3057-47A5-8EA5-6EE6604A6CC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C8BD0DA-CF54-497E-88D5-13F5DBF5AAFE}"/>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65A0A2BD-0C49-405B-830A-98CA35116A1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4320C7C-AD7E-41B7-98EB-11C0BC15D436}"/>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93586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8FA5D3-11A0-400A-AF25-E19E734A2A7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6DB48CA-8AD1-4212-8EA7-B1CA35628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D7678AB-0070-4AF5-89EB-E90577CB214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60E7417-BF1D-4D49-B5CF-9FB5409A7D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3C900-D42E-4031-A7D9-960DC1EF10C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3D8F4B7-FAE6-401A-B95B-FE7CC9FDAF3D}"/>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8" name="フッター プレースホルダー 7">
            <a:extLst>
              <a:ext uri="{FF2B5EF4-FFF2-40B4-BE49-F238E27FC236}">
                <a16:creationId xmlns:a16="http://schemas.microsoft.com/office/drawing/2014/main" id="{7C2BA13B-45D9-4D7C-9D90-ED842A252D5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0285C78-45C7-4A67-8270-CF9625DD8AFD}"/>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39237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6C36B5-9942-4F97-A6EE-2E45644A39C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A5BD776-CD0B-454A-BF43-1AD4DF7BFEFF}"/>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4" name="フッター プレースホルダー 3">
            <a:extLst>
              <a:ext uri="{FF2B5EF4-FFF2-40B4-BE49-F238E27FC236}">
                <a16:creationId xmlns:a16="http://schemas.microsoft.com/office/drawing/2014/main" id="{7241C9A1-CED6-4704-9DDA-D719040D060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6D8C2FB-5B0E-444E-AE40-0EB78788CC1E}"/>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998647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ED6B417-2FCA-4DDE-83AE-F9EF8511B214}"/>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3" name="フッター プレースホルダー 2">
            <a:extLst>
              <a:ext uri="{FF2B5EF4-FFF2-40B4-BE49-F238E27FC236}">
                <a16:creationId xmlns:a16="http://schemas.microsoft.com/office/drawing/2014/main" id="{DA8C44F1-7419-439D-873C-344F68175EC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C2FA0C4-D009-4CB6-88BE-441E7F04EA09}"/>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727364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B617F4-3C52-4F61-A617-2878FC9090A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88E1AE-B84E-4E91-BBF1-DFECC4C131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64D5A7E-E62D-4C0A-9F01-71460D1A98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82AADF1-5532-4EE4-98D2-9DEF07513C07}"/>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41628A73-3913-474C-AE3A-0CCD9F0020E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465736B-C8A6-44FF-9E8E-60ED4ADCF993}"/>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45371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B4A456-3AF7-476A-A8A0-789FC72867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EF78D97-F9EE-4ECC-A0C0-3688D185DD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65DEDE6-D931-4A23-A770-FD64023BA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0F013CD-05E2-4DCE-BD9D-58028C351D6A}"/>
              </a:ext>
            </a:extLst>
          </p:cNvPr>
          <p:cNvSpPr>
            <a:spLocks noGrp="1"/>
          </p:cNvSpPr>
          <p:nvPr>
            <p:ph type="dt" sz="half" idx="10"/>
          </p:nvPr>
        </p:nvSpPr>
        <p:spPr/>
        <p:txBody>
          <a:bodyPr/>
          <a:lstStyle/>
          <a:p>
            <a:fld id="{601273B0-A519-448E-B168-68DA662C8562}" type="datetimeFigureOut">
              <a:rPr kumimoji="1" lang="ja-JP" altLang="en-US" smtClean="0"/>
              <a:t>2025/3/25</a:t>
            </a:fld>
            <a:endParaRPr kumimoji="1" lang="ja-JP" altLang="en-US"/>
          </a:p>
        </p:txBody>
      </p:sp>
      <p:sp>
        <p:nvSpPr>
          <p:cNvPr id="6" name="フッター プレースホルダー 5">
            <a:extLst>
              <a:ext uri="{FF2B5EF4-FFF2-40B4-BE49-F238E27FC236}">
                <a16:creationId xmlns:a16="http://schemas.microsoft.com/office/drawing/2014/main" id="{A241FA14-A687-4D54-95D5-BAB3F196BBF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D4E2FB0-7EEB-416C-8137-2CCE1BAADDD9}"/>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712134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1222451-0B52-4598-AE0F-A21800F33A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823962F-CFF4-4C6E-887C-C2FD6B0277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A159ACD-32D3-462D-A182-33C414229C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273B0-A519-448E-B168-68DA662C8562}" type="datetimeFigureOut">
              <a:rPr kumimoji="1" lang="ja-JP" altLang="en-US" smtClean="0"/>
              <a:t>2025/3/25</a:t>
            </a:fld>
            <a:endParaRPr kumimoji="1" lang="ja-JP" altLang="en-US"/>
          </a:p>
        </p:txBody>
      </p:sp>
      <p:sp>
        <p:nvSpPr>
          <p:cNvPr id="5" name="フッター プレースホルダー 4">
            <a:extLst>
              <a:ext uri="{FF2B5EF4-FFF2-40B4-BE49-F238E27FC236}">
                <a16:creationId xmlns:a16="http://schemas.microsoft.com/office/drawing/2014/main" id="{CB22FC51-2ABC-4905-88FF-825A0DE9F0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CDA2DBD-9CE7-4E53-808C-815635F7BF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2821197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C3B15-889F-B322-E06E-A7CD15A7AE62}"/>
            </a:ext>
          </a:extLst>
        </p:cNvPr>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5162513A-B5D9-F203-665D-0C3E1BB36DF3}"/>
              </a:ext>
            </a:extLst>
          </p:cNvPr>
          <p:cNvSpPr/>
          <p:nvPr/>
        </p:nvSpPr>
        <p:spPr>
          <a:xfrm>
            <a:off x="1646464" y="1370717"/>
            <a:ext cx="8899072" cy="520603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286"/>
          </a:p>
        </p:txBody>
      </p:sp>
      <p:graphicFrame>
        <p:nvGraphicFramePr>
          <p:cNvPr id="17" name="表 16">
            <a:extLst>
              <a:ext uri="{FF2B5EF4-FFF2-40B4-BE49-F238E27FC236}">
                <a16:creationId xmlns:a16="http://schemas.microsoft.com/office/drawing/2014/main" id="{C7696029-D2BC-4A53-1830-C4538A8E5F5D}"/>
              </a:ext>
            </a:extLst>
          </p:cNvPr>
          <p:cNvGraphicFramePr>
            <a:graphicFrameLocks noGrp="1"/>
          </p:cNvGraphicFramePr>
          <p:nvPr>
            <p:extLst>
              <p:ext uri="{D42A27DB-BD31-4B8C-83A1-F6EECF244321}">
                <p14:modId xmlns:p14="http://schemas.microsoft.com/office/powerpoint/2010/main" val="771059029"/>
              </p:ext>
            </p:extLst>
          </p:nvPr>
        </p:nvGraphicFramePr>
        <p:xfrm>
          <a:off x="1605643" y="544286"/>
          <a:ext cx="9007928" cy="816428"/>
        </p:xfrm>
        <a:graphic>
          <a:graphicData uri="http://schemas.openxmlformats.org/drawingml/2006/table">
            <a:tbl>
              <a:tblPr firstRow="1" bandRow="1">
                <a:tableStyleId>{5940675A-B579-460E-94D1-54222C63F5DA}</a:tableStyleId>
              </a:tblPr>
              <a:tblGrid>
                <a:gridCol w="605334">
                  <a:extLst>
                    <a:ext uri="{9D8B030D-6E8A-4147-A177-3AD203B41FA5}">
                      <a16:colId xmlns:a16="http://schemas.microsoft.com/office/drawing/2014/main" val="20000"/>
                    </a:ext>
                  </a:extLst>
                </a:gridCol>
                <a:gridCol w="3891425">
                  <a:extLst>
                    <a:ext uri="{9D8B030D-6E8A-4147-A177-3AD203B41FA5}">
                      <a16:colId xmlns:a16="http://schemas.microsoft.com/office/drawing/2014/main" val="20001"/>
                    </a:ext>
                  </a:extLst>
                </a:gridCol>
                <a:gridCol w="562095">
                  <a:extLst>
                    <a:ext uri="{9D8B030D-6E8A-4147-A177-3AD203B41FA5}">
                      <a16:colId xmlns:a16="http://schemas.microsoft.com/office/drawing/2014/main" val="20002"/>
                    </a:ext>
                  </a:extLst>
                </a:gridCol>
                <a:gridCol w="1671871">
                  <a:extLst>
                    <a:ext uri="{9D8B030D-6E8A-4147-A177-3AD203B41FA5}">
                      <a16:colId xmlns:a16="http://schemas.microsoft.com/office/drawing/2014/main" val="20003"/>
                    </a:ext>
                  </a:extLst>
                </a:gridCol>
                <a:gridCol w="648571">
                  <a:extLst>
                    <a:ext uri="{9D8B030D-6E8A-4147-A177-3AD203B41FA5}">
                      <a16:colId xmlns:a16="http://schemas.microsoft.com/office/drawing/2014/main" val="20004"/>
                    </a:ext>
                  </a:extLst>
                </a:gridCol>
                <a:gridCol w="1628632">
                  <a:extLst>
                    <a:ext uri="{9D8B030D-6E8A-4147-A177-3AD203B41FA5}">
                      <a16:colId xmlns:a16="http://schemas.microsoft.com/office/drawing/2014/main" val="20005"/>
                    </a:ext>
                  </a:extLst>
                </a:gridCol>
              </a:tblGrid>
              <a:tr h="326571">
                <a:tc>
                  <a:txBody>
                    <a:bodyPr/>
                    <a:lstStyle/>
                    <a:p>
                      <a:pPr algn="ctr"/>
                      <a:r>
                        <a:rPr kumimoji="1" lang="ja-JP" altLang="en-US" sz="900" dirty="0"/>
                        <a:t>キャッチフレーズ</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歴史文化資源の知識を向上！</a:t>
                      </a:r>
                    </a:p>
                  </a:txBody>
                  <a:tcPr marL="65314" marR="65314" marT="32657" marB="32657" anchor="ctr"/>
                </a:tc>
                <a:tc gridSpan="2">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（申請者名）</a:t>
                      </a:r>
                      <a:endParaRPr kumimoji="1" lang="en-US" altLang="ja-JP" sz="1300" dirty="0">
                        <a:solidFill>
                          <a:schemeClr val="tx1"/>
                        </a:solidFill>
                      </a:endParaRPr>
                    </a:p>
                  </a:txBody>
                  <a:tcPr marL="65314" marR="65314" marT="32657" marB="32657" anchor="ctr"/>
                </a:tc>
                <a:tc hMerge="1">
                  <a:txBody>
                    <a:bodyPr/>
                    <a:lstStyle/>
                    <a:p>
                      <a:pPr algn="ctr"/>
                      <a:endParaRPr kumimoji="1" lang="ja-JP" altLang="en-US" sz="1800" dirty="0"/>
                    </a:p>
                  </a:txBody>
                  <a:tcPr anchor="ctr"/>
                </a:tc>
                <a:tc>
                  <a:txBody>
                    <a:bodyPr/>
                    <a:lstStyle/>
                    <a:p>
                      <a:pPr algn="ctr"/>
                      <a:r>
                        <a:rPr kumimoji="1" lang="ja-JP" altLang="en-US" sz="900" dirty="0"/>
                        <a:t>区分</a:t>
                      </a:r>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t>②周辺整備</a:t>
                      </a:r>
                    </a:p>
                  </a:txBody>
                  <a:tcPr marL="65314" marR="65314" marT="32657" marB="32657" anchor="ctr"/>
                </a:tc>
                <a:extLst>
                  <a:ext uri="{0D108BD9-81ED-4DB2-BD59-A6C34878D82A}">
                    <a16:rowId xmlns:a16="http://schemas.microsoft.com/office/drawing/2014/main" val="10000"/>
                  </a:ext>
                </a:extLst>
              </a:tr>
              <a:tr h="457200">
                <a:tc>
                  <a:txBody>
                    <a:bodyPr/>
                    <a:lstStyle/>
                    <a:p>
                      <a:pPr algn="ctr"/>
                      <a:r>
                        <a:rPr kumimoji="1" lang="ja-JP" altLang="en-US" sz="900" dirty="0"/>
                        <a:t>事業名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t>○○の解説案内板設置事業</a:t>
                      </a:r>
                    </a:p>
                  </a:txBody>
                  <a:tcPr marL="65314" marR="65314" marT="32657" marB="32657" anchor="ctr"/>
                </a:tc>
                <a:tc>
                  <a:txBody>
                    <a:bodyPr/>
                    <a:lstStyle/>
                    <a:p>
                      <a:pPr algn="ctr"/>
                      <a:r>
                        <a:rPr kumimoji="1" lang="ja-JP" altLang="en-US" sz="900" dirty="0"/>
                        <a:t>補助</a:t>
                      </a:r>
                      <a:endParaRPr kumimoji="1" lang="en-US" altLang="ja-JP" sz="900" dirty="0"/>
                    </a:p>
                    <a:p>
                      <a:pPr algn="ctr"/>
                      <a:r>
                        <a:rPr kumimoji="1" lang="ja-JP" altLang="en-US" sz="900" dirty="0"/>
                        <a:t>申請額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en-US" altLang="ja-JP" sz="1300" dirty="0">
                          <a:solidFill>
                            <a:schemeClr val="tx1"/>
                          </a:solidFill>
                        </a:rPr>
                        <a:t>500</a:t>
                      </a:r>
                      <a:r>
                        <a:rPr kumimoji="1" lang="ja-JP" altLang="en-US" sz="1300" dirty="0">
                          <a:solidFill>
                            <a:schemeClr val="tx1"/>
                          </a:solidFill>
                        </a:rPr>
                        <a:t>千円</a:t>
                      </a:r>
                    </a:p>
                  </a:txBody>
                  <a:tcPr marL="65314" marR="65314" marT="32657" marB="32657" anchor="ctr"/>
                </a:tc>
                <a:tc>
                  <a:txBody>
                    <a:bodyPr/>
                    <a:lstStyle/>
                    <a:p>
                      <a:pPr algn="ctr"/>
                      <a:r>
                        <a:rPr kumimoji="1" lang="ja-JP" altLang="en-US" sz="900" dirty="0"/>
                        <a:t>事業期間</a:t>
                      </a:r>
                      <a:endParaRPr kumimoji="1" lang="en-US" altLang="ja-JP" sz="900" dirty="0"/>
                    </a:p>
                    <a:p>
                      <a:pPr algn="ctr"/>
                      <a:r>
                        <a:rPr kumimoji="1" lang="ja-JP" altLang="en-US" sz="900" dirty="0"/>
                        <a:t>（全　体）</a:t>
                      </a:r>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lang="ja-JP" altLang="en-US" sz="1300" dirty="0"/>
                        <a:t>令和○年○月○日～令和○年○月○日</a:t>
                      </a:r>
                      <a:endParaRPr kumimoji="1" lang="ja-JP" altLang="en-US" sz="1300" dirty="0"/>
                    </a:p>
                  </a:txBody>
                  <a:tcPr marL="65314" marR="65314" marT="32657" marB="32657" anchor="ctr"/>
                </a:tc>
                <a:extLst>
                  <a:ext uri="{0D108BD9-81ED-4DB2-BD59-A6C34878D82A}">
                    <a16:rowId xmlns:a16="http://schemas.microsoft.com/office/drawing/2014/main" val="10001"/>
                  </a:ext>
                </a:extLst>
              </a:tr>
            </a:tbl>
          </a:graphicData>
        </a:graphic>
      </p:graphicFrame>
      <p:sp>
        <p:nvSpPr>
          <p:cNvPr id="12" name="テキスト ボックス 11">
            <a:extLst>
              <a:ext uri="{FF2B5EF4-FFF2-40B4-BE49-F238E27FC236}">
                <a16:creationId xmlns:a16="http://schemas.microsoft.com/office/drawing/2014/main" id="{8BA8144F-7E58-EB28-A4FA-C0EBA9D7A31B}"/>
              </a:ext>
            </a:extLst>
          </p:cNvPr>
          <p:cNvSpPr txBox="1"/>
          <p:nvPr/>
        </p:nvSpPr>
        <p:spPr>
          <a:xfrm>
            <a:off x="2082451" y="2103814"/>
            <a:ext cx="7429500" cy="3258328"/>
          </a:xfrm>
          <a:prstGeom prst="rect">
            <a:avLst/>
          </a:prstGeom>
          <a:noFill/>
        </p:spPr>
        <p:txBody>
          <a:bodyPr wrap="square" rtlCol="0">
            <a:spAutoFit/>
          </a:bodyPr>
          <a:lstStyle/>
          <a:p>
            <a:r>
              <a:rPr lang="en-US" altLang="ja-JP" sz="1286" u="sng" dirty="0"/>
              <a:t>【</a:t>
            </a:r>
            <a:r>
              <a:rPr lang="ja-JP" altLang="en-US" sz="1286" u="sng" dirty="0"/>
              <a:t>記入例</a:t>
            </a:r>
            <a:r>
              <a:rPr lang="en-US" altLang="ja-JP" sz="1286" u="sng" dirty="0"/>
              <a:t>】</a:t>
            </a:r>
            <a:r>
              <a:rPr lang="ja-JP" altLang="en-US" sz="1286" u="sng" dirty="0"/>
              <a:t>を参考に、申請書をもとに内容を １ 枚にまとめてください</a:t>
            </a:r>
            <a:r>
              <a:rPr lang="ja-JP" altLang="en-US" sz="1286" dirty="0"/>
              <a:t>。</a:t>
            </a:r>
            <a:endParaRPr lang="en-US" altLang="ja-JP" sz="1286" dirty="0"/>
          </a:p>
          <a:p>
            <a:endParaRPr lang="en-US" altLang="ja-JP" sz="1286" dirty="0"/>
          </a:p>
          <a:p>
            <a:endParaRPr lang="en-US" altLang="ja-JP" sz="1286" dirty="0"/>
          </a:p>
          <a:p>
            <a:r>
              <a:rPr lang="ja-JP" altLang="en-US" sz="1286" dirty="0"/>
              <a:t>審査員の資料になるものです。</a:t>
            </a:r>
            <a:endParaRPr lang="en-US" altLang="ja-JP" sz="1286" dirty="0"/>
          </a:p>
          <a:p>
            <a:endParaRPr lang="en-US" altLang="ja-JP" sz="1286" dirty="0"/>
          </a:p>
          <a:p>
            <a:r>
              <a:rPr lang="ja-JP" altLang="en-US" sz="1286" dirty="0"/>
              <a:t>特に審査員へ伝えたい事項、アピールポイントを記載してください。</a:t>
            </a:r>
            <a:endParaRPr lang="en-US" altLang="ja-JP" sz="1286" dirty="0"/>
          </a:p>
          <a:p>
            <a:endParaRPr lang="en-US" altLang="ja-JP" sz="1286" dirty="0"/>
          </a:p>
          <a:p>
            <a:r>
              <a:rPr lang="ja-JP" altLang="en-US" sz="1286" dirty="0"/>
              <a:t>　（「募集案内」に記載された審査基準を意識して記載すると、より良いです。）</a:t>
            </a:r>
            <a:endParaRPr lang="en-US" altLang="ja-JP" sz="1286" dirty="0"/>
          </a:p>
          <a:p>
            <a:endParaRPr lang="en-US" altLang="ja-JP" sz="1286" dirty="0"/>
          </a:p>
          <a:p>
            <a:endParaRPr lang="en-US" altLang="ja-JP" sz="1286" dirty="0"/>
          </a:p>
          <a:p>
            <a:r>
              <a:rPr lang="ja-JP" altLang="en-US" sz="1286" b="1" dirty="0">
                <a:solidFill>
                  <a:srgbClr val="FF0000"/>
                </a:solidFill>
              </a:rPr>
              <a:t>文章、イラスト、写真、図面等を使用してわかりやすく作成してください。</a:t>
            </a:r>
            <a:endParaRPr lang="en-US" altLang="ja-JP" sz="1286" b="1" dirty="0">
              <a:solidFill>
                <a:srgbClr val="FF0000"/>
              </a:solidFill>
            </a:endParaRPr>
          </a:p>
          <a:p>
            <a:endParaRPr lang="en-US" altLang="ja-JP" sz="1286" dirty="0"/>
          </a:p>
          <a:p>
            <a:r>
              <a:rPr lang="ja-JP" altLang="en-US" sz="1286" dirty="0"/>
              <a:t>添付資料として、チラシ、マップ等を添付することも可能です。</a:t>
            </a:r>
            <a:endParaRPr lang="en-US" altLang="ja-JP" sz="1286" dirty="0"/>
          </a:p>
          <a:p>
            <a:endParaRPr lang="en-US" altLang="ja-JP" sz="1286" dirty="0"/>
          </a:p>
          <a:p>
            <a:endParaRPr lang="en-US" altLang="ja-JP" sz="1286" dirty="0"/>
          </a:p>
          <a:p>
            <a:endParaRPr lang="en-US" altLang="ja-JP" sz="1286" dirty="0"/>
          </a:p>
        </p:txBody>
      </p:sp>
      <p:sp>
        <p:nvSpPr>
          <p:cNvPr id="23" name="テキスト ボックス 22">
            <a:extLst>
              <a:ext uri="{FF2B5EF4-FFF2-40B4-BE49-F238E27FC236}">
                <a16:creationId xmlns:a16="http://schemas.microsoft.com/office/drawing/2014/main" id="{A4B4B6CC-13CB-3188-82DA-759B455354D5}"/>
              </a:ext>
            </a:extLst>
          </p:cNvPr>
          <p:cNvSpPr txBox="1"/>
          <p:nvPr/>
        </p:nvSpPr>
        <p:spPr>
          <a:xfrm>
            <a:off x="9511951" y="257316"/>
            <a:ext cx="1175322" cy="290208"/>
          </a:xfrm>
          <a:prstGeom prst="rect">
            <a:avLst/>
          </a:prstGeom>
          <a:noFill/>
        </p:spPr>
        <p:txBody>
          <a:bodyPr wrap="none" rtlCol="0">
            <a:spAutoFit/>
          </a:bodyPr>
          <a:lstStyle/>
          <a:p>
            <a:r>
              <a:rPr lang="en-US" altLang="ja-JP" sz="1286" dirty="0"/>
              <a:t>【</a:t>
            </a:r>
            <a:r>
              <a:rPr lang="ja-JP" altLang="en-US" sz="1286" dirty="0"/>
              <a:t>Ａ３印刷</a:t>
            </a:r>
            <a:r>
              <a:rPr lang="en-US" altLang="ja-JP" sz="1286" dirty="0"/>
              <a:t>】</a:t>
            </a:r>
            <a:endParaRPr lang="ja-JP" altLang="en-US" sz="1286" dirty="0"/>
          </a:p>
        </p:txBody>
      </p:sp>
      <p:sp>
        <p:nvSpPr>
          <p:cNvPr id="10" name="線吹き出し 1 (枠付き) 9">
            <a:extLst>
              <a:ext uri="{FF2B5EF4-FFF2-40B4-BE49-F238E27FC236}">
                <a16:creationId xmlns:a16="http://schemas.microsoft.com/office/drawing/2014/main" id="{F9E97E36-6AD0-C848-F27B-3CEF6E0D9A92}"/>
              </a:ext>
            </a:extLst>
          </p:cNvPr>
          <p:cNvSpPr/>
          <p:nvPr/>
        </p:nvSpPr>
        <p:spPr>
          <a:xfrm>
            <a:off x="4375254" y="159232"/>
            <a:ext cx="4727926" cy="314734"/>
          </a:xfrm>
          <a:prstGeom prst="borderCallout1">
            <a:avLst>
              <a:gd name="adj1" fmla="val 52126"/>
              <a:gd name="adj2" fmla="val 204"/>
              <a:gd name="adj3" fmla="val 128732"/>
              <a:gd name="adj4" fmla="val -4760"/>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86" dirty="0"/>
              <a:t>事業の内容が一目でわかるようなキャッチフレーズをいれる</a:t>
            </a:r>
          </a:p>
        </p:txBody>
      </p:sp>
      <p:sp>
        <p:nvSpPr>
          <p:cNvPr id="3" name="テキスト ボックス 2">
            <a:extLst>
              <a:ext uri="{FF2B5EF4-FFF2-40B4-BE49-F238E27FC236}">
                <a16:creationId xmlns:a16="http://schemas.microsoft.com/office/drawing/2014/main" id="{77EA3F07-7B12-E720-3C24-23C2305EF5D4}"/>
              </a:ext>
            </a:extLst>
          </p:cNvPr>
          <p:cNvSpPr txBox="1"/>
          <p:nvPr/>
        </p:nvSpPr>
        <p:spPr>
          <a:xfrm>
            <a:off x="3687536" y="5507755"/>
            <a:ext cx="5113564" cy="444096"/>
          </a:xfrm>
          <a:prstGeom prst="rect">
            <a:avLst/>
          </a:prstGeom>
          <a:noFill/>
        </p:spPr>
        <p:txBody>
          <a:bodyPr wrap="square" rtlCol="0">
            <a:spAutoFit/>
          </a:bodyPr>
          <a:lstStyle/>
          <a:p>
            <a:r>
              <a:rPr lang="en-US" altLang="ja-JP" sz="2286" dirty="0">
                <a:solidFill>
                  <a:srgbClr val="FF0000"/>
                </a:solidFill>
              </a:rPr>
              <a:t>※</a:t>
            </a:r>
            <a:r>
              <a:rPr lang="ja-JP" altLang="en-US" sz="2286" dirty="0">
                <a:solidFill>
                  <a:srgbClr val="FF0000"/>
                </a:solidFill>
              </a:rPr>
              <a:t>申請書と一緒に提出してください。</a:t>
            </a:r>
          </a:p>
        </p:txBody>
      </p:sp>
      <p:sp>
        <p:nvSpPr>
          <p:cNvPr id="4" name="テキスト ボックス 3">
            <a:extLst>
              <a:ext uri="{FF2B5EF4-FFF2-40B4-BE49-F238E27FC236}">
                <a16:creationId xmlns:a16="http://schemas.microsoft.com/office/drawing/2014/main" id="{79A9B721-F6D1-DE17-512B-DDA127A65F2C}"/>
              </a:ext>
            </a:extLst>
          </p:cNvPr>
          <p:cNvSpPr txBox="1"/>
          <p:nvPr/>
        </p:nvSpPr>
        <p:spPr>
          <a:xfrm>
            <a:off x="1864178" y="159233"/>
            <a:ext cx="1224644" cy="290208"/>
          </a:xfrm>
          <a:prstGeom prst="rect">
            <a:avLst/>
          </a:prstGeom>
          <a:noFill/>
        </p:spPr>
        <p:txBody>
          <a:bodyPr wrap="square" rtlCol="0">
            <a:spAutoFit/>
          </a:bodyPr>
          <a:lstStyle/>
          <a:p>
            <a:r>
              <a:rPr lang="ja-JP" altLang="en-US" sz="1286" dirty="0"/>
              <a:t>ＰＲペーパー</a:t>
            </a:r>
          </a:p>
        </p:txBody>
      </p:sp>
      <p:sp>
        <p:nvSpPr>
          <p:cNvPr id="14" name="線吹き出し 1 (枠付き) 13">
            <a:extLst>
              <a:ext uri="{FF2B5EF4-FFF2-40B4-BE49-F238E27FC236}">
                <a16:creationId xmlns:a16="http://schemas.microsoft.com/office/drawing/2014/main" id="{91885D8B-C4BA-9585-C808-4FED717991C6}"/>
              </a:ext>
            </a:extLst>
          </p:cNvPr>
          <p:cNvSpPr/>
          <p:nvPr/>
        </p:nvSpPr>
        <p:spPr>
          <a:xfrm>
            <a:off x="7553325" y="1715250"/>
            <a:ext cx="2386972" cy="810927"/>
          </a:xfrm>
          <a:prstGeom prst="borderCallout1">
            <a:avLst>
              <a:gd name="adj1" fmla="val 383"/>
              <a:gd name="adj2" fmla="val 50204"/>
              <a:gd name="adj3" fmla="val -120108"/>
              <a:gd name="adj4" fmla="val 75889"/>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86" dirty="0"/>
              <a:t>➀保存修理　②周辺整備　</a:t>
            </a:r>
            <a:endParaRPr lang="en-US" altLang="ja-JP" sz="1286" dirty="0"/>
          </a:p>
          <a:p>
            <a:pPr algn="ctr"/>
            <a:r>
              <a:rPr lang="ja-JP" altLang="en-US" sz="1286" dirty="0"/>
              <a:t>いずれかを記入</a:t>
            </a:r>
          </a:p>
        </p:txBody>
      </p:sp>
      <p:sp>
        <p:nvSpPr>
          <p:cNvPr id="15" name="テキスト ボックス 14">
            <a:extLst>
              <a:ext uri="{FF2B5EF4-FFF2-40B4-BE49-F238E27FC236}">
                <a16:creationId xmlns:a16="http://schemas.microsoft.com/office/drawing/2014/main" id="{679869BE-B385-66C3-019C-90A548E84E31}"/>
              </a:ext>
            </a:extLst>
          </p:cNvPr>
          <p:cNvSpPr txBox="1"/>
          <p:nvPr/>
        </p:nvSpPr>
        <p:spPr>
          <a:xfrm>
            <a:off x="8673558" y="6576751"/>
            <a:ext cx="2042346" cy="224229"/>
          </a:xfrm>
          <a:prstGeom prst="rect">
            <a:avLst/>
          </a:prstGeom>
          <a:noFill/>
        </p:spPr>
        <p:txBody>
          <a:bodyPr wrap="square" rtlCol="0">
            <a:spAutoFit/>
          </a:bodyPr>
          <a:lstStyle/>
          <a:p>
            <a:r>
              <a:rPr lang="ja-JP" altLang="en-US" sz="857" dirty="0"/>
              <a:t>令和</a:t>
            </a:r>
            <a:r>
              <a:rPr lang="en-US" altLang="ja-JP" sz="857" dirty="0"/>
              <a:t>7</a:t>
            </a:r>
            <a:r>
              <a:rPr lang="ja-JP" altLang="en-US" sz="857" dirty="0"/>
              <a:t>年度　文化資源活用補助金</a:t>
            </a:r>
          </a:p>
        </p:txBody>
      </p:sp>
    </p:spTree>
    <p:extLst>
      <p:ext uri="{BB962C8B-B14F-4D97-AF65-F5344CB8AC3E}">
        <p14:creationId xmlns:p14="http://schemas.microsoft.com/office/powerpoint/2010/main" val="2006392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88B4C-A245-4432-B636-896434803D71}"/>
            </a:ext>
          </a:extLst>
        </p:cNvPr>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2BB46579-0980-0D7A-7D8E-A38F98DE10B9}"/>
              </a:ext>
            </a:extLst>
          </p:cNvPr>
          <p:cNvSpPr/>
          <p:nvPr/>
        </p:nvSpPr>
        <p:spPr>
          <a:xfrm>
            <a:off x="1660071" y="1404596"/>
            <a:ext cx="8899072" cy="520603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286" dirty="0"/>
          </a:p>
        </p:txBody>
      </p:sp>
      <p:graphicFrame>
        <p:nvGraphicFramePr>
          <p:cNvPr id="17" name="表 16">
            <a:extLst>
              <a:ext uri="{FF2B5EF4-FFF2-40B4-BE49-F238E27FC236}">
                <a16:creationId xmlns:a16="http://schemas.microsoft.com/office/drawing/2014/main" id="{12AA7FD9-BAA8-D8DF-A92D-CB1A67FD26AB}"/>
              </a:ext>
            </a:extLst>
          </p:cNvPr>
          <p:cNvGraphicFramePr>
            <a:graphicFrameLocks noGrp="1"/>
          </p:cNvGraphicFramePr>
          <p:nvPr>
            <p:extLst>
              <p:ext uri="{D42A27DB-BD31-4B8C-83A1-F6EECF244321}">
                <p14:modId xmlns:p14="http://schemas.microsoft.com/office/powerpoint/2010/main" val="585899815"/>
              </p:ext>
            </p:extLst>
          </p:nvPr>
        </p:nvGraphicFramePr>
        <p:xfrm>
          <a:off x="1605643" y="544286"/>
          <a:ext cx="9007928" cy="816428"/>
        </p:xfrm>
        <a:graphic>
          <a:graphicData uri="http://schemas.openxmlformats.org/drawingml/2006/table">
            <a:tbl>
              <a:tblPr firstRow="1" bandRow="1">
                <a:tableStyleId>{5940675A-B579-460E-94D1-54222C63F5DA}</a:tableStyleId>
              </a:tblPr>
              <a:tblGrid>
                <a:gridCol w="605334">
                  <a:extLst>
                    <a:ext uri="{9D8B030D-6E8A-4147-A177-3AD203B41FA5}">
                      <a16:colId xmlns:a16="http://schemas.microsoft.com/office/drawing/2014/main" val="20000"/>
                    </a:ext>
                  </a:extLst>
                </a:gridCol>
                <a:gridCol w="3891425">
                  <a:extLst>
                    <a:ext uri="{9D8B030D-6E8A-4147-A177-3AD203B41FA5}">
                      <a16:colId xmlns:a16="http://schemas.microsoft.com/office/drawing/2014/main" val="20001"/>
                    </a:ext>
                  </a:extLst>
                </a:gridCol>
                <a:gridCol w="562095">
                  <a:extLst>
                    <a:ext uri="{9D8B030D-6E8A-4147-A177-3AD203B41FA5}">
                      <a16:colId xmlns:a16="http://schemas.microsoft.com/office/drawing/2014/main" val="20002"/>
                    </a:ext>
                  </a:extLst>
                </a:gridCol>
                <a:gridCol w="1671871">
                  <a:extLst>
                    <a:ext uri="{9D8B030D-6E8A-4147-A177-3AD203B41FA5}">
                      <a16:colId xmlns:a16="http://schemas.microsoft.com/office/drawing/2014/main" val="20003"/>
                    </a:ext>
                  </a:extLst>
                </a:gridCol>
                <a:gridCol w="648571">
                  <a:extLst>
                    <a:ext uri="{9D8B030D-6E8A-4147-A177-3AD203B41FA5}">
                      <a16:colId xmlns:a16="http://schemas.microsoft.com/office/drawing/2014/main" val="20004"/>
                    </a:ext>
                  </a:extLst>
                </a:gridCol>
                <a:gridCol w="1628632">
                  <a:extLst>
                    <a:ext uri="{9D8B030D-6E8A-4147-A177-3AD203B41FA5}">
                      <a16:colId xmlns:a16="http://schemas.microsoft.com/office/drawing/2014/main" val="20005"/>
                    </a:ext>
                  </a:extLst>
                </a:gridCol>
              </a:tblGrid>
              <a:tr h="326571">
                <a:tc>
                  <a:txBody>
                    <a:bodyPr/>
                    <a:lstStyle/>
                    <a:p>
                      <a:pPr algn="ctr"/>
                      <a:r>
                        <a:rPr kumimoji="1" lang="ja-JP" altLang="en-US" sz="900" dirty="0"/>
                        <a:t>キャッチフレーズ</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rgbClr val="FF0000"/>
                          </a:solidFill>
                        </a:rPr>
                        <a:t>歴史文化資源の知識を向上！</a:t>
                      </a:r>
                    </a:p>
                  </a:txBody>
                  <a:tcPr marL="65314" marR="65314" marT="32657" marB="32657" anchor="ctr"/>
                </a:tc>
                <a:tc gridSpan="2">
                  <a:txBody>
                    <a:bodyPr/>
                    <a:lstStyle/>
                    <a:p>
                      <a:pPr algn="ctr"/>
                      <a:r>
                        <a:rPr kumimoji="1" lang="ja-JP" altLang="en-US" sz="1300" dirty="0">
                          <a:solidFill>
                            <a:srgbClr val="FF0000"/>
                          </a:solidFill>
                        </a:rPr>
                        <a:t>（申請者名）</a:t>
                      </a:r>
                    </a:p>
                  </a:txBody>
                  <a:tcPr marL="65314" marR="65314" marT="32657" marB="32657" anchor="ctr"/>
                </a:tc>
                <a:tc hMerge="1">
                  <a:txBody>
                    <a:bodyPr/>
                    <a:lstStyle/>
                    <a:p>
                      <a:pPr algn="ctr"/>
                      <a:endParaRPr kumimoji="1" lang="ja-JP" altLang="en-US" sz="1800" dirty="0"/>
                    </a:p>
                  </a:txBody>
                  <a:tcPr anchor="ctr"/>
                </a:tc>
                <a:tc>
                  <a:txBody>
                    <a:bodyPr/>
                    <a:lstStyle/>
                    <a:p>
                      <a:pPr algn="ctr"/>
                      <a:r>
                        <a:rPr kumimoji="1" lang="ja-JP" altLang="en-US" sz="900" dirty="0">
                          <a:solidFill>
                            <a:schemeClr val="tx1"/>
                          </a:solidFill>
                        </a:rPr>
                        <a:t>区分</a:t>
                      </a:r>
                    </a:p>
                  </a:txBody>
                  <a:tcPr marL="65314" marR="65314" marT="32657" marB="32657" anchor="ctr">
                    <a:solidFill>
                      <a:schemeClr val="accent1">
                        <a:lumMod val="20000"/>
                        <a:lumOff val="80000"/>
                      </a:schemeClr>
                    </a:solidFill>
                  </a:tcPr>
                </a:tc>
                <a:tc>
                  <a:txBody>
                    <a:bodyPr/>
                    <a:lstStyle/>
                    <a:p>
                      <a:pPr algn="ctr"/>
                      <a:r>
                        <a:rPr kumimoji="1" lang="ja-JP" altLang="en-US" sz="1300" dirty="0">
                          <a:solidFill>
                            <a:srgbClr val="FF0000"/>
                          </a:solidFill>
                        </a:rPr>
                        <a:t>②周辺整備</a:t>
                      </a:r>
                    </a:p>
                  </a:txBody>
                  <a:tcPr marL="65314" marR="65314" marT="32657" marB="32657" anchor="ctr"/>
                </a:tc>
                <a:extLst>
                  <a:ext uri="{0D108BD9-81ED-4DB2-BD59-A6C34878D82A}">
                    <a16:rowId xmlns:a16="http://schemas.microsoft.com/office/drawing/2014/main" val="10000"/>
                  </a:ext>
                </a:extLst>
              </a:tr>
              <a:tr h="457200">
                <a:tc>
                  <a:txBody>
                    <a:bodyPr/>
                    <a:lstStyle/>
                    <a:p>
                      <a:pPr algn="ctr"/>
                      <a:r>
                        <a:rPr kumimoji="1" lang="ja-JP" altLang="en-US" sz="900" dirty="0"/>
                        <a:t>事業名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rgbClr val="FF0000"/>
                          </a:solidFill>
                        </a:rPr>
                        <a:t>○○の解説案内板設置事業</a:t>
                      </a:r>
                    </a:p>
                  </a:txBody>
                  <a:tcPr marL="65314" marR="65314" marT="32657" marB="32657" anchor="ctr"/>
                </a:tc>
                <a:tc>
                  <a:txBody>
                    <a:bodyPr/>
                    <a:lstStyle/>
                    <a:p>
                      <a:pPr algn="ctr"/>
                      <a:r>
                        <a:rPr kumimoji="1" lang="ja-JP" altLang="en-US" sz="900" dirty="0"/>
                        <a:t>補助</a:t>
                      </a:r>
                      <a:endParaRPr kumimoji="1" lang="en-US" altLang="ja-JP" sz="900" dirty="0"/>
                    </a:p>
                    <a:p>
                      <a:pPr algn="ctr"/>
                      <a:r>
                        <a:rPr kumimoji="1" lang="ja-JP" altLang="en-US" sz="900" dirty="0"/>
                        <a:t>申請額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en-US" altLang="ja-JP" sz="1300" dirty="0">
                          <a:solidFill>
                            <a:srgbClr val="FF0000"/>
                          </a:solidFill>
                        </a:rPr>
                        <a:t>500</a:t>
                      </a:r>
                      <a:r>
                        <a:rPr kumimoji="1" lang="ja-JP" altLang="en-US" sz="1300" dirty="0">
                          <a:solidFill>
                            <a:srgbClr val="FF0000"/>
                          </a:solidFill>
                        </a:rPr>
                        <a:t>千円</a:t>
                      </a:r>
                    </a:p>
                  </a:txBody>
                  <a:tcPr marL="65314" marR="65314" marT="32657" marB="32657" anchor="ctr"/>
                </a:tc>
                <a:tc>
                  <a:txBody>
                    <a:bodyPr/>
                    <a:lstStyle/>
                    <a:p>
                      <a:pPr algn="ctr"/>
                      <a:r>
                        <a:rPr kumimoji="1" lang="ja-JP" altLang="en-US" sz="900" dirty="0">
                          <a:solidFill>
                            <a:schemeClr val="tx1"/>
                          </a:solidFill>
                        </a:rPr>
                        <a:t>事業期間</a:t>
                      </a:r>
                      <a:endParaRPr kumimoji="1" lang="en-US" altLang="ja-JP" sz="900" dirty="0">
                        <a:solidFill>
                          <a:schemeClr val="tx1"/>
                        </a:solidFill>
                      </a:endParaRPr>
                    </a:p>
                    <a:p>
                      <a:pPr algn="ctr"/>
                      <a:r>
                        <a:rPr kumimoji="1" lang="ja-JP" altLang="en-US" sz="900" dirty="0">
                          <a:solidFill>
                            <a:schemeClr val="tx1"/>
                          </a:solidFill>
                        </a:rPr>
                        <a:t>（全　体）</a:t>
                      </a:r>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lang="ja-JP" altLang="en-US" sz="1300" dirty="0">
                          <a:solidFill>
                            <a:srgbClr val="FF0000"/>
                          </a:solidFill>
                        </a:rPr>
                        <a:t>令和○年○月○日～令和○年○月○日</a:t>
                      </a:r>
                      <a:endParaRPr kumimoji="1" lang="ja-JP" altLang="en-US" sz="1300" dirty="0">
                        <a:solidFill>
                          <a:srgbClr val="FF0000"/>
                        </a:solidFill>
                      </a:endParaRPr>
                    </a:p>
                  </a:txBody>
                  <a:tcPr marL="65314" marR="65314" marT="32657" marB="32657" anchor="ctr"/>
                </a:tc>
                <a:extLst>
                  <a:ext uri="{0D108BD9-81ED-4DB2-BD59-A6C34878D82A}">
                    <a16:rowId xmlns:a16="http://schemas.microsoft.com/office/drawing/2014/main" val="10001"/>
                  </a:ext>
                </a:extLst>
              </a:tr>
            </a:tbl>
          </a:graphicData>
        </a:graphic>
      </p:graphicFrame>
      <p:sp>
        <p:nvSpPr>
          <p:cNvPr id="23" name="テキスト ボックス 22">
            <a:extLst>
              <a:ext uri="{FF2B5EF4-FFF2-40B4-BE49-F238E27FC236}">
                <a16:creationId xmlns:a16="http://schemas.microsoft.com/office/drawing/2014/main" id="{40B72352-BD8D-B24E-D49F-BAD742CF1759}"/>
              </a:ext>
            </a:extLst>
          </p:cNvPr>
          <p:cNvSpPr txBox="1"/>
          <p:nvPr/>
        </p:nvSpPr>
        <p:spPr>
          <a:xfrm>
            <a:off x="9511951" y="257316"/>
            <a:ext cx="1175322" cy="290208"/>
          </a:xfrm>
          <a:prstGeom prst="rect">
            <a:avLst/>
          </a:prstGeom>
          <a:noFill/>
        </p:spPr>
        <p:txBody>
          <a:bodyPr wrap="none" rtlCol="0">
            <a:spAutoFit/>
          </a:bodyPr>
          <a:lstStyle/>
          <a:p>
            <a:r>
              <a:rPr lang="en-US" altLang="ja-JP" sz="1286" dirty="0"/>
              <a:t>【</a:t>
            </a:r>
            <a:r>
              <a:rPr lang="ja-JP" altLang="en-US" sz="1286" dirty="0"/>
              <a:t>Ａ３印刷</a:t>
            </a:r>
            <a:r>
              <a:rPr lang="en-US" altLang="ja-JP" sz="1286" dirty="0"/>
              <a:t>】</a:t>
            </a:r>
            <a:endParaRPr lang="ja-JP" altLang="en-US" sz="1286" dirty="0"/>
          </a:p>
        </p:txBody>
      </p:sp>
      <p:sp>
        <p:nvSpPr>
          <p:cNvPr id="10" name="線吹き出し 1 (枠付き) 9">
            <a:extLst>
              <a:ext uri="{FF2B5EF4-FFF2-40B4-BE49-F238E27FC236}">
                <a16:creationId xmlns:a16="http://schemas.microsoft.com/office/drawing/2014/main" id="{A20E5374-7C2E-6099-8B16-458E589272EA}"/>
              </a:ext>
            </a:extLst>
          </p:cNvPr>
          <p:cNvSpPr/>
          <p:nvPr/>
        </p:nvSpPr>
        <p:spPr>
          <a:xfrm>
            <a:off x="4375254" y="159232"/>
            <a:ext cx="4663971" cy="314734"/>
          </a:xfrm>
          <a:prstGeom prst="borderCallout1">
            <a:avLst>
              <a:gd name="adj1" fmla="val 52126"/>
              <a:gd name="adj2" fmla="val 204"/>
              <a:gd name="adj3" fmla="val 128732"/>
              <a:gd name="adj4" fmla="val -4760"/>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86" dirty="0"/>
              <a:t>事業の内容が一目でわかるようなキャッチフレーズをいれる</a:t>
            </a:r>
          </a:p>
        </p:txBody>
      </p:sp>
      <p:sp>
        <p:nvSpPr>
          <p:cNvPr id="15" name="テキスト ボックス 14">
            <a:extLst>
              <a:ext uri="{FF2B5EF4-FFF2-40B4-BE49-F238E27FC236}">
                <a16:creationId xmlns:a16="http://schemas.microsoft.com/office/drawing/2014/main" id="{8D4B107D-125C-538D-FD14-256A2CB7F276}"/>
              </a:ext>
            </a:extLst>
          </p:cNvPr>
          <p:cNvSpPr txBox="1"/>
          <p:nvPr/>
        </p:nvSpPr>
        <p:spPr>
          <a:xfrm>
            <a:off x="8673558" y="6576751"/>
            <a:ext cx="2042346" cy="224229"/>
          </a:xfrm>
          <a:prstGeom prst="rect">
            <a:avLst/>
          </a:prstGeom>
          <a:noFill/>
        </p:spPr>
        <p:txBody>
          <a:bodyPr wrap="square" rtlCol="0">
            <a:spAutoFit/>
          </a:bodyPr>
          <a:lstStyle/>
          <a:p>
            <a:r>
              <a:rPr lang="ja-JP" altLang="en-US" sz="857" dirty="0"/>
              <a:t>令和</a:t>
            </a:r>
            <a:r>
              <a:rPr lang="en-US" altLang="ja-JP" sz="857" dirty="0"/>
              <a:t>7</a:t>
            </a:r>
            <a:r>
              <a:rPr lang="ja-JP" altLang="en-US" sz="857" dirty="0"/>
              <a:t>年度　文化資源活用補助金</a:t>
            </a:r>
          </a:p>
        </p:txBody>
      </p:sp>
      <p:sp>
        <p:nvSpPr>
          <p:cNvPr id="2" name="正方形/長方形 1">
            <a:extLst>
              <a:ext uri="{FF2B5EF4-FFF2-40B4-BE49-F238E27FC236}">
                <a16:creationId xmlns:a16="http://schemas.microsoft.com/office/drawing/2014/main" id="{961E8F82-9822-24E5-2935-ED676250CD28}"/>
              </a:ext>
            </a:extLst>
          </p:cNvPr>
          <p:cNvSpPr/>
          <p:nvPr/>
        </p:nvSpPr>
        <p:spPr>
          <a:xfrm>
            <a:off x="1741123" y="146677"/>
            <a:ext cx="921752" cy="32107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86" dirty="0"/>
              <a:t>記入例</a:t>
            </a:r>
          </a:p>
        </p:txBody>
      </p:sp>
      <p:sp>
        <p:nvSpPr>
          <p:cNvPr id="9" name="テキスト ボックス 8">
            <a:extLst>
              <a:ext uri="{FF2B5EF4-FFF2-40B4-BE49-F238E27FC236}">
                <a16:creationId xmlns:a16="http://schemas.microsoft.com/office/drawing/2014/main" id="{779A23E7-52FD-20FE-234B-7805C85859FD}"/>
              </a:ext>
            </a:extLst>
          </p:cNvPr>
          <p:cNvSpPr txBox="1"/>
          <p:nvPr/>
        </p:nvSpPr>
        <p:spPr>
          <a:xfrm>
            <a:off x="1759430" y="1711904"/>
            <a:ext cx="8405665" cy="4247701"/>
          </a:xfrm>
          <a:prstGeom prst="rect">
            <a:avLst/>
          </a:prstGeom>
          <a:noFill/>
        </p:spPr>
        <p:txBody>
          <a:bodyPr wrap="square" rtlCol="0">
            <a:spAutoFit/>
          </a:bodyPr>
          <a:lstStyle/>
          <a:p>
            <a:r>
              <a:rPr lang="ja-JP" altLang="en-US" sz="1286" dirty="0">
                <a:solidFill>
                  <a:srgbClr val="FF0000"/>
                </a:solidFill>
              </a:rPr>
              <a:t>１事業の目的</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solidFill>
                <a:srgbClr val="FF0000"/>
              </a:solidFill>
            </a:endParaRPr>
          </a:p>
          <a:p>
            <a:r>
              <a:rPr lang="ja-JP" altLang="en-US" sz="1286" dirty="0">
                <a:solidFill>
                  <a:srgbClr val="FF0000"/>
                </a:solidFill>
              </a:rPr>
              <a:t>２工夫点や活用の方法</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solidFill>
                <a:srgbClr val="FF0000"/>
              </a:solidFill>
            </a:endParaRPr>
          </a:p>
          <a:p>
            <a:r>
              <a:rPr lang="ja-JP" altLang="en-US" sz="1286" dirty="0">
                <a:solidFill>
                  <a:srgbClr val="FF0000"/>
                </a:solidFill>
              </a:rPr>
              <a:t>３得られる効果</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solidFill>
                <a:srgbClr val="FF0000"/>
              </a:solidFill>
            </a:endParaRPr>
          </a:p>
          <a:p>
            <a:r>
              <a:rPr lang="ja-JP" altLang="en-US" sz="1286" dirty="0">
                <a:solidFill>
                  <a:srgbClr val="FF0000"/>
                </a:solidFill>
              </a:rPr>
              <a:t>４</a:t>
            </a:r>
            <a:r>
              <a:rPr lang="en-US" altLang="ja-JP" sz="1286" dirty="0">
                <a:solidFill>
                  <a:srgbClr val="FF0000"/>
                </a:solidFill>
              </a:rPr>
              <a:t>PR</a:t>
            </a:r>
            <a:r>
              <a:rPr lang="ja-JP" altLang="en-US" sz="1286" dirty="0">
                <a:solidFill>
                  <a:srgbClr val="FF0000"/>
                </a:solidFill>
              </a:rPr>
              <a:t>ポイント</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p>
          <a:p>
            <a:endParaRPr lang="en-US" altLang="ja-JP" sz="1286" dirty="0"/>
          </a:p>
          <a:p>
            <a:endParaRPr lang="en-US" altLang="ja-JP" sz="1286" dirty="0"/>
          </a:p>
          <a:p>
            <a:endParaRPr lang="ja-JP" altLang="en-US" sz="1286" dirty="0"/>
          </a:p>
        </p:txBody>
      </p:sp>
      <p:sp>
        <p:nvSpPr>
          <p:cNvPr id="11" name="四角形: 角を丸くする 10">
            <a:extLst>
              <a:ext uri="{FF2B5EF4-FFF2-40B4-BE49-F238E27FC236}">
                <a16:creationId xmlns:a16="http://schemas.microsoft.com/office/drawing/2014/main" id="{AF957AE2-B794-6638-69F7-290A51712FBD}"/>
              </a:ext>
            </a:extLst>
          </p:cNvPr>
          <p:cNvSpPr/>
          <p:nvPr/>
        </p:nvSpPr>
        <p:spPr>
          <a:xfrm>
            <a:off x="7286812" y="1881577"/>
            <a:ext cx="2773491" cy="1628124"/>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86" dirty="0"/>
              <a:t>デザイン案等の画像や説明</a:t>
            </a:r>
          </a:p>
        </p:txBody>
      </p:sp>
      <p:sp>
        <p:nvSpPr>
          <p:cNvPr id="13" name="四角形: 角を丸くする 12">
            <a:extLst>
              <a:ext uri="{FF2B5EF4-FFF2-40B4-BE49-F238E27FC236}">
                <a16:creationId xmlns:a16="http://schemas.microsoft.com/office/drawing/2014/main" id="{9427A58A-8FA0-D64D-5F1E-1F734496F058}"/>
              </a:ext>
            </a:extLst>
          </p:cNvPr>
          <p:cNvSpPr/>
          <p:nvPr/>
        </p:nvSpPr>
        <p:spPr>
          <a:xfrm>
            <a:off x="7596835" y="3871935"/>
            <a:ext cx="2298982" cy="1567776"/>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86" dirty="0"/>
              <a:t>取り上げる文化財の写真等</a:t>
            </a:r>
            <a:endParaRPr lang="en-US" altLang="ja-JP" sz="1286" dirty="0"/>
          </a:p>
          <a:p>
            <a:pPr algn="ctr"/>
            <a:endParaRPr lang="ja-JP" altLang="en-US" sz="1286" dirty="0"/>
          </a:p>
        </p:txBody>
      </p:sp>
      <p:sp>
        <p:nvSpPr>
          <p:cNvPr id="16" name="吹き出し: 四角形 15">
            <a:extLst>
              <a:ext uri="{FF2B5EF4-FFF2-40B4-BE49-F238E27FC236}">
                <a16:creationId xmlns:a16="http://schemas.microsoft.com/office/drawing/2014/main" id="{22B90A9D-93A3-0F40-5E59-7DBAA2F22156}"/>
              </a:ext>
            </a:extLst>
          </p:cNvPr>
          <p:cNvSpPr/>
          <p:nvPr/>
        </p:nvSpPr>
        <p:spPr>
          <a:xfrm>
            <a:off x="1759429" y="5514761"/>
            <a:ext cx="4368517" cy="983366"/>
          </a:xfrm>
          <a:prstGeom prst="wedgeRectCallout">
            <a:avLst>
              <a:gd name="adj1" fmla="val -19700"/>
              <a:gd name="adj2" fmla="val -7178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286" dirty="0"/>
              <a:t>※</a:t>
            </a:r>
            <a:r>
              <a:rPr lang="ja-JP" altLang="en-US" sz="1286" dirty="0"/>
              <a:t>事業名から内容が分かりにくい場合は事業内容についての説明をするなど適宜項目を増やしたり、変えたりして、事業のアピールをお願いします。</a:t>
            </a:r>
          </a:p>
        </p:txBody>
      </p:sp>
      <p:sp>
        <p:nvSpPr>
          <p:cNvPr id="18" name="吹き出し: 四角形 17">
            <a:extLst>
              <a:ext uri="{FF2B5EF4-FFF2-40B4-BE49-F238E27FC236}">
                <a16:creationId xmlns:a16="http://schemas.microsoft.com/office/drawing/2014/main" id="{DC63E4A8-24E8-35A8-FEA2-C77F16E4F12B}"/>
              </a:ext>
            </a:extLst>
          </p:cNvPr>
          <p:cNvSpPr/>
          <p:nvPr/>
        </p:nvSpPr>
        <p:spPr>
          <a:xfrm>
            <a:off x="7032587" y="5693280"/>
            <a:ext cx="3231866" cy="761668"/>
          </a:xfrm>
          <a:prstGeom prst="wedgeRectCallout">
            <a:avLst>
              <a:gd name="adj1" fmla="val -32778"/>
              <a:gd name="adj2" fmla="val -7047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286" dirty="0"/>
              <a:t>※</a:t>
            </a:r>
            <a:r>
              <a:rPr lang="ja-JP" altLang="en-US" sz="1286" dirty="0"/>
              <a:t>写真や図などを利用するなどして事業についてイメージしやすいように作成してください。</a:t>
            </a:r>
          </a:p>
        </p:txBody>
      </p:sp>
    </p:spTree>
    <p:extLst>
      <p:ext uri="{BB962C8B-B14F-4D97-AF65-F5344CB8AC3E}">
        <p14:creationId xmlns:p14="http://schemas.microsoft.com/office/powerpoint/2010/main" val="15850931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346</Words>
  <Application>Microsoft Office PowerPoint</Application>
  <PresentationFormat>ワイド画面</PresentationFormat>
  <Paragraphs>74</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1</cp:revision>
  <dcterms:created xsi:type="dcterms:W3CDTF">2025-03-25T02:51:44Z</dcterms:created>
  <dcterms:modified xsi:type="dcterms:W3CDTF">2025-03-25T02:52:29Z</dcterms:modified>
</cp:coreProperties>
</file>