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75" r:id="rId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9E7"/>
    <a:srgbClr val="FFFAEB"/>
    <a:srgbClr val="30CC06"/>
    <a:srgbClr val="00D25F"/>
    <a:srgbClr val="FFE79B"/>
    <a:srgbClr val="FFDC6D"/>
    <a:srgbClr val="FF5D5D"/>
    <a:srgbClr val="317CC1"/>
    <a:srgbClr val="3B87CD"/>
    <a:srgbClr val="A207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248" autoAdjust="0"/>
    <p:restoredTop sz="94660"/>
  </p:normalViewPr>
  <p:slideViewPr>
    <p:cSldViewPr snapToGrid="0">
      <p:cViewPr varScale="1">
        <p:scale>
          <a:sx n="79" d="100"/>
          <a:sy n="79" d="100"/>
        </p:scale>
        <p:origin x="3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389D395F-7E83-43C1-9CAF-044AB02B69D1}" type="datetimeFigureOut">
              <a:rPr kumimoji="1" lang="ja-JP" altLang="en-US" smtClean="0"/>
              <a:t>2023/3/16</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17D9E2D4-635E-4BD6-8096-FD18484CEFB9}" type="slidenum">
              <a:rPr kumimoji="1" lang="ja-JP" altLang="en-US" smtClean="0"/>
              <a:t>‹#›</a:t>
            </a:fld>
            <a:endParaRPr kumimoji="1" lang="ja-JP" altLang="en-US"/>
          </a:p>
        </p:txBody>
      </p:sp>
    </p:spTree>
    <p:extLst>
      <p:ext uri="{BB962C8B-B14F-4D97-AF65-F5344CB8AC3E}">
        <p14:creationId xmlns:p14="http://schemas.microsoft.com/office/powerpoint/2010/main" val="1799845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86FE66-2544-D2FD-DD44-BEC9B5F8FC1D}"/>
              </a:ext>
            </a:extLst>
          </p:cNvPr>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7CC67DF-3C8A-1CD8-E7D6-722CACF67024}"/>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EAAB814-1760-B879-BF91-0CAA76C2126F}"/>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F7E6522F-11A2-101A-EC1A-E67684D057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D640790-C01F-AE00-FCE6-A254C4F53451}"/>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893256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79A498-6BC0-2B0B-2766-E5295CE8EB1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0F543D5-3D30-6ED9-95DA-D0269A0A498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A76091-A929-075A-447C-D31A79EC15D3}"/>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FB957493-85F8-ADB1-474F-88A78B8F19B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9CFADD5-2E3D-B70D-4AAC-375BB5F885A7}"/>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857767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590D1FD-E511-F91E-3FF1-28BB378F0AF8}"/>
              </a:ext>
            </a:extLst>
          </p:cNvPr>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D77588D-DFA9-BD22-F792-F467B840F97F}"/>
              </a:ext>
            </a:extLst>
          </p:cNvPr>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3B361E7-4313-EE40-F05F-A9FF90DFEBF8}"/>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25BB0952-745A-D658-CBEF-4E22D13FD0B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BF3E9D-D713-89A2-36E3-6629B5976C98}"/>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3320316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6D4EBD-5BF0-9E51-A9B4-22E1F635A46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67BE371-8128-E3B4-21F8-A582BCBE31B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565A163-72D9-97CB-07D0-24DDC3838CE6}"/>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51336500-74C2-BC6E-3A98-7424A68B7D2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6259CA1-64D9-71AB-633B-F081CC83D0F2}"/>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2925229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F4A465-1C25-92D6-5186-5D3974123730}"/>
              </a:ext>
            </a:extLst>
          </p:cNvPr>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074380E-2D03-5604-7AFB-0B35D8FB29DD}"/>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79439B2-F428-5B02-44F2-7CCA984C9A3F}"/>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43978223-9E12-49BF-2AA1-33725A51379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C1C3A52-B173-EC2D-9FCE-CE98FD1E5682}"/>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362083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28E18E-A031-3A82-9A25-9A389F5BD60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4FED7C3-3104-2552-7DCA-AD2CCE56CCC1}"/>
              </a:ext>
            </a:extLst>
          </p:cNvPr>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39ADB56-56A3-4031-930E-1BBA15736BEC}"/>
              </a:ext>
            </a:extLst>
          </p:cNvPr>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48BC74C-C5CC-3450-69BF-7A43B5CC3187}"/>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6" name="フッター プレースホルダー 5">
            <a:extLst>
              <a:ext uri="{FF2B5EF4-FFF2-40B4-BE49-F238E27FC236}">
                <a16:creationId xmlns:a16="http://schemas.microsoft.com/office/drawing/2014/main" id="{B24A56CA-C0F2-7AFE-393A-54425084FA9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0934624-A33C-634E-1FD3-8928178B6867}"/>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25994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E8F943-6396-3976-64EB-00EB92398D19}"/>
              </a:ext>
            </a:extLst>
          </p:cNvPr>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860066F-9D12-062E-F811-37B703E65B27}"/>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D747C87-4A64-3341-27DA-C26B7BE2337B}"/>
              </a:ext>
            </a:extLst>
          </p:cNvPr>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5B4D60E-D20A-6536-B8B1-D791632DB6BE}"/>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D8D99D1-1DF5-E360-33CC-EA74E7DC3528}"/>
              </a:ext>
            </a:extLst>
          </p:cNvPr>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A94963A-B8BA-E6F3-3BFF-65B865492E8F}"/>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8" name="フッター プレースホルダー 7">
            <a:extLst>
              <a:ext uri="{FF2B5EF4-FFF2-40B4-BE49-F238E27FC236}">
                <a16:creationId xmlns:a16="http://schemas.microsoft.com/office/drawing/2014/main" id="{26624E0B-485D-3738-9252-0AC681EFC18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CEFD2D6-2677-C161-9A40-0A0DBAAD8A9B}"/>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657818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497B16-6494-CCFC-38B2-A61067E9CA0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66AFF99-E27F-0584-CBA1-F4B5AE73A2D5}"/>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4" name="フッター プレースホルダー 3">
            <a:extLst>
              <a:ext uri="{FF2B5EF4-FFF2-40B4-BE49-F238E27FC236}">
                <a16:creationId xmlns:a16="http://schemas.microsoft.com/office/drawing/2014/main" id="{EE011595-D6E4-73A9-B26A-DF10A47F602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081D0D0-F856-9138-E67C-9ECCFF1719D5}"/>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779698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D56D467-72C7-7058-625C-611B794451AB}"/>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3" name="フッター プレースホルダー 2">
            <a:extLst>
              <a:ext uri="{FF2B5EF4-FFF2-40B4-BE49-F238E27FC236}">
                <a16:creationId xmlns:a16="http://schemas.microsoft.com/office/drawing/2014/main" id="{1F0E5F41-572F-A601-5CA2-C256D433477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D388749-2F39-2920-94B3-013ECBE1E831}"/>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3971945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074233-6860-B359-ECCE-3FA93CDE650F}"/>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CD6B04D-5499-B9A4-D536-789ADED10C13}"/>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313AE20-772B-0C4A-F633-E7B12451D17A}"/>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6980B4F-9685-76CB-E5C3-B4B697636B03}"/>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6" name="フッター プレースホルダー 5">
            <a:extLst>
              <a:ext uri="{FF2B5EF4-FFF2-40B4-BE49-F238E27FC236}">
                <a16:creationId xmlns:a16="http://schemas.microsoft.com/office/drawing/2014/main" id="{85AEC5AB-8FB8-6684-E03B-B6BD96B6697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085915-9627-D6B6-D52E-E8E6E42CFA71}"/>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378792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A7AD22-AA0B-DCCA-ECC3-5F5BF85FACB8}"/>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34FB422-C451-9DA0-EF81-0BF323EA15EA}"/>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a:extLst>
              <a:ext uri="{FF2B5EF4-FFF2-40B4-BE49-F238E27FC236}">
                <a16:creationId xmlns:a16="http://schemas.microsoft.com/office/drawing/2014/main" id="{AF20F626-CDB5-99A7-5721-25BF913344D9}"/>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444CD4B-2DF5-84B7-8330-5D07DE72B4E6}"/>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6" name="フッター プレースホルダー 5">
            <a:extLst>
              <a:ext uri="{FF2B5EF4-FFF2-40B4-BE49-F238E27FC236}">
                <a16:creationId xmlns:a16="http://schemas.microsoft.com/office/drawing/2014/main" id="{E9D75B34-50BE-84C5-3FA0-894E92D3E13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CD2B197-A41C-4B55-EA4B-DF9BC8521D40}"/>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979599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16FE6B4-57FE-E6B5-6AEF-023015EDC9B8}"/>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98A9910-E21A-12E7-C463-E6CDA5E5F852}"/>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14D8AEF-2922-6D97-3F76-1748E5C953E3}"/>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E1A42C20-6F72-3F2D-E08D-D85245AD4B7C}"/>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FD7EF87-9B15-9044-2D87-E7F28C58F107}"/>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65427033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角丸四角形 5">
            <a:extLst>
              <a:ext uri="{FF2B5EF4-FFF2-40B4-BE49-F238E27FC236}">
                <a16:creationId xmlns:a16="http://schemas.microsoft.com/office/drawing/2014/main" id="{D2A37387-860B-490E-8AB3-4AC7679EC482}"/>
              </a:ext>
            </a:extLst>
          </p:cNvPr>
          <p:cNvSpPr/>
          <p:nvPr/>
        </p:nvSpPr>
        <p:spPr>
          <a:xfrm>
            <a:off x="-43581" y="0"/>
            <a:ext cx="6855159" cy="9906000"/>
          </a:xfrm>
          <a:prstGeom prst="roundRect">
            <a:avLst>
              <a:gd name="adj" fmla="val 3894"/>
            </a:avLst>
          </a:prstGeom>
          <a:solidFill>
            <a:srgbClr val="FFFF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 角を丸くする 2">
            <a:extLst>
              <a:ext uri="{FF2B5EF4-FFF2-40B4-BE49-F238E27FC236}">
                <a16:creationId xmlns:a16="http://schemas.microsoft.com/office/drawing/2014/main" id="{DBB685CD-71A4-4885-9853-35B0F775C365}"/>
              </a:ext>
            </a:extLst>
          </p:cNvPr>
          <p:cNvSpPr/>
          <p:nvPr/>
        </p:nvSpPr>
        <p:spPr>
          <a:xfrm>
            <a:off x="2236156" y="572178"/>
            <a:ext cx="1752601" cy="252000"/>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bIns="72000" rtlCol="0" anchor="ctr"/>
          <a:lstStyle/>
          <a:p>
            <a:pPr algn="ctr"/>
            <a:r>
              <a:rPr kumimoji="1" lang="ja-JP" altLang="en-US" sz="1300" dirty="0">
                <a:solidFill>
                  <a:srgbClr val="002060"/>
                </a:solidFill>
                <a:latin typeface="BIZ UDゴシック" panose="020B0400000000000000" pitchFamily="49" charset="-128"/>
                <a:ea typeface="BIZ UDゴシック" panose="020B0400000000000000" pitchFamily="49" charset="-128"/>
              </a:rPr>
              <a:t>学校教育目標</a:t>
            </a:r>
            <a:endParaRPr kumimoji="1" lang="en-US" altLang="ja-JP" sz="1300" dirty="0">
              <a:solidFill>
                <a:srgbClr val="002060"/>
              </a:solidFill>
              <a:latin typeface="BIZ UDゴシック" panose="020B0400000000000000" pitchFamily="49" charset="-128"/>
              <a:ea typeface="BIZ UDゴシック" panose="020B0400000000000000" pitchFamily="49" charset="-128"/>
            </a:endParaRPr>
          </a:p>
        </p:txBody>
      </p:sp>
      <p:sp>
        <p:nvSpPr>
          <p:cNvPr id="24" name="二等辺三角形 23">
            <a:extLst>
              <a:ext uri="{FF2B5EF4-FFF2-40B4-BE49-F238E27FC236}">
                <a16:creationId xmlns:a16="http://schemas.microsoft.com/office/drawing/2014/main" id="{B37A7BA9-578D-4518-A6DD-6281DE00E2B3}"/>
              </a:ext>
            </a:extLst>
          </p:cNvPr>
          <p:cNvSpPr/>
          <p:nvPr/>
        </p:nvSpPr>
        <p:spPr>
          <a:xfrm rot="10800000">
            <a:off x="2566905" y="1343475"/>
            <a:ext cx="1207827" cy="218041"/>
          </a:xfrm>
          <a:prstGeom prst="triangle">
            <a:avLst>
              <a:gd name="adj" fmla="val 53961"/>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　</a:t>
            </a:r>
          </a:p>
        </p:txBody>
      </p:sp>
      <p:sp>
        <p:nvSpPr>
          <p:cNvPr id="27" name="二等辺三角形 26">
            <a:extLst>
              <a:ext uri="{FF2B5EF4-FFF2-40B4-BE49-F238E27FC236}">
                <a16:creationId xmlns:a16="http://schemas.microsoft.com/office/drawing/2014/main" id="{23EB1731-51B4-4677-BFFF-06A2D3190506}"/>
              </a:ext>
            </a:extLst>
          </p:cNvPr>
          <p:cNvSpPr/>
          <p:nvPr/>
        </p:nvSpPr>
        <p:spPr>
          <a:xfrm rot="10800000">
            <a:off x="2500053" y="4183516"/>
            <a:ext cx="1300214" cy="233287"/>
          </a:xfrm>
          <a:prstGeom prst="triangle">
            <a:avLst>
              <a:gd name="adj" fmla="val 45885"/>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　</a:t>
            </a:r>
          </a:p>
        </p:txBody>
      </p:sp>
      <p:grpSp>
        <p:nvGrpSpPr>
          <p:cNvPr id="41" name="グループ化 40">
            <a:extLst>
              <a:ext uri="{FF2B5EF4-FFF2-40B4-BE49-F238E27FC236}">
                <a16:creationId xmlns:a16="http://schemas.microsoft.com/office/drawing/2014/main" id="{80365B93-97F8-404D-8159-DAC5D3B140C0}"/>
              </a:ext>
            </a:extLst>
          </p:cNvPr>
          <p:cNvGrpSpPr/>
          <p:nvPr/>
        </p:nvGrpSpPr>
        <p:grpSpPr>
          <a:xfrm>
            <a:off x="145864" y="1615879"/>
            <a:ext cx="6531008" cy="916862"/>
            <a:chOff x="380235" y="1687009"/>
            <a:chExt cx="6153975" cy="916862"/>
          </a:xfrm>
        </p:grpSpPr>
        <p:sp>
          <p:nvSpPr>
            <p:cNvPr id="39" name="四角形: 角を丸くする 38">
              <a:extLst>
                <a:ext uri="{FF2B5EF4-FFF2-40B4-BE49-F238E27FC236}">
                  <a16:creationId xmlns:a16="http://schemas.microsoft.com/office/drawing/2014/main" id="{E9B4C386-0087-4B61-8448-0638940E2F86}"/>
                </a:ext>
              </a:extLst>
            </p:cNvPr>
            <p:cNvSpPr/>
            <p:nvPr/>
          </p:nvSpPr>
          <p:spPr>
            <a:xfrm>
              <a:off x="380235" y="1826770"/>
              <a:ext cx="6153975" cy="777101"/>
            </a:xfrm>
            <a:prstGeom prst="roundRect">
              <a:avLst>
                <a:gd name="adj" fmla="val 40044"/>
              </a:avLst>
            </a:prstGeom>
            <a:solidFill>
              <a:schemeClr val="bg1"/>
            </a:solidFill>
            <a:ln w="19050">
              <a:solidFill>
                <a:srgbClr val="EEE5F7"/>
              </a:solidFill>
            </a:ln>
          </p:spPr>
          <p:style>
            <a:lnRef idx="2">
              <a:schemeClr val="accent1">
                <a:shade val="50000"/>
              </a:schemeClr>
            </a:lnRef>
            <a:fillRef idx="1">
              <a:schemeClr val="accent1"/>
            </a:fillRef>
            <a:effectRef idx="0">
              <a:schemeClr val="accent1"/>
            </a:effectRef>
            <a:fontRef idx="minor">
              <a:schemeClr val="lt1"/>
            </a:fontRef>
          </p:style>
          <p:txBody>
            <a:bodyPr tIns="252000" bIns="72000" rtlCol="0" anchor="ct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・多様な資料から目的に応じた情報を選び出すことによって課題解決を図り、情報活用能力を育成</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　する。</a:t>
              </a:r>
            </a:p>
            <a:p>
              <a:r>
                <a:rPr kumimoji="1" lang="ja-JP" altLang="en-US" sz="1100" dirty="0">
                  <a:solidFill>
                    <a:schemeClr val="tx1"/>
                  </a:solidFill>
                  <a:latin typeface="BIZ UDゴシック" panose="020B0400000000000000" pitchFamily="49" charset="-128"/>
                  <a:ea typeface="BIZ UDゴシック" panose="020B0400000000000000" pitchFamily="49" charset="-128"/>
                </a:rPr>
                <a:t>・読書の楽しさや喜びを味わうことにより、進んで読書する習慣を身に付け、豊かな心情を養う。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endParaRPr kumimoji="1" lang="ja-JP" altLang="en-US" sz="1100" dirty="0">
                <a:solidFill>
                  <a:schemeClr val="tx1"/>
                </a:solidFill>
              </a:endParaRPr>
            </a:p>
          </p:txBody>
        </p:sp>
        <p:sp>
          <p:nvSpPr>
            <p:cNvPr id="20" name="四角形: 角を丸くする 19">
              <a:extLst>
                <a:ext uri="{FF2B5EF4-FFF2-40B4-BE49-F238E27FC236}">
                  <a16:creationId xmlns:a16="http://schemas.microsoft.com/office/drawing/2014/main" id="{51873001-1C3E-4158-A668-21C3A135B6A0}"/>
                </a:ext>
              </a:extLst>
            </p:cNvPr>
            <p:cNvSpPr/>
            <p:nvPr/>
          </p:nvSpPr>
          <p:spPr>
            <a:xfrm>
              <a:off x="1922740" y="1687009"/>
              <a:ext cx="2479359" cy="252000"/>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bIns="72000" rtlCol="0" anchor="ctr"/>
            <a:lstStyle/>
            <a:p>
              <a:pPr algn="ctr"/>
              <a:r>
                <a:rPr kumimoji="1" lang="ja-JP" altLang="en-US" sz="1300" dirty="0">
                  <a:solidFill>
                    <a:srgbClr val="002060"/>
                  </a:solidFill>
                  <a:latin typeface="BIZ UDゴシック" panose="020B0400000000000000" pitchFamily="49" charset="-128"/>
                  <a:ea typeface="BIZ UDゴシック" panose="020B0400000000000000" pitchFamily="49" charset="-128"/>
                </a:rPr>
                <a:t>学校図書館教育の目標</a:t>
              </a:r>
              <a:endParaRPr kumimoji="1" lang="en-US" altLang="ja-JP" sz="1300" dirty="0">
                <a:solidFill>
                  <a:srgbClr val="002060"/>
                </a:solidFill>
                <a:latin typeface="BIZ UDゴシック" panose="020B0400000000000000" pitchFamily="49" charset="-128"/>
                <a:ea typeface="BIZ UDゴシック" panose="020B0400000000000000" pitchFamily="49" charset="-128"/>
              </a:endParaRPr>
            </a:p>
          </p:txBody>
        </p:sp>
      </p:grpSp>
      <p:sp>
        <p:nvSpPr>
          <p:cNvPr id="42" name="四角形: 角を丸くする 41">
            <a:extLst>
              <a:ext uri="{FF2B5EF4-FFF2-40B4-BE49-F238E27FC236}">
                <a16:creationId xmlns:a16="http://schemas.microsoft.com/office/drawing/2014/main" id="{4BC510FE-C319-4DBC-BFA0-EC7F25202CDE}"/>
              </a:ext>
            </a:extLst>
          </p:cNvPr>
          <p:cNvSpPr/>
          <p:nvPr/>
        </p:nvSpPr>
        <p:spPr>
          <a:xfrm>
            <a:off x="204430" y="2956595"/>
            <a:ext cx="6135736" cy="1224000"/>
          </a:xfrm>
          <a:prstGeom prst="roundRect">
            <a:avLst/>
          </a:prstGeom>
          <a:solidFill>
            <a:schemeClr val="bg1"/>
          </a:solidFill>
          <a:ln w="19050">
            <a:solidFill>
              <a:srgbClr val="EEE5F7"/>
            </a:solidFill>
          </a:ln>
        </p:spPr>
        <p:style>
          <a:lnRef idx="2">
            <a:schemeClr val="accent1">
              <a:shade val="50000"/>
            </a:schemeClr>
          </a:lnRef>
          <a:fillRef idx="1">
            <a:schemeClr val="accent1"/>
          </a:fillRef>
          <a:effectRef idx="0">
            <a:schemeClr val="accent1"/>
          </a:effectRef>
          <a:fontRef idx="minor">
            <a:schemeClr val="lt1"/>
          </a:fontRef>
        </p:style>
        <p:txBody>
          <a:bodyPr tIns="396000" bIns="108000" rtlCol="0" anchor="ct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・教育課程に位置付けた学校図書館利用や授業での活用を推進する。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・読書センター、学習センター、情報センターとしての学校図書館の充実を図る。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・学校司書、司書教諭、教職員の連携を密にし、図書館教育の推進を図る。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・教科等の指導のための文献、教材として使える図書などを集めて、教員のサポート機能</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　の充実に努める。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・児童の校内における「心の居場所」づくりに努める。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endParaRPr kumimoji="1" lang="ja-JP" altLang="en-US" dirty="0"/>
          </a:p>
        </p:txBody>
      </p:sp>
      <p:sp>
        <p:nvSpPr>
          <p:cNvPr id="22" name="四角形: 角を丸くする 21">
            <a:extLst>
              <a:ext uri="{FF2B5EF4-FFF2-40B4-BE49-F238E27FC236}">
                <a16:creationId xmlns:a16="http://schemas.microsoft.com/office/drawing/2014/main" id="{3C3E9534-4B8D-4F9F-8ACE-6D6654A175CC}"/>
              </a:ext>
            </a:extLst>
          </p:cNvPr>
          <p:cNvSpPr/>
          <p:nvPr/>
        </p:nvSpPr>
        <p:spPr>
          <a:xfrm>
            <a:off x="1922467" y="2800304"/>
            <a:ext cx="2577350" cy="252000"/>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bIns="72000" rtlCol="0" anchor="ctr"/>
          <a:lstStyle/>
          <a:p>
            <a:pPr algn="ctr"/>
            <a:r>
              <a:rPr kumimoji="1" lang="ja-JP" altLang="en-US" sz="1300" dirty="0">
                <a:solidFill>
                  <a:srgbClr val="002060"/>
                </a:solidFill>
                <a:latin typeface="BIZ UDゴシック" panose="020B0400000000000000" pitchFamily="49" charset="-128"/>
                <a:ea typeface="BIZ UDゴシック" panose="020B0400000000000000" pitchFamily="49" charset="-128"/>
              </a:rPr>
              <a:t>学校図書館教育の運営方針</a:t>
            </a:r>
            <a:endParaRPr kumimoji="1" lang="en-US" altLang="ja-JP" sz="1300" dirty="0">
              <a:solidFill>
                <a:srgbClr val="002060"/>
              </a:solidFill>
              <a:latin typeface="BIZ UDゴシック" panose="020B0400000000000000" pitchFamily="49" charset="-128"/>
              <a:ea typeface="BIZ UDゴシック" panose="020B0400000000000000" pitchFamily="49" charset="-128"/>
            </a:endParaRPr>
          </a:p>
        </p:txBody>
      </p:sp>
      <p:grpSp>
        <p:nvGrpSpPr>
          <p:cNvPr id="53" name="グループ化 52">
            <a:extLst>
              <a:ext uri="{FF2B5EF4-FFF2-40B4-BE49-F238E27FC236}">
                <a16:creationId xmlns:a16="http://schemas.microsoft.com/office/drawing/2014/main" id="{D9A40271-7A4B-4F0D-95D5-AAD61F439C58}"/>
              </a:ext>
            </a:extLst>
          </p:cNvPr>
          <p:cNvGrpSpPr/>
          <p:nvPr/>
        </p:nvGrpSpPr>
        <p:grpSpPr>
          <a:xfrm>
            <a:off x="145864" y="6454548"/>
            <a:ext cx="6531007" cy="3060000"/>
            <a:chOff x="375485" y="6650769"/>
            <a:chExt cx="6011706" cy="3060000"/>
          </a:xfrm>
        </p:grpSpPr>
        <p:sp>
          <p:nvSpPr>
            <p:cNvPr id="48" name="四角形: 角を丸くする 47">
              <a:extLst>
                <a:ext uri="{FF2B5EF4-FFF2-40B4-BE49-F238E27FC236}">
                  <a16:creationId xmlns:a16="http://schemas.microsoft.com/office/drawing/2014/main" id="{23DEF55A-6827-4A8D-9A75-47264C67EEEF}"/>
                </a:ext>
              </a:extLst>
            </p:cNvPr>
            <p:cNvSpPr/>
            <p:nvPr/>
          </p:nvSpPr>
          <p:spPr>
            <a:xfrm>
              <a:off x="375485" y="6650769"/>
              <a:ext cx="6011706" cy="3060000"/>
            </a:xfrm>
            <a:prstGeom prst="roundRect">
              <a:avLst>
                <a:gd name="adj" fmla="val 3679"/>
              </a:avLst>
            </a:prstGeom>
            <a:solidFill>
              <a:schemeClr val="bg1"/>
            </a:solidFill>
            <a:ln w="381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テキスト ボックス 48">
              <a:extLst>
                <a:ext uri="{FF2B5EF4-FFF2-40B4-BE49-F238E27FC236}">
                  <a16:creationId xmlns:a16="http://schemas.microsoft.com/office/drawing/2014/main" id="{DF8404A1-1A35-4A08-838C-36E8C0E8C679}"/>
                </a:ext>
              </a:extLst>
            </p:cNvPr>
            <p:cNvSpPr txBox="1"/>
            <p:nvPr/>
          </p:nvSpPr>
          <p:spPr>
            <a:xfrm>
              <a:off x="462900" y="8535827"/>
              <a:ext cx="5786489" cy="615553"/>
            </a:xfrm>
            <a:prstGeom prst="rect">
              <a:avLst/>
            </a:prstGeom>
            <a:solidFill>
              <a:schemeClr val="bg1"/>
            </a:solidFill>
            <a:ln w="34925">
              <a:solidFill>
                <a:schemeClr val="accent6">
                  <a:lumMod val="40000"/>
                  <a:lumOff val="60000"/>
                </a:schemeClr>
              </a:solidFill>
            </a:ln>
          </p:spPr>
          <p:txBody>
            <a:bodyPr wrap="square" rtlCol="0">
              <a:spAutoFit/>
            </a:bodyPr>
            <a:lstStyle/>
            <a:p>
              <a:r>
                <a:rPr kumimoji="1" lang="ja-JP" altLang="en-US" sz="1200" b="1" dirty="0">
                  <a:highlight>
                    <a:srgbClr val="EEE5F7"/>
                  </a:highlight>
                  <a:latin typeface="AR P丸ゴシック体M" panose="020F0600000000000000" pitchFamily="50" charset="-128"/>
                  <a:ea typeface="AR P丸ゴシック体M" panose="020F0600000000000000" pitchFamily="50" charset="-128"/>
                </a:rPr>
                <a:t>特別活動</a:t>
              </a:r>
              <a:endParaRPr kumimoji="1" lang="en-US" altLang="ja-JP" sz="1200" b="1" dirty="0">
                <a:highlight>
                  <a:srgbClr val="EEE5F7"/>
                </a:highlight>
                <a:latin typeface="AR P丸ゴシック体M" panose="020F0600000000000000" pitchFamily="50" charset="-128"/>
                <a:ea typeface="AR P丸ゴシック体M" panose="020F0600000000000000" pitchFamily="50" charset="-128"/>
              </a:endParaRPr>
            </a:p>
            <a:p>
              <a:r>
                <a:rPr kumimoji="1" lang="ja-JP" altLang="en-US" sz="1100" dirty="0">
                  <a:latin typeface="BIZ UDゴシック" panose="020B0400000000000000" pitchFamily="49" charset="-128"/>
                  <a:ea typeface="BIZ UDゴシック" panose="020B0400000000000000" pitchFamily="49" charset="-128"/>
                </a:rPr>
                <a:t>・学級活動を通して、読書に親しむ態度を身に付ける。</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・図書委員会の活動を通して、読書に親しむ。</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50" name="テキスト ボックス 49">
              <a:extLst>
                <a:ext uri="{FF2B5EF4-FFF2-40B4-BE49-F238E27FC236}">
                  <a16:creationId xmlns:a16="http://schemas.microsoft.com/office/drawing/2014/main" id="{361B90B6-ED14-469F-9F59-5A7910F9FE38}"/>
                </a:ext>
              </a:extLst>
            </p:cNvPr>
            <p:cNvSpPr txBox="1"/>
            <p:nvPr/>
          </p:nvSpPr>
          <p:spPr>
            <a:xfrm>
              <a:off x="468111" y="6695782"/>
              <a:ext cx="5786490" cy="784830"/>
            </a:xfrm>
            <a:prstGeom prst="rect">
              <a:avLst/>
            </a:prstGeom>
            <a:solidFill>
              <a:schemeClr val="bg1"/>
            </a:solidFill>
            <a:ln w="34925">
              <a:solidFill>
                <a:schemeClr val="accent6">
                  <a:lumMod val="40000"/>
                  <a:lumOff val="60000"/>
                </a:schemeClr>
              </a:solidFill>
            </a:ln>
          </p:spPr>
          <p:txBody>
            <a:bodyPr wrap="square" rtlCol="0">
              <a:spAutoFit/>
            </a:bodyPr>
            <a:lstStyle/>
            <a:p>
              <a:r>
                <a:rPr kumimoji="1" lang="ja-JP" altLang="en-US" sz="1200" b="1" dirty="0">
                  <a:highlight>
                    <a:srgbClr val="EEE5F7"/>
                  </a:highlight>
                  <a:latin typeface="AR P丸ゴシック体M" panose="020F0600000000000000" pitchFamily="50" charset="-128"/>
                  <a:ea typeface="AR P丸ゴシック体M" panose="020F0600000000000000" pitchFamily="50" charset="-128"/>
                </a:rPr>
                <a:t>各教科、総合的な学習の時間</a:t>
              </a:r>
              <a:endParaRPr kumimoji="1" lang="en-US" altLang="ja-JP" sz="1200" b="1" dirty="0">
                <a:highlight>
                  <a:srgbClr val="EEE5F7"/>
                </a:highlight>
                <a:latin typeface="AR P丸ゴシック体M" panose="020F0600000000000000" pitchFamily="50" charset="-128"/>
                <a:ea typeface="AR P丸ゴシック体M" panose="020F0600000000000000" pitchFamily="50" charset="-128"/>
              </a:endParaRPr>
            </a:p>
            <a:p>
              <a:r>
                <a:rPr kumimoji="1" lang="ja-JP" altLang="en-US" sz="1100" dirty="0">
                  <a:latin typeface="BIZ UDゴシック" panose="020B0400000000000000" pitchFamily="49" charset="-128"/>
                  <a:ea typeface="BIZ UDゴシック" panose="020B0400000000000000" pitchFamily="49" charset="-128"/>
                </a:rPr>
                <a:t>・図書館の資料から自分に必要な情報を取捨選択し、学習に利用する。</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・図書館での学習を通し、思考力、判断力、表現力を身に付ける。</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・図書館の資料を活用し、情報を適正に処理し、思考力を身に付ける。</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51" name="テキスト ボックス 50">
              <a:extLst>
                <a:ext uri="{FF2B5EF4-FFF2-40B4-BE49-F238E27FC236}">
                  <a16:creationId xmlns:a16="http://schemas.microsoft.com/office/drawing/2014/main" id="{0E9E7AA6-C6D9-4A7E-9979-B90B43AF42E9}"/>
                </a:ext>
              </a:extLst>
            </p:cNvPr>
            <p:cNvSpPr txBox="1"/>
            <p:nvPr/>
          </p:nvSpPr>
          <p:spPr>
            <a:xfrm>
              <a:off x="467724" y="7530405"/>
              <a:ext cx="5786490" cy="446276"/>
            </a:xfrm>
            <a:prstGeom prst="rect">
              <a:avLst/>
            </a:prstGeom>
            <a:solidFill>
              <a:schemeClr val="bg1"/>
            </a:solidFill>
            <a:ln w="34925">
              <a:solidFill>
                <a:schemeClr val="accent6">
                  <a:lumMod val="40000"/>
                  <a:lumOff val="60000"/>
                </a:schemeClr>
              </a:solidFill>
            </a:ln>
          </p:spPr>
          <p:txBody>
            <a:bodyPr wrap="square" rtlCol="0">
              <a:spAutoFit/>
            </a:bodyPr>
            <a:lstStyle/>
            <a:p>
              <a:r>
                <a:rPr kumimoji="1" lang="ja-JP" altLang="en-US" sz="1200" b="1" dirty="0">
                  <a:highlight>
                    <a:srgbClr val="EEE5F7"/>
                  </a:highlight>
                  <a:latin typeface="AR P丸ゴシック体M" panose="020F0600000000000000" pitchFamily="50" charset="-128"/>
                  <a:ea typeface="AR P丸ゴシック体M" panose="020F0600000000000000" pitchFamily="50" charset="-128"/>
                </a:rPr>
                <a:t>道徳</a:t>
              </a:r>
              <a:endParaRPr kumimoji="1" lang="en-US" altLang="ja-JP" sz="1200" b="1" dirty="0">
                <a:highlight>
                  <a:srgbClr val="EEE5F7"/>
                </a:highlight>
                <a:latin typeface="AR P丸ゴシック体M" panose="020F0600000000000000" pitchFamily="50" charset="-128"/>
                <a:ea typeface="AR P丸ゴシック体M" panose="020F0600000000000000" pitchFamily="50" charset="-128"/>
              </a:endParaRPr>
            </a:p>
            <a:p>
              <a:r>
                <a:rPr kumimoji="1" lang="ja-JP" altLang="en-US" sz="1100" dirty="0">
                  <a:latin typeface="BIZ UDゴシック" panose="020B0400000000000000" pitchFamily="49" charset="-128"/>
                  <a:ea typeface="BIZ UDゴシック" panose="020B0400000000000000" pitchFamily="49" charset="-128"/>
                </a:rPr>
                <a:t>・様々な資料を通して、自分の考えと違う考え方を尊重したり、自主的に判断したりする。</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52" name="テキスト ボックス 51">
              <a:extLst>
                <a:ext uri="{FF2B5EF4-FFF2-40B4-BE49-F238E27FC236}">
                  <a16:creationId xmlns:a16="http://schemas.microsoft.com/office/drawing/2014/main" id="{7C52AA97-B9FC-423B-B801-8DFF717F2D1E}"/>
                </a:ext>
              </a:extLst>
            </p:cNvPr>
            <p:cNvSpPr txBox="1"/>
            <p:nvPr/>
          </p:nvSpPr>
          <p:spPr>
            <a:xfrm>
              <a:off x="478946" y="9200304"/>
              <a:ext cx="5786490" cy="446276"/>
            </a:xfrm>
            <a:prstGeom prst="rect">
              <a:avLst/>
            </a:prstGeom>
            <a:solidFill>
              <a:schemeClr val="bg1"/>
            </a:solidFill>
            <a:ln w="34925">
              <a:solidFill>
                <a:schemeClr val="accent6">
                  <a:lumMod val="40000"/>
                  <a:lumOff val="60000"/>
                </a:schemeClr>
              </a:solidFill>
            </a:ln>
          </p:spPr>
          <p:txBody>
            <a:bodyPr wrap="square" rtlCol="0">
              <a:spAutoFit/>
            </a:bodyPr>
            <a:lstStyle/>
            <a:p>
              <a:r>
                <a:rPr kumimoji="1" lang="ja-JP" altLang="en-US" sz="1200" b="1" dirty="0">
                  <a:highlight>
                    <a:srgbClr val="EEE5F7"/>
                  </a:highlight>
                  <a:latin typeface="AR P丸ゴシック体M" panose="020F0600000000000000" pitchFamily="50" charset="-128"/>
                  <a:ea typeface="AR P丸ゴシック体M" panose="020F0600000000000000" pitchFamily="50" charset="-128"/>
                </a:rPr>
                <a:t>家庭、地域との連携</a:t>
              </a:r>
              <a:endParaRPr kumimoji="1" lang="en-US" altLang="ja-JP" sz="1200" b="1" dirty="0">
                <a:highlight>
                  <a:srgbClr val="EEE5F7"/>
                </a:highlight>
                <a:latin typeface="AR P丸ゴシック体M" panose="020F0600000000000000" pitchFamily="50" charset="-128"/>
                <a:ea typeface="AR P丸ゴシック体M" panose="020F0600000000000000" pitchFamily="50" charset="-128"/>
              </a:endParaRPr>
            </a:p>
            <a:p>
              <a:r>
                <a:rPr kumimoji="1" lang="ja-JP" altLang="en-US" sz="1100" dirty="0">
                  <a:latin typeface="BIZ UDゴシック" panose="020B0400000000000000" pitchFamily="49" charset="-128"/>
                  <a:ea typeface="BIZ UDゴシック" panose="020B0400000000000000" pitchFamily="49" charset="-128"/>
                </a:rPr>
                <a:t>・図書だより等を通して、家庭における読書の習慣化を図る。</a:t>
              </a:r>
              <a:endParaRPr kumimoji="1" lang="en-US" altLang="ja-JP" sz="1100" dirty="0">
                <a:latin typeface="BIZ UDゴシック" panose="020B0400000000000000" pitchFamily="49" charset="-128"/>
                <a:ea typeface="BIZ UDゴシック" panose="020B0400000000000000" pitchFamily="49" charset="-128"/>
              </a:endParaRPr>
            </a:p>
          </p:txBody>
        </p:sp>
      </p:grpSp>
      <p:sp>
        <p:nvSpPr>
          <p:cNvPr id="2" name="テキスト ボックス 1">
            <a:extLst>
              <a:ext uri="{FF2B5EF4-FFF2-40B4-BE49-F238E27FC236}">
                <a16:creationId xmlns:a16="http://schemas.microsoft.com/office/drawing/2014/main" id="{9DB8F8C2-4662-4547-9AF5-E347AFB45A75}"/>
              </a:ext>
            </a:extLst>
          </p:cNvPr>
          <p:cNvSpPr txBox="1"/>
          <p:nvPr/>
        </p:nvSpPr>
        <p:spPr>
          <a:xfrm>
            <a:off x="323999" y="831694"/>
            <a:ext cx="6120000" cy="514738"/>
          </a:xfrm>
          <a:prstGeom prst="rect">
            <a:avLst/>
          </a:prstGeom>
          <a:solidFill>
            <a:schemeClr val="bg1"/>
          </a:solidFill>
          <a:ln>
            <a:noFill/>
          </a:ln>
        </p:spPr>
        <p:txBody>
          <a:bodyPr wrap="square" tIns="72000" bIns="72000" rtlCol="0">
            <a:spAutoFit/>
          </a:bodyPr>
          <a:lstStyle/>
          <a:p>
            <a:r>
              <a:rPr kumimoji="1" lang="ja-JP" altLang="en-US" sz="1200" dirty="0">
                <a:latin typeface="UD デジタル 教科書体 N-R" panose="02020400000000000000" pitchFamily="17" charset="-128"/>
                <a:ea typeface="UD デジタル 教科書体 N-R" panose="02020400000000000000" pitchFamily="17" charset="-128"/>
              </a:rPr>
              <a:t>　</a:t>
            </a:r>
            <a:r>
              <a:rPr kumimoji="1" lang="ja-JP" altLang="en-US" sz="1100" dirty="0">
                <a:latin typeface="BIZ UDゴシック" panose="020B0400000000000000" pitchFamily="49" charset="-128"/>
                <a:ea typeface="BIZ UDゴシック" panose="020B0400000000000000" pitchFamily="49" charset="-128"/>
              </a:rPr>
              <a:t>創造的な知性、響き合う感性、たくましい体力を身に付け、互いに協力し磨き合う心を培い、生命を大切にする人間性豊かな児童を育成する。</a:t>
            </a:r>
            <a:endParaRPr kumimoji="1" lang="ja-JP" altLang="en-US" sz="1200" dirty="0">
              <a:latin typeface="BIZ UDゴシック" panose="020B0400000000000000" pitchFamily="49" charset="-128"/>
              <a:ea typeface="BIZ UDゴシック" panose="020B0400000000000000" pitchFamily="49" charset="-128"/>
            </a:endParaRPr>
          </a:p>
        </p:txBody>
      </p:sp>
      <p:sp>
        <p:nvSpPr>
          <p:cNvPr id="46" name="四角形: 角を丸くする 45">
            <a:extLst>
              <a:ext uri="{FF2B5EF4-FFF2-40B4-BE49-F238E27FC236}">
                <a16:creationId xmlns:a16="http://schemas.microsoft.com/office/drawing/2014/main" id="{5B086FB7-B870-48AE-965F-55094C7B7DCB}"/>
              </a:ext>
            </a:extLst>
          </p:cNvPr>
          <p:cNvSpPr/>
          <p:nvPr/>
        </p:nvSpPr>
        <p:spPr>
          <a:xfrm>
            <a:off x="2183989" y="6288494"/>
            <a:ext cx="2176618" cy="294949"/>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bIns="72000" rtlCol="0" anchor="ctr"/>
          <a:lstStyle/>
          <a:p>
            <a:pPr algn="ctr"/>
            <a:r>
              <a:rPr kumimoji="1" lang="ja-JP" altLang="en-US" sz="1300" dirty="0">
                <a:solidFill>
                  <a:srgbClr val="002060"/>
                </a:solidFill>
                <a:latin typeface="BIZ UDゴシック" panose="020B0400000000000000" pitchFamily="49" charset="-128"/>
                <a:ea typeface="BIZ UDゴシック" panose="020B0400000000000000" pitchFamily="49" charset="-128"/>
              </a:rPr>
              <a:t>教育活動全体</a:t>
            </a:r>
            <a:endParaRPr kumimoji="1" lang="en-US" altLang="ja-JP" sz="1300" dirty="0">
              <a:solidFill>
                <a:srgbClr val="002060"/>
              </a:solidFill>
              <a:latin typeface="BIZ UDゴシック" panose="020B0400000000000000" pitchFamily="49" charset="-128"/>
              <a:ea typeface="BIZ UDゴシック" panose="020B0400000000000000" pitchFamily="49" charset="-128"/>
            </a:endParaRPr>
          </a:p>
        </p:txBody>
      </p:sp>
      <p:sp>
        <p:nvSpPr>
          <p:cNvPr id="35" name="二等辺三角形 34">
            <a:extLst>
              <a:ext uri="{FF2B5EF4-FFF2-40B4-BE49-F238E27FC236}">
                <a16:creationId xmlns:a16="http://schemas.microsoft.com/office/drawing/2014/main" id="{42613B34-3477-420B-9939-DA8AEC16A8E6}"/>
              </a:ext>
            </a:extLst>
          </p:cNvPr>
          <p:cNvSpPr/>
          <p:nvPr/>
        </p:nvSpPr>
        <p:spPr>
          <a:xfrm rot="10800000">
            <a:off x="2558827" y="2545279"/>
            <a:ext cx="1207827" cy="218041"/>
          </a:xfrm>
          <a:prstGeom prst="triangle">
            <a:avLst>
              <a:gd name="adj" fmla="val 53961"/>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　</a:t>
            </a:r>
          </a:p>
        </p:txBody>
      </p:sp>
      <p:graphicFrame>
        <p:nvGraphicFramePr>
          <p:cNvPr id="6" name="表 8">
            <a:extLst>
              <a:ext uri="{FF2B5EF4-FFF2-40B4-BE49-F238E27FC236}">
                <a16:creationId xmlns:a16="http://schemas.microsoft.com/office/drawing/2014/main" id="{EF40BA3A-EB30-A30A-CAD4-7C12D23D7F1E}"/>
              </a:ext>
            </a:extLst>
          </p:cNvPr>
          <p:cNvGraphicFramePr>
            <a:graphicFrameLocks noGrp="1"/>
          </p:cNvGraphicFramePr>
          <p:nvPr>
            <p:extLst>
              <p:ext uri="{D42A27DB-BD31-4B8C-83A1-F6EECF244321}">
                <p14:modId xmlns:p14="http://schemas.microsoft.com/office/powerpoint/2010/main" val="3508249425"/>
              </p:ext>
            </p:extLst>
          </p:nvPr>
        </p:nvGraphicFramePr>
        <p:xfrm>
          <a:off x="145864" y="4755718"/>
          <a:ext cx="6592626" cy="1447374"/>
        </p:xfrm>
        <a:graphic>
          <a:graphicData uri="http://schemas.openxmlformats.org/drawingml/2006/table">
            <a:tbl>
              <a:tblPr firstRow="1" bandRow="1">
                <a:tableStyleId>{5C22544A-7EE6-4342-B048-85BDC9FD1C3A}</a:tableStyleId>
              </a:tblPr>
              <a:tblGrid>
                <a:gridCol w="312176">
                  <a:extLst>
                    <a:ext uri="{9D8B030D-6E8A-4147-A177-3AD203B41FA5}">
                      <a16:colId xmlns:a16="http://schemas.microsoft.com/office/drawing/2014/main" val="2678910254"/>
                    </a:ext>
                  </a:extLst>
                </a:gridCol>
                <a:gridCol w="1885366">
                  <a:extLst>
                    <a:ext uri="{9D8B030D-6E8A-4147-A177-3AD203B41FA5}">
                      <a16:colId xmlns:a16="http://schemas.microsoft.com/office/drawing/2014/main" val="239100099"/>
                    </a:ext>
                  </a:extLst>
                </a:gridCol>
                <a:gridCol w="307500">
                  <a:extLst>
                    <a:ext uri="{9D8B030D-6E8A-4147-A177-3AD203B41FA5}">
                      <a16:colId xmlns:a16="http://schemas.microsoft.com/office/drawing/2014/main" val="387125609"/>
                    </a:ext>
                  </a:extLst>
                </a:gridCol>
                <a:gridCol w="1849532">
                  <a:extLst>
                    <a:ext uri="{9D8B030D-6E8A-4147-A177-3AD203B41FA5}">
                      <a16:colId xmlns:a16="http://schemas.microsoft.com/office/drawing/2014/main" val="1468547599"/>
                    </a:ext>
                  </a:extLst>
                </a:gridCol>
                <a:gridCol w="301002">
                  <a:extLst>
                    <a:ext uri="{9D8B030D-6E8A-4147-A177-3AD203B41FA5}">
                      <a16:colId xmlns:a16="http://schemas.microsoft.com/office/drawing/2014/main" val="3177240110"/>
                    </a:ext>
                  </a:extLst>
                </a:gridCol>
                <a:gridCol w="1937050">
                  <a:extLst>
                    <a:ext uri="{9D8B030D-6E8A-4147-A177-3AD203B41FA5}">
                      <a16:colId xmlns:a16="http://schemas.microsoft.com/office/drawing/2014/main" val="1521060161"/>
                    </a:ext>
                  </a:extLst>
                </a:gridCol>
              </a:tblGrid>
              <a:tr h="1447374">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6847834"/>
                  </a:ext>
                </a:extLst>
              </a:tr>
            </a:tbl>
          </a:graphicData>
        </a:graphic>
      </p:graphicFrame>
      <p:sp>
        <p:nvSpPr>
          <p:cNvPr id="5" name="テキスト ボックス 4">
            <a:extLst>
              <a:ext uri="{FF2B5EF4-FFF2-40B4-BE49-F238E27FC236}">
                <a16:creationId xmlns:a16="http://schemas.microsoft.com/office/drawing/2014/main" id="{6054C003-6D27-4144-84BA-1B3BFE879196}"/>
              </a:ext>
            </a:extLst>
          </p:cNvPr>
          <p:cNvSpPr txBox="1"/>
          <p:nvPr/>
        </p:nvSpPr>
        <p:spPr>
          <a:xfrm>
            <a:off x="112199" y="5074923"/>
            <a:ext cx="369332" cy="1152000"/>
          </a:xfrm>
          <a:prstGeom prst="rect">
            <a:avLst/>
          </a:prstGeom>
          <a:noFill/>
        </p:spPr>
        <p:txBody>
          <a:bodyPr vert="eaVert" wrap="square" rtlCol="0">
            <a:spAutoFit/>
          </a:bodyPr>
          <a:lstStyle/>
          <a:p>
            <a:r>
              <a:rPr kumimoji="1" lang="ja-JP" altLang="en-US" sz="1200" dirty="0">
                <a:latin typeface="BIZ UDゴシック" panose="020B0400000000000000" pitchFamily="49" charset="-128"/>
                <a:ea typeface="BIZ UDゴシック" panose="020B0400000000000000" pitchFamily="49" charset="-128"/>
              </a:rPr>
              <a:t>低 学 年</a:t>
            </a:r>
          </a:p>
        </p:txBody>
      </p:sp>
      <p:sp>
        <p:nvSpPr>
          <p:cNvPr id="57" name="テキスト ボックス 56">
            <a:extLst>
              <a:ext uri="{FF2B5EF4-FFF2-40B4-BE49-F238E27FC236}">
                <a16:creationId xmlns:a16="http://schemas.microsoft.com/office/drawing/2014/main" id="{7A74BFCC-DF7E-4363-BC26-FE07564756EC}"/>
              </a:ext>
            </a:extLst>
          </p:cNvPr>
          <p:cNvSpPr txBox="1"/>
          <p:nvPr/>
        </p:nvSpPr>
        <p:spPr>
          <a:xfrm>
            <a:off x="428076" y="4753450"/>
            <a:ext cx="1820428" cy="1277273"/>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･学校図書館の利用の仕方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の基本的な知識、技能を</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身に付けることができる。</a:t>
            </a:r>
            <a:endParaRPr kumimoji="1" lang="en-US" altLang="ja-JP" sz="1100" dirty="0">
              <a:latin typeface="BIZ UDゴシック" panose="020B0400000000000000" pitchFamily="49" charset="-128"/>
              <a:ea typeface="BIZ UDゴシック" panose="020B0400000000000000" pitchFamily="49" charset="-128"/>
            </a:endParaRPr>
          </a:p>
          <a:p>
            <a:endParaRPr kumimoji="1" lang="en-US" altLang="ja-JP" sz="1100" dirty="0">
              <a:latin typeface="BIZ UDゴシック" panose="020B0400000000000000" pitchFamily="49" charset="-128"/>
              <a:ea typeface="BIZ UDゴシック" panose="020B0400000000000000" pitchFamily="49" charset="-128"/>
            </a:endParaRPr>
          </a:p>
          <a:p>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･本の面白さを知り、楽し</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んで読もうとする。</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58" name="テキスト ボックス 57">
            <a:extLst>
              <a:ext uri="{FF2B5EF4-FFF2-40B4-BE49-F238E27FC236}">
                <a16:creationId xmlns:a16="http://schemas.microsoft.com/office/drawing/2014/main" id="{FCB73E77-66F7-4E9B-A69C-8F3632A27894}"/>
              </a:ext>
            </a:extLst>
          </p:cNvPr>
          <p:cNvSpPr txBox="1"/>
          <p:nvPr/>
        </p:nvSpPr>
        <p:spPr>
          <a:xfrm>
            <a:off x="2313899" y="5100312"/>
            <a:ext cx="369332" cy="1152000"/>
          </a:xfrm>
          <a:prstGeom prst="rect">
            <a:avLst/>
          </a:prstGeom>
          <a:noFill/>
        </p:spPr>
        <p:txBody>
          <a:bodyPr vert="eaVert" wrap="square" rtlCol="0">
            <a:spAutoFit/>
          </a:bodyPr>
          <a:lstStyle/>
          <a:p>
            <a:r>
              <a:rPr kumimoji="1" lang="ja-JP" altLang="en-US" sz="1200" dirty="0">
                <a:latin typeface="BIZ UDゴシック" panose="020B0400000000000000" pitchFamily="49" charset="-128"/>
                <a:ea typeface="BIZ UDゴシック" panose="020B0400000000000000" pitchFamily="49" charset="-128"/>
              </a:rPr>
              <a:t>中 学 年</a:t>
            </a:r>
          </a:p>
        </p:txBody>
      </p:sp>
      <p:sp>
        <p:nvSpPr>
          <p:cNvPr id="54" name="テキスト ボックス 53">
            <a:extLst>
              <a:ext uri="{FF2B5EF4-FFF2-40B4-BE49-F238E27FC236}">
                <a16:creationId xmlns:a16="http://schemas.microsoft.com/office/drawing/2014/main" id="{6817729A-9369-49B4-8E6F-EA086EBA7AC6}"/>
              </a:ext>
            </a:extLst>
          </p:cNvPr>
          <p:cNvSpPr txBox="1"/>
          <p:nvPr/>
        </p:nvSpPr>
        <p:spPr>
          <a:xfrm>
            <a:off x="2581942" y="4757184"/>
            <a:ext cx="1859479" cy="1446550"/>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・進んで学校図書館を利用</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する態度を培い、適切な</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資料を見つけることがで</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きる。</a:t>
            </a:r>
            <a:endParaRPr kumimoji="1" lang="en-US" altLang="ja-JP" sz="1100" dirty="0">
              <a:latin typeface="BIZ UDゴシック" panose="020B0400000000000000" pitchFamily="49" charset="-128"/>
              <a:ea typeface="BIZ UDゴシック" panose="020B0400000000000000" pitchFamily="49" charset="-128"/>
            </a:endParaRPr>
          </a:p>
          <a:p>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・いろいろな読み物に興味</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をもち、読書の幅を広げ</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る。</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59" name="テキスト ボックス 58">
            <a:extLst>
              <a:ext uri="{FF2B5EF4-FFF2-40B4-BE49-F238E27FC236}">
                <a16:creationId xmlns:a16="http://schemas.microsoft.com/office/drawing/2014/main" id="{14D53C5E-250F-4E1C-9292-8FC65D054C74}"/>
              </a:ext>
            </a:extLst>
          </p:cNvPr>
          <p:cNvSpPr txBox="1"/>
          <p:nvPr/>
        </p:nvSpPr>
        <p:spPr>
          <a:xfrm>
            <a:off x="4469425" y="5104618"/>
            <a:ext cx="369332" cy="1152000"/>
          </a:xfrm>
          <a:prstGeom prst="rect">
            <a:avLst/>
          </a:prstGeom>
          <a:noFill/>
        </p:spPr>
        <p:txBody>
          <a:bodyPr vert="eaVert" wrap="square" rtlCol="0">
            <a:spAutoFit/>
          </a:bodyPr>
          <a:lstStyle/>
          <a:p>
            <a:r>
              <a:rPr kumimoji="1" lang="ja-JP" altLang="en-US" sz="1200" dirty="0">
                <a:latin typeface="BIZ UDゴシック" panose="020B0400000000000000" pitchFamily="49" charset="-128"/>
                <a:ea typeface="BIZ UDゴシック" panose="020B0400000000000000" pitchFamily="49" charset="-128"/>
              </a:rPr>
              <a:t>高 学 年</a:t>
            </a:r>
          </a:p>
        </p:txBody>
      </p:sp>
      <p:sp>
        <p:nvSpPr>
          <p:cNvPr id="55" name="テキスト ボックス 54">
            <a:extLst>
              <a:ext uri="{FF2B5EF4-FFF2-40B4-BE49-F238E27FC236}">
                <a16:creationId xmlns:a16="http://schemas.microsoft.com/office/drawing/2014/main" id="{23743649-95AA-4010-9724-F0CD9B1DE7EE}"/>
              </a:ext>
            </a:extLst>
          </p:cNvPr>
          <p:cNvSpPr txBox="1"/>
          <p:nvPr/>
        </p:nvSpPr>
        <p:spPr>
          <a:xfrm>
            <a:off x="4774125" y="4760749"/>
            <a:ext cx="2097826" cy="1446550"/>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・学校図書館の仕組を知っ</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て積極的に利用し、目的</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に応じて地域の施設を活</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用することができる。</a:t>
            </a:r>
            <a:endParaRPr kumimoji="1" lang="en-US" altLang="ja-JP" sz="1100" dirty="0">
              <a:latin typeface="BIZ UDゴシック" panose="020B0400000000000000" pitchFamily="49" charset="-128"/>
              <a:ea typeface="BIZ UDゴシック" panose="020B0400000000000000" pitchFamily="49" charset="-128"/>
            </a:endParaRPr>
          </a:p>
          <a:p>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・読書活動を通して、知識</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を増やすとともに心情を</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豊かにする。</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10" name="吹き出し: 角を丸めた四角形 9">
            <a:extLst>
              <a:ext uri="{FF2B5EF4-FFF2-40B4-BE49-F238E27FC236}">
                <a16:creationId xmlns:a16="http://schemas.microsoft.com/office/drawing/2014/main" id="{F4674BE8-69B9-8120-FDA1-B04B72C20E01}"/>
              </a:ext>
            </a:extLst>
          </p:cNvPr>
          <p:cNvSpPr/>
          <p:nvPr/>
        </p:nvSpPr>
        <p:spPr>
          <a:xfrm>
            <a:off x="4405806" y="1259848"/>
            <a:ext cx="2256762" cy="588686"/>
          </a:xfrm>
          <a:prstGeom prst="wedgeRoundRectCallout">
            <a:avLst>
              <a:gd name="adj1" fmla="val -62796"/>
              <a:gd name="adj2" fmla="val 24026"/>
              <a:gd name="adj3" fmla="val 16667"/>
            </a:avLst>
          </a:prstGeom>
          <a:solidFill>
            <a:schemeClr val="accent5">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n-ea"/>
              </a:rPr>
              <a:t>学校教育目標を実現するために、学校図書館教育において目標にする内容を明確にします。</a:t>
            </a:r>
          </a:p>
        </p:txBody>
      </p:sp>
      <p:sp>
        <p:nvSpPr>
          <p:cNvPr id="11" name="吹き出し: 角を丸めた四角形 10">
            <a:extLst>
              <a:ext uri="{FF2B5EF4-FFF2-40B4-BE49-F238E27FC236}">
                <a16:creationId xmlns:a16="http://schemas.microsoft.com/office/drawing/2014/main" id="{717DA88F-A793-BCE3-357E-9A7F62ACCB92}"/>
              </a:ext>
            </a:extLst>
          </p:cNvPr>
          <p:cNvSpPr/>
          <p:nvPr/>
        </p:nvSpPr>
        <p:spPr>
          <a:xfrm>
            <a:off x="4603448" y="2583674"/>
            <a:ext cx="2062588" cy="588686"/>
          </a:xfrm>
          <a:prstGeom prst="wedgeRoundRectCallout">
            <a:avLst>
              <a:gd name="adj1" fmla="val -65734"/>
              <a:gd name="adj2" fmla="val -2655"/>
              <a:gd name="adj3" fmla="val 16667"/>
            </a:avLst>
          </a:prstGeom>
          <a:solidFill>
            <a:schemeClr val="accent5">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学校図書館を運営していく上で、どのような取組を進めるのかを具体的に示します。</a:t>
            </a:r>
          </a:p>
        </p:txBody>
      </p:sp>
      <p:sp>
        <p:nvSpPr>
          <p:cNvPr id="13" name="吹き出し: 角を丸めた四角形 12">
            <a:extLst>
              <a:ext uri="{FF2B5EF4-FFF2-40B4-BE49-F238E27FC236}">
                <a16:creationId xmlns:a16="http://schemas.microsoft.com/office/drawing/2014/main" id="{5C9615B5-5C69-DBF3-4EB2-E148E95D1374}"/>
              </a:ext>
            </a:extLst>
          </p:cNvPr>
          <p:cNvSpPr/>
          <p:nvPr/>
        </p:nvSpPr>
        <p:spPr>
          <a:xfrm>
            <a:off x="4838757" y="6310564"/>
            <a:ext cx="1840551" cy="779702"/>
          </a:xfrm>
          <a:prstGeom prst="wedgeRoundRectCallout">
            <a:avLst>
              <a:gd name="adj1" fmla="val -75306"/>
              <a:gd name="adj2" fmla="val -29230"/>
              <a:gd name="adj3" fmla="val 16667"/>
            </a:avLst>
          </a:prstGeom>
          <a:solidFill>
            <a:schemeClr val="accent5">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目標を達成するために、教育活動全体でどのように取り組むのかを明確にします。</a:t>
            </a:r>
          </a:p>
        </p:txBody>
      </p:sp>
      <p:sp>
        <p:nvSpPr>
          <p:cNvPr id="43" name="テキスト ボックス 42">
            <a:extLst>
              <a:ext uri="{FF2B5EF4-FFF2-40B4-BE49-F238E27FC236}">
                <a16:creationId xmlns:a16="http://schemas.microsoft.com/office/drawing/2014/main" id="{03F065A4-9A38-485D-8AB7-0DD1137F4E65}"/>
              </a:ext>
            </a:extLst>
          </p:cNvPr>
          <p:cNvSpPr txBox="1"/>
          <p:nvPr/>
        </p:nvSpPr>
        <p:spPr>
          <a:xfrm>
            <a:off x="559654" y="9598124"/>
            <a:ext cx="5703425" cy="253254"/>
          </a:xfrm>
          <a:prstGeom prst="rect">
            <a:avLst/>
          </a:prstGeom>
          <a:solidFill>
            <a:schemeClr val="bg1"/>
          </a:solidFill>
          <a:ln w="57150" cap="rnd">
            <a:solidFill>
              <a:schemeClr val="accent2"/>
            </a:solidFill>
            <a:prstDash val="sysDot"/>
            <a:bevel/>
          </a:ln>
        </p:spPr>
        <p:txBody>
          <a:bodyPr wrap="square" rtlCol="0">
            <a:spAutoFit/>
          </a:bodyPr>
          <a:lstStyle/>
          <a:p>
            <a:endParaRPr kumimoji="1" lang="ja-JP" altLang="en-US" dirty="0"/>
          </a:p>
        </p:txBody>
      </p:sp>
      <p:sp>
        <p:nvSpPr>
          <p:cNvPr id="40" name="テキスト ボックス 39">
            <a:extLst>
              <a:ext uri="{FF2B5EF4-FFF2-40B4-BE49-F238E27FC236}">
                <a16:creationId xmlns:a16="http://schemas.microsoft.com/office/drawing/2014/main" id="{9E0B4BB5-71E8-4A87-B067-FCE4F045182A}"/>
              </a:ext>
            </a:extLst>
          </p:cNvPr>
          <p:cNvSpPr txBox="1"/>
          <p:nvPr/>
        </p:nvSpPr>
        <p:spPr>
          <a:xfrm>
            <a:off x="1031282" y="9599146"/>
            <a:ext cx="6773105" cy="261610"/>
          </a:xfrm>
          <a:prstGeom prst="rect">
            <a:avLst/>
          </a:prstGeom>
          <a:noFill/>
        </p:spPr>
        <p:txBody>
          <a:bodyPr wrap="square" rtlCol="0">
            <a:spAutoFit/>
          </a:bodyPr>
          <a:lstStyle/>
          <a:p>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中学校の全体計画例は、前述の奈良県教育委員会の</a:t>
            </a:r>
            <a:r>
              <a:rPr kumimoji="1" lang="en-US" altLang="ja-JP" sz="1050" dirty="0">
                <a:latin typeface="BIZ UDゴシック" panose="020B0400000000000000" pitchFamily="49" charset="-128"/>
                <a:ea typeface="BIZ UDゴシック" panose="020B0400000000000000" pitchFamily="49" charset="-128"/>
              </a:rPr>
              <a:t>web</a:t>
            </a:r>
            <a:r>
              <a:rPr kumimoji="1" lang="ja-JP" altLang="en-US" sz="1050" dirty="0">
                <a:latin typeface="BIZ UDゴシック" panose="020B0400000000000000" pitchFamily="49" charset="-128"/>
                <a:ea typeface="BIZ UDゴシック" panose="020B0400000000000000" pitchFamily="49" charset="-128"/>
              </a:rPr>
              <a:t>ページを御覧ください。</a:t>
            </a:r>
            <a:endParaRPr kumimoji="1" lang="en-US" altLang="ja-JP" sz="1000" dirty="0">
              <a:latin typeface="BIZ UDゴシック" panose="020B0400000000000000" pitchFamily="49" charset="-128"/>
              <a:ea typeface="BIZ UDゴシック" panose="020B0400000000000000" pitchFamily="49" charset="-128"/>
            </a:endParaRPr>
          </a:p>
        </p:txBody>
      </p:sp>
      <p:sp>
        <p:nvSpPr>
          <p:cNvPr id="44" name="テキスト ボックス 43">
            <a:extLst>
              <a:ext uri="{FF2B5EF4-FFF2-40B4-BE49-F238E27FC236}">
                <a16:creationId xmlns:a16="http://schemas.microsoft.com/office/drawing/2014/main" id="{F832E9E4-D908-44AB-8443-5DD280A6E830}"/>
              </a:ext>
            </a:extLst>
          </p:cNvPr>
          <p:cNvSpPr txBox="1"/>
          <p:nvPr/>
        </p:nvSpPr>
        <p:spPr>
          <a:xfrm>
            <a:off x="246491" y="7834138"/>
            <a:ext cx="6286334" cy="446276"/>
          </a:xfrm>
          <a:prstGeom prst="rect">
            <a:avLst/>
          </a:prstGeom>
          <a:solidFill>
            <a:schemeClr val="bg1"/>
          </a:solidFill>
          <a:ln w="34925">
            <a:solidFill>
              <a:schemeClr val="accent6">
                <a:lumMod val="40000"/>
                <a:lumOff val="60000"/>
              </a:schemeClr>
            </a:solidFill>
          </a:ln>
        </p:spPr>
        <p:txBody>
          <a:bodyPr wrap="square" rtlCol="0">
            <a:spAutoFit/>
          </a:bodyPr>
          <a:lstStyle/>
          <a:p>
            <a:r>
              <a:rPr kumimoji="1" lang="ja-JP" altLang="en-US" sz="1200" b="1" dirty="0">
                <a:highlight>
                  <a:srgbClr val="EEE5F7"/>
                </a:highlight>
                <a:latin typeface="AR P丸ゴシック体M" panose="020F0600000000000000" pitchFamily="50" charset="-128"/>
                <a:ea typeface="AR P丸ゴシック体M" panose="020F0600000000000000" pitchFamily="50" charset="-128"/>
              </a:rPr>
              <a:t>外国語活動</a:t>
            </a:r>
            <a:endParaRPr kumimoji="1" lang="en-US" altLang="ja-JP" sz="1200" b="1" dirty="0">
              <a:highlight>
                <a:srgbClr val="EEE5F7"/>
              </a:highlight>
              <a:latin typeface="AR P丸ゴシック体M" panose="020F0600000000000000" pitchFamily="50" charset="-128"/>
              <a:ea typeface="AR P丸ゴシック体M" panose="020F0600000000000000" pitchFamily="50" charset="-128"/>
            </a:endParaRPr>
          </a:p>
          <a:p>
            <a:r>
              <a:rPr kumimoji="1" lang="ja-JP" altLang="en-US" sz="1100" dirty="0">
                <a:latin typeface="BIZ UDゴシック" panose="020B0400000000000000" pitchFamily="49" charset="-128"/>
                <a:ea typeface="BIZ UDゴシック" panose="020B0400000000000000" pitchFamily="49" charset="-128"/>
              </a:rPr>
              <a:t>・外国語についての資料を通し、言語やその背景にある文化に対する理解を深めようとする。</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38" name="四角形: 角を丸くする 37">
            <a:extLst>
              <a:ext uri="{FF2B5EF4-FFF2-40B4-BE49-F238E27FC236}">
                <a16:creationId xmlns:a16="http://schemas.microsoft.com/office/drawing/2014/main" id="{92D5A57F-C395-4DF6-8735-E989920B6372}"/>
              </a:ext>
            </a:extLst>
          </p:cNvPr>
          <p:cNvSpPr/>
          <p:nvPr/>
        </p:nvSpPr>
        <p:spPr>
          <a:xfrm>
            <a:off x="2402355" y="4440537"/>
            <a:ext cx="1536925" cy="233287"/>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bIns="72000" rtlCol="0" anchor="ctr"/>
          <a:lstStyle/>
          <a:p>
            <a:pPr algn="ctr"/>
            <a:r>
              <a:rPr kumimoji="1" lang="ja-JP" altLang="en-US" sz="1300" dirty="0">
                <a:solidFill>
                  <a:srgbClr val="002060"/>
                </a:solidFill>
                <a:latin typeface="BIZ UDゴシック" panose="020B0400000000000000" pitchFamily="49" charset="-128"/>
                <a:ea typeface="BIZ UDゴシック" panose="020B0400000000000000" pitchFamily="49" charset="-128"/>
              </a:rPr>
              <a:t>指導目標</a:t>
            </a:r>
            <a:endParaRPr kumimoji="1" lang="en-US" altLang="ja-JP" sz="1300" dirty="0">
              <a:solidFill>
                <a:srgbClr val="002060"/>
              </a:solidFill>
              <a:latin typeface="BIZ UDゴシック" panose="020B0400000000000000" pitchFamily="49" charset="-128"/>
              <a:ea typeface="BIZ UDゴシック" panose="020B0400000000000000" pitchFamily="49" charset="-128"/>
            </a:endParaRPr>
          </a:p>
        </p:txBody>
      </p:sp>
      <p:sp>
        <p:nvSpPr>
          <p:cNvPr id="12" name="吹き出し: 角を丸めた四角形 11">
            <a:extLst>
              <a:ext uri="{FF2B5EF4-FFF2-40B4-BE49-F238E27FC236}">
                <a16:creationId xmlns:a16="http://schemas.microsoft.com/office/drawing/2014/main" id="{A52D66F6-CA4A-7BDB-FA0C-A6B486FB4189}"/>
              </a:ext>
            </a:extLst>
          </p:cNvPr>
          <p:cNvSpPr/>
          <p:nvPr/>
        </p:nvSpPr>
        <p:spPr>
          <a:xfrm>
            <a:off x="4268524" y="4107402"/>
            <a:ext cx="2393761" cy="504305"/>
          </a:xfrm>
          <a:prstGeom prst="wedgeRoundRectCallout">
            <a:avLst>
              <a:gd name="adj1" fmla="val -71914"/>
              <a:gd name="adj2" fmla="val 44855"/>
              <a:gd name="adj3" fmla="val 16667"/>
            </a:avLst>
          </a:prstGeom>
          <a:solidFill>
            <a:schemeClr val="accent5">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各学校の児童の実態等に合わせた指導目標を設定します。</a:t>
            </a:r>
          </a:p>
        </p:txBody>
      </p:sp>
      <p:sp>
        <p:nvSpPr>
          <p:cNvPr id="4" name="四角形: 角を丸くする 3">
            <a:extLst>
              <a:ext uri="{FF2B5EF4-FFF2-40B4-BE49-F238E27FC236}">
                <a16:creationId xmlns:a16="http://schemas.microsoft.com/office/drawing/2014/main" id="{1452915F-27C8-5525-8251-AB4FB3743A2C}"/>
              </a:ext>
            </a:extLst>
          </p:cNvPr>
          <p:cNvSpPr/>
          <p:nvPr/>
        </p:nvSpPr>
        <p:spPr>
          <a:xfrm>
            <a:off x="-181267" y="97405"/>
            <a:ext cx="3610267" cy="396000"/>
          </a:xfrm>
          <a:prstGeom prst="roundRect">
            <a:avLst>
              <a:gd name="adj" fmla="val 50000"/>
            </a:avLst>
          </a:prstGeom>
          <a:solidFill>
            <a:schemeClr val="accent6">
              <a:lumMod val="40000"/>
              <a:lumOff val="6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nchorCtr="1"/>
          <a:lstStyle/>
          <a:p>
            <a:pPr algn="ctr"/>
            <a:r>
              <a:rPr kumimoji="1" lang="ja-JP" altLang="en-US" sz="2000" dirty="0">
                <a:solidFill>
                  <a:schemeClr val="tx1"/>
                </a:solidFill>
                <a:latin typeface="ＭＳ ゴシック" panose="020B0609070205080204" pitchFamily="49" charset="-128"/>
                <a:ea typeface="ＭＳ ゴシック" panose="020B0609070205080204" pitchFamily="49" charset="-128"/>
              </a:rPr>
              <a:t>■ </a:t>
            </a:r>
            <a:r>
              <a:rPr kumimoji="1" lang="ja-JP" altLang="en-US" sz="2000" b="1" dirty="0">
                <a:solidFill>
                  <a:schemeClr val="tx1"/>
                </a:solidFill>
                <a:latin typeface="ＭＳ ゴシック" panose="020B0609070205080204" pitchFamily="49" charset="-128"/>
                <a:ea typeface="ＭＳ ゴシック" panose="020B0609070205080204" pitchFamily="49" charset="-128"/>
              </a:rPr>
              <a:t>学校図書館全体計画例 </a:t>
            </a:r>
          </a:p>
        </p:txBody>
      </p:sp>
    </p:spTree>
    <p:extLst>
      <p:ext uri="{BB962C8B-B14F-4D97-AF65-F5344CB8AC3E}">
        <p14:creationId xmlns:p14="http://schemas.microsoft.com/office/powerpoint/2010/main" val="407724730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6811</TotalTime>
  <Words>625</Words>
  <Application>Microsoft Office PowerPoint</Application>
  <PresentationFormat>A4 210 x 297 mm</PresentationFormat>
  <Paragraphs>63</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AR P丸ゴシック体M</vt:lpstr>
      <vt:lpstr>BIZ UDゴシック</vt:lpstr>
      <vt:lpstr>ＭＳ ゴシック</vt:lpstr>
      <vt:lpstr>UD デジタル 教科書体 N-R</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学校図書館の手引</dc:title>
  <dc:creator>井岡 直人</dc:creator>
  <cp:lastModifiedBy>井岡 直人</cp:lastModifiedBy>
  <cp:revision>524</cp:revision>
  <cp:lastPrinted>2023-02-14T10:07:20Z</cp:lastPrinted>
  <dcterms:created xsi:type="dcterms:W3CDTF">2022-10-17T10:00:07Z</dcterms:created>
  <dcterms:modified xsi:type="dcterms:W3CDTF">2023-03-16T00:44:53Z</dcterms:modified>
</cp:coreProperties>
</file>