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334" r:id="rId2"/>
    <p:sldId id="327" r:id="rId3"/>
    <p:sldId id="328" r:id="rId4"/>
    <p:sldId id="322" r:id="rId5"/>
  </p:sldIdLst>
  <p:sldSz cx="12801600" cy="9601200" type="A3"/>
  <p:notesSz cx="9939338" cy="6807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7" roundtripDataSignature="AMtx7mjzOx3cQCwMUnP8/OWAhf31lxsSJ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E00"/>
    <a:srgbClr val="00CC00"/>
    <a:srgbClr val="336600"/>
    <a:srgbClr val="E0F9C2"/>
    <a:srgbClr val="E2F0D9"/>
    <a:srgbClr val="C00000"/>
    <a:srgbClr val="334E71"/>
    <a:srgbClr val="203864"/>
    <a:srgbClr val="D58FC3"/>
    <a:srgbClr val="CBA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518" autoAdjust="0"/>
    <p:restoredTop sz="94660"/>
  </p:normalViewPr>
  <p:slideViewPr>
    <p:cSldViewPr snapToGrid="0">
      <p:cViewPr varScale="1">
        <p:scale>
          <a:sx n="57" d="100"/>
          <a:sy n="57" d="100"/>
        </p:scale>
        <p:origin x="114" y="774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2" Type="http://schemas.openxmlformats.org/officeDocument/2006/relationships/slide" Target="slides/slide1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28" Type="http://schemas.openxmlformats.org/officeDocument/2006/relationships/presProps" Target="presProps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27" Type="http://customschemas.google.com/relationships/presentationmetadata" Target="NUL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268663" y="511175"/>
            <a:ext cx="3403600" cy="255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93934" y="3233421"/>
            <a:ext cx="7951470" cy="30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7" tIns="91417" rIns="91417" bIns="91417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400"/>
              <a:buFont typeface="Calibri"/>
              <a:buNone/>
              <a:defRPr sz="8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3360"/>
              <a:buNone/>
              <a:defRPr sz="3359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520"/>
              <a:buNone/>
              <a:defRPr sz="252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240"/>
              <a:buNone/>
              <a:defRPr sz="224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240"/>
              <a:buNone/>
              <a:defRPr sz="224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240"/>
              <a:buNone/>
              <a:defRPr sz="224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240"/>
              <a:buNone/>
              <a:defRPr sz="224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240"/>
              <a:buNone/>
              <a:defRPr sz="224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240"/>
              <a:buNone/>
              <a:defRPr sz="224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880110" y="2555875"/>
            <a:ext cx="5440680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2"/>
          </p:nvPr>
        </p:nvSpPr>
        <p:spPr>
          <a:xfrm>
            <a:off x="6480810" y="2555875"/>
            <a:ext cx="5440680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3360"/>
              <a:buNone/>
              <a:defRPr sz="3359" b="1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881779" y="3507105"/>
            <a:ext cx="5415676" cy="5158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6480811" y="2353628"/>
            <a:ext cx="5442347" cy="115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3360"/>
              <a:buNone/>
              <a:defRPr sz="3359" b="1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4"/>
          </p:nvPr>
        </p:nvSpPr>
        <p:spPr>
          <a:xfrm>
            <a:off x="6480811" y="3507105"/>
            <a:ext cx="5442347" cy="5158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80"/>
              <a:buFont typeface="Calibri"/>
              <a:buNone/>
              <a:defRPr sz="448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5442347" y="1382397"/>
            <a:ext cx="6480810" cy="682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1308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4480"/>
              <a:buChar char="•"/>
              <a:defRPr sz="4480"/>
            </a:lvl1pPr>
            <a:lvl2pPr marL="914400" lvl="1" indent="-477519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920"/>
              <a:buChar char="•"/>
              <a:defRPr sz="3920"/>
            </a:lvl2pPr>
            <a:lvl3pPr marL="1371600" lvl="2" indent="-44196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360"/>
              <a:buChar char="•"/>
              <a:defRPr sz="3359"/>
            </a:lvl3pPr>
            <a:lvl4pPr marL="1828800" lvl="3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4pPr>
            <a:lvl5pPr marL="2286000" lvl="4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5pPr>
            <a:lvl6pPr marL="2743200" lvl="5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6pPr>
            <a:lvl7pPr marL="3200400" lvl="6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7pPr>
            <a:lvl8pPr marL="3657600" lvl="7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8pPr>
            <a:lvl9pPr marL="4114800" lvl="8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881778" y="2880360"/>
            <a:ext cx="4128849" cy="5336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  <a:defRPr sz="1960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80"/>
              <a:buFont typeface="Calibri"/>
              <a:buNone/>
              <a:defRPr sz="448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5442347" y="1382397"/>
            <a:ext cx="6480810" cy="682307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881778" y="2880360"/>
            <a:ext cx="4128849" cy="5336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  <a:defRPr sz="1960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3354864" y="81122"/>
            <a:ext cx="6091873" cy="11041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6473032" y="3199289"/>
            <a:ext cx="8136573" cy="2760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872332" y="518954"/>
            <a:ext cx="8136573" cy="8121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タイトルとコンテンツ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72197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160"/>
              <a:buFont typeface="Calibri"/>
              <a:buNone/>
              <a:defRPr sz="61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77519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3920"/>
              <a:buFont typeface="Arial"/>
              <a:buChar char="•"/>
              <a:defRPr sz="39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4196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Char char="•"/>
              <a:defRPr sz="33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06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88619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569473"/>
              </p:ext>
            </p:extLst>
          </p:nvPr>
        </p:nvGraphicFramePr>
        <p:xfrm>
          <a:off x="0" y="395916"/>
          <a:ext cx="12801601" cy="9211547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4242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276">
                  <a:extLst>
                    <a:ext uri="{9D8B030D-6E8A-4147-A177-3AD203B41FA5}">
                      <a16:colId xmlns:a16="http://schemas.microsoft.com/office/drawing/2014/main" val="3297440559"/>
                    </a:ext>
                  </a:extLst>
                </a:gridCol>
                <a:gridCol w="2388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4627">
                  <a:extLst>
                    <a:ext uri="{9D8B030D-6E8A-4147-A177-3AD203B41FA5}">
                      <a16:colId xmlns:a16="http://schemas.microsoft.com/office/drawing/2014/main" val="4148379625"/>
                    </a:ext>
                  </a:extLst>
                </a:gridCol>
                <a:gridCol w="57133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101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23192"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５歳児</a:t>
                      </a:r>
                    </a:p>
                  </a:txBody>
                  <a:tcPr marL="48006" marR="48006" marT="48006" marB="48006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6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第１学年</a:t>
                      </a:r>
                    </a:p>
                  </a:txBody>
                  <a:tcPr marL="48006" marR="48006" marT="48006" marB="4800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726">
                <a:tc gridSpan="4">
                  <a:txBody>
                    <a:bodyPr/>
                    <a:lstStyle/>
                    <a:p>
                      <a:r>
                        <a:rPr kumimoji="1" lang="ja-JP" altLang="en-US" sz="13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期待する子ども像</a:t>
                      </a:r>
                    </a:p>
                  </a:txBody>
                  <a:tcPr marL="48006" marR="48006" marT="48006" marB="48006" anchor="ctr"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dist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7853">
                <a:tc rowSpan="2" gridSpan="3"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幼児期の終わりまでに育ってほしい姿</a:t>
                      </a:r>
                    </a:p>
                  </a:txBody>
                  <a:tcPr marL="48006" marR="48006" marT="48006" marB="48006" anchor="ctr"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511">
                <a:tc gridSpan="3" vMerge="1"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598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時期</a:t>
                      </a:r>
                    </a:p>
                  </a:txBody>
                  <a:tcPr marL="48006" marR="48006" marT="48006" marB="48006" anchor="ctr"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４・５・６・７・８・９・</a:t>
                      </a:r>
                      <a:r>
                        <a:rPr kumimoji="1" lang="en-US" altLang="ja-JP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10</a:t>
                      </a:r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</a:t>
                      </a:r>
                      <a:r>
                        <a:rPr kumimoji="1" lang="en-US" altLang="ja-JP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11</a:t>
                      </a:r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</a:t>
                      </a:r>
                      <a:r>
                        <a:rPr kumimoji="1" lang="en-US" altLang="ja-JP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12</a:t>
                      </a:r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・１・２・３　</a:t>
                      </a:r>
                    </a:p>
                  </a:txBody>
                  <a:tcPr marL="48006" marR="48006" marT="48006" marB="4800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４・５・６・７・８・９・</a:t>
                      </a:r>
                      <a:r>
                        <a:rPr kumimoji="1" lang="en-US" altLang="ja-JP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10</a:t>
                      </a:r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</a:t>
                      </a:r>
                      <a:r>
                        <a:rPr kumimoji="1" lang="en-US" altLang="ja-JP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11</a:t>
                      </a:r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</a:t>
                      </a:r>
                      <a:r>
                        <a:rPr kumimoji="1" lang="en-US" altLang="ja-JP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12</a:t>
                      </a:r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・１・２・３</a:t>
                      </a:r>
                    </a:p>
                  </a:txBody>
                  <a:tcPr marL="48006" marR="48006" marT="48006" marB="48006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8306669"/>
                  </a:ext>
                </a:extLst>
              </a:tr>
              <a:tr h="3998955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主な遊びや単元・予想される活動</a:t>
                      </a:r>
                    </a:p>
                  </a:txBody>
                  <a:tcPr marL="48006" marR="48006" marT="48006" marB="48006" vert="eaVert" anchor="ctr"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7164106"/>
                  </a:ext>
                </a:extLst>
              </a:tr>
              <a:tr h="44880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大切にしたいこと</a:t>
                      </a:r>
                    </a:p>
                  </a:txBody>
                  <a:tcPr marL="48006" marR="48006" marT="48006" marB="48006" vert="eaVert" anchor="ctr"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環境単元</a:t>
                      </a:r>
                    </a:p>
                  </a:txBody>
                  <a:tcPr marL="48006" marR="48006" marT="48006" marB="48006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880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617992"/>
                  </a:ext>
                </a:extLst>
              </a:tr>
              <a:tr h="44880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48006" marR="48006" marT="48006" marB="4800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0261354"/>
                  </a:ext>
                </a:extLst>
              </a:tr>
              <a:tr h="1615288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振り返り</a:t>
                      </a:r>
                    </a:p>
                  </a:txBody>
                  <a:tcPr marL="48006" marR="48006" marT="48006" marB="48006" anchor="ctr"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vert="eaVert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0245FF3F-55C2-452D-A962-A6520BDFAECE}"/>
              </a:ext>
            </a:extLst>
          </p:cNvPr>
          <p:cNvGrpSpPr/>
          <p:nvPr/>
        </p:nvGrpSpPr>
        <p:grpSpPr>
          <a:xfrm>
            <a:off x="0" y="0"/>
            <a:ext cx="12801600" cy="386896"/>
            <a:chOff x="0" y="7164"/>
            <a:chExt cx="9247516" cy="276354"/>
          </a:xfrm>
          <a:solidFill>
            <a:srgbClr val="EEDDFF"/>
          </a:solidFill>
        </p:grpSpPr>
        <p:sp>
          <p:nvSpPr>
            <p:cNvPr id="16" name="角丸四角形 10">
              <a:extLst>
                <a:ext uri="{FF2B5EF4-FFF2-40B4-BE49-F238E27FC236}">
                  <a16:creationId xmlns:a16="http://schemas.microsoft.com/office/drawing/2014/main" id="{0ADD545F-F90C-4095-8FEB-01F543301B0E}"/>
                </a:ext>
              </a:extLst>
            </p:cNvPr>
            <p:cNvSpPr/>
            <p:nvPr/>
          </p:nvSpPr>
          <p:spPr>
            <a:xfrm>
              <a:off x="0" y="7164"/>
              <a:ext cx="9247516" cy="276354"/>
            </a:xfrm>
            <a:prstGeom prst="roundRect">
              <a:avLst>
                <a:gd name="adj" fmla="val 2969"/>
              </a:avLst>
            </a:prstGeom>
            <a:grpFill/>
            <a:ln w="28575" cap="flat" cmpd="sng" algn="ctr">
              <a:noFill/>
              <a:prstDash val="solid"/>
            </a:ln>
            <a:effectLst/>
          </p:spPr>
          <p:txBody>
            <a:bodyPr lIns="91417" tIns="45709" rIns="91417" bIns="45709" rtlCol="0" anchor="ctr"/>
            <a:lstStyle/>
            <a:p>
              <a:pPr algn="ctr" defTabSz="1279852">
                <a:defRPr/>
              </a:pPr>
              <a:endParaRPr lang="ja-JP" altLang="en-US" sz="2240">
                <a:solidFill>
                  <a:prstClr val="white"/>
                </a:solidFill>
              </a:endParaRP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F434687F-E1C8-4383-BAB3-2466BE5C70A6}"/>
                </a:ext>
              </a:extLst>
            </p:cNvPr>
            <p:cNvSpPr txBox="1"/>
            <p:nvPr/>
          </p:nvSpPr>
          <p:spPr>
            <a:xfrm>
              <a:off x="34227" y="9817"/>
              <a:ext cx="4830850" cy="27370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ja-JP" altLang="en-US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■奈良県版「架け橋期のカリキュラム」共通シート（案）</a:t>
              </a: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DEF0EDD0-826D-4D04-9C66-B668F7FC4D99}"/>
                </a:ext>
              </a:extLst>
            </p:cNvPr>
            <p:cNvSpPr txBox="1"/>
            <p:nvPr/>
          </p:nvSpPr>
          <p:spPr>
            <a:xfrm>
              <a:off x="4899303" y="9817"/>
              <a:ext cx="4348213" cy="27370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ja-JP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【</a:t>
              </a:r>
              <a:r>
                <a:rPr lang="ja-JP" altLang="en-US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　　小学校区</a:t>
              </a:r>
              <a:r>
                <a:rPr lang="en-US" altLang="ja-JP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】</a:t>
              </a:r>
              <a:r>
                <a:rPr lang="ja-JP" altLang="en-US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校園名（　　　　　　　　　　）</a:t>
              </a:r>
            </a:p>
          </p:txBody>
        </p:sp>
      </p:grpSp>
      <p:sp>
        <p:nvSpPr>
          <p:cNvPr id="20" name="スライド番号プレースホルダー 3">
            <a:extLst>
              <a:ext uri="{FF2B5EF4-FFF2-40B4-BE49-F238E27FC236}">
                <a16:creationId xmlns:a16="http://schemas.microsoft.com/office/drawing/2014/main" id="{5F515876-6CC9-42B6-8294-772681239F4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306400" y="9162178"/>
            <a:ext cx="399200" cy="51117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dirty="0"/>
              <a:t>12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8615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/>
        </p:nvGrpSpPr>
        <p:grpSpPr>
          <a:xfrm>
            <a:off x="0" y="-52786"/>
            <a:ext cx="12801600" cy="469859"/>
            <a:chOff x="0" y="7164"/>
            <a:chExt cx="9247516" cy="303568"/>
          </a:xfrm>
        </p:grpSpPr>
        <p:sp>
          <p:nvSpPr>
            <p:cNvPr id="8" name="角丸四角形 7"/>
            <p:cNvSpPr/>
            <p:nvPr/>
          </p:nvSpPr>
          <p:spPr>
            <a:xfrm>
              <a:off x="0" y="7164"/>
              <a:ext cx="9144000" cy="302367"/>
            </a:xfrm>
            <a:prstGeom prst="roundRect">
              <a:avLst>
                <a:gd name="adj" fmla="val 2969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28575" cap="flat" cmpd="sng" algn="ctr">
              <a:noFill/>
              <a:prstDash val="solid"/>
            </a:ln>
            <a:effectLst/>
          </p:spPr>
          <p:txBody>
            <a:bodyPr lIns="91417" tIns="45709" rIns="91417" bIns="45709" rtlCol="0" anchor="ctr"/>
            <a:lstStyle/>
            <a:p>
              <a:pPr algn="ctr" defTabSz="1279852">
                <a:defRPr/>
              </a:pPr>
              <a:endParaRPr lang="ja-JP" altLang="en-US" sz="2240">
                <a:solidFill>
                  <a:prstClr val="white"/>
                </a:solidFill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34227" y="37031"/>
              <a:ext cx="4830850" cy="2475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ja-JP" altLang="en-US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■奈良県版「架け橋期のカリキュラム」実践記録（案）</a:t>
              </a: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4899303" y="37031"/>
              <a:ext cx="4348213" cy="27370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ja-JP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【</a:t>
              </a:r>
              <a:r>
                <a:rPr lang="ja-JP" altLang="en-US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　　小学校区</a:t>
              </a:r>
              <a:r>
                <a:rPr lang="en-US" altLang="ja-JP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】</a:t>
              </a:r>
              <a:r>
                <a:rPr lang="ja-JP" altLang="en-US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園名（　　　　　　　　　　）</a:t>
              </a:r>
            </a:p>
          </p:txBody>
        </p:sp>
      </p:grp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414027CD-5C1E-435C-BFA8-2160265EE3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807832"/>
              </p:ext>
            </p:extLst>
          </p:nvPr>
        </p:nvGraphicFramePr>
        <p:xfrm>
          <a:off x="0" y="386894"/>
          <a:ext cx="12789074" cy="9214305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485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29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45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60846">
                  <a:extLst>
                    <a:ext uri="{9D8B030D-6E8A-4147-A177-3AD203B41FA5}">
                      <a16:colId xmlns:a16="http://schemas.microsoft.com/office/drawing/2014/main" val="2239145179"/>
                    </a:ext>
                  </a:extLst>
                </a:gridCol>
              </a:tblGrid>
              <a:tr h="500211"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５歳児</a:t>
                      </a:r>
                    </a:p>
                  </a:txBody>
                  <a:tcPr marL="48006" marR="48006" marT="48006" marB="48006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6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第１学年</a:t>
                      </a:r>
                    </a:p>
                  </a:txBody>
                  <a:tcPr marL="48006" marR="48006" marT="48006" marB="48006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364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期待する</a:t>
                      </a:r>
                      <a:endParaRPr kumimoji="1" lang="en-US" altLang="ja-JP" sz="13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3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子ども像</a:t>
                      </a:r>
                    </a:p>
                  </a:txBody>
                  <a:tcPr marL="48006" marR="48006" marT="48006" marB="48006"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9477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幼児期の終わりまでに育ってほしい姿</a:t>
                      </a:r>
                    </a:p>
                  </a:txBody>
                  <a:tcPr marL="48006" marR="48006" marT="48006" marB="48006" vert="eaVert"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2000"/>
                    </a:p>
                  </a:txBody>
                  <a:tcPr marL="48006" marR="48006" marT="48006" marB="48006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0153">
                <a:tc vMerge="1"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2000"/>
                    </a:p>
                  </a:txBody>
                  <a:tcPr marL="48006" marR="48006" marT="48006" marB="48006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6864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時期</a:t>
                      </a:r>
                    </a:p>
                  </a:txBody>
                  <a:tcPr marL="48006" marR="48006" marT="48006" marB="48006" anchor="ctr"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34290" marR="34290" marT="34290" marB="34290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４・５・６・７・８・９・</a:t>
                      </a:r>
                      <a:r>
                        <a:rPr kumimoji="1" lang="en-US" altLang="ja-JP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11</a:t>
                      </a: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12</a:t>
                      </a: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・１・２・３</a:t>
                      </a:r>
                    </a:p>
                  </a:txBody>
                  <a:tcPr marL="48006" marR="48006" marT="48006" marB="48006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４・５・６・７</a:t>
                      </a:r>
                    </a:p>
                  </a:txBody>
                  <a:tcPr marL="48006" marR="48006" marT="48006" marB="4800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1783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幼児期の終わりまでに育ってほしい姿が見られた</a:t>
                      </a:r>
                      <a:endParaRPr kumimoji="1" lang="en-US" altLang="ja-JP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子どもの学びの姿</a:t>
                      </a:r>
                    </a:p>
                  </a:txBody>
                  <a:tcPr marL="48006" marR="48006" marT="48006" marB="48006" vert="eaVert" anchor="ctr"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559266"/>
                  </a:ext>
                </a:extLst>
              </a:tr>
              <a:tr h="1891453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他園・小学校からの</a:t>
                      </a:r>
                      <a:endParaRPr kumimoji="1" lang="en-US" altLang="ja-JP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コメント</a:t>
                      </a:r>
                      <a:endParaRPr kumimoji="1" lang="en-US" altLang="ja-JP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vert="eaVert" anchor="ctr"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34290" marR="34290" marT="34290" marB="34290" vert="eaVert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スライド番号プレースホルダー 3">
            <a:extLst>
              <a:ext uri="{FF2B5EF4-FFF2-40B4-BE49-F238E27FC236}">
                <a16:creationId xmlns:a16="http://schemas.microsoft.com/office/drawing/2014/main" id="{9353A214-C042-4827-BB53-DCE266809CB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306400" y="9162178"/>
            <a:ext cx="399200" cy="51117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dirty="0"/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2246513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/>
        </p:nvGrpSpPr>
        <p:grpSpPr>
          <a:xfrm>
            <a:off x="0" y="-4479"/>
            <a:ext cx="12801600" cy="464086"/>
            <a:chOff x="0" y="7164"/>
            <a:chExt cx="9247516" cy="33149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8" name="角丸四角形 7"/>
            <p:cNvSpPr/>
            <p:nvPr/>
          </p:nvSpPr>
          <p:spPr>
            <a:xfrm>
              <a:off x="0" y="7164"/>
              <a:ext cx="9144000" cy="331490"/>
            </a:xfrm>
            <a:prstGeom prst="roundRect">
              <a:avLst>
                <a:gd name="adj" fmla="val 2969"/>
              </a:avLst>
            </a:prstGeom>
            <a:grpFill/>
            <a:ln w="28575" cap="flat" cmpd="sng" algn="ctr">
              <a:noFill/>
              <a:prstDash val="solid"/>
            </a:ln>
            <a:effectLst/>
          </p:spPr>
          <p:txBody>
            <a:bodyPr lIns="91417" tIns="45709" rIns="91417" bIns="45709" rtlCol="0" anchor="ctr"/>
            <a:lstStyle/>
            <a:p>
              <a:pPr algn="ctr" defTabSz="1279852">
                <a:defRPr/>
              </a:pPr>
              <a:endParaRPr lang="ja-JP" altLang="en-US" sz="2240">
                <a:solidFill>
                  <a:prstClr val="white"/>
                </a:solidFill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34227" y="37031"/>
              <a:ext cx="4830850" cy="27370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ja-JP" altLang="en-US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■奈良県版「架け橋期のカリキュラム」実践記録（案）</a:t>
              </a: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4899303" y="46103"/>
              <a:ext cx="4348213" cy="27370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ja-JP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【</a:t>
              </a:r>
              <a:r>
                <a:rPr lang="ja-JP" altLang="en-US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　　小学校区</a:t>
              </a:r>
              <a:r>
                <a:rPr lang="en-US" altLang="ja-JP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】</a:t>
              </a:r>
              <a:r>
                <a:rPr lang="ja-JP" altLang="en-US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校名（　　　　　　　　　　）</a:t>
              </a:r>
            </a:p>
          </p:txBody>
        </p:sp>
      </p:grp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1056E013-5936-4F22-8956-3813E7B69AE1}"/>
              </a:ext>
            </a:extLst>
          </p:cNvPr>
          <p:cNvGraphicFramePr>
            <a:graphicFrameLocks noGrp="1"/>
          </p:cNvGraphicFramePr>
          <p:nvPr/>
        </p:nvGraphicFramePr>
        <p:xfrm>
          <a:off x="0" y="434164"/>
          <a:ext cx="12789073" cy="9143113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485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29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25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23568">
                  <a:extLst>
                    <a:ext uri="{9D8B030D-6E8A-4147-A177-3AD203B41FA5}">
                      <a16:colId xmlns:a16="http://schemas.microsoft.com/office/drawing/2014/main" val="358182560"/>
                    </a:ext>
                  </a:extLst>
                </a:gridCol>
              </a:tblGrid>
              <a:tr h="496249"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５歳児</a:t>
                      </a:r>
                    </a:p>
                  </a:txBody>
                  <a:tcPr marL="48006" marR="48006" marT="48006" marB="48006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6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第１学年</a:t>
                      </a:r>
                    </a:p>
                  </a:txBody>
                  <a:tcPr marL="48006" marR="48006" marT="48006" marB="48006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448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期待する</a:t>
                      </a:r>
                      <a:endParaRPr kumimoji="1" lang="en-US" altLang="ja-JP" sz="13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3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子ども像</a:t>
                      </a:r>
                    </a:p>
                  </a:txBody>
                  <a:tcPr marL="48006" marR="48006" marT="48006" marB="48006"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330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幼児期の終わりまでに育ってほしい姿</a:t>
                      </a:r>
                    </a:p>
                  </a:txBody>
                  <a:tcPr marL="48006" marR="48006" marT="48006" marB="48006" vert="eaVert"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2000"/>
                    </a:p>
                  </a:txBody>
                  <a:tcPr marL="48006" marR="48006" marT="48006" marB="48006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4289">
                <a:tc vMerge="1"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2000"/>
                    </a:p>
                  </a:txBody>
                  <a:tcPr marL="48006" marR="48006" marT="48006" marB="48006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116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時期</a:t>
                      </a:r>
                    </a:p>
                  </a:txBody>
                  <a:tcPr marL="48006" marR="48006" marT="48006" marB="48006" anchor="ctr"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34290" marR="34290" marT="34290" marB="34290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１・２・３</a:t>
                      </a:r>
                    </a:p>
                  </a:txBody>
                  <a:tcPr marL="48006" marR="48006" marT="48006" marB="48006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４・５・６・７・８・９・</a:t>
                      </a:r>
                      <a:r>
                        <a:rPr kumimoji="1" lang="en-US" altLang="ja-JP" sz="140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r>
                        <a:rPr kumimoji="1" lang="ja-JP" altLang="en-US" sz="140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sz="140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11</a:t>
                      </a:r>
                      <a:r>
                        <a:rPr kumimoji="1" lang="ja-JP" altLang="en-US" sz="140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sz="140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12</a:t>
                      </a:r>
                      <a:r>
                        <a:rPr kumimoji="1" lang="ja-JP" altLang="en-US" sz="140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・１・２・３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6436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幼児期の終わりまでに育ってほしい姿が見られた</a:t>
                      </a:r>
                      <a:endParaRPr kumimoji="1" lang="en-US" altLang="ja-JP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子どもの学びの姿</a:t>
                      </a:r>
                    </a:p>
                  </a:txBody>
                  <a:tcPr marL="48006" marR="48006" marT="48006" marB="48006" vert="eaVert" anchor="ctr"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559266"/>
                  </a:ext>
                </a:extLst>
              </a:tr>
              <a:tr h="1876469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他園・小学校からの</a:t>
                      </a:r>
                      <a:endParaRPr kumimoji="1" lang="en-US" altLang="ja-JP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コメント</a:t>
                      </a:r>
                      <a:endParaRPr kumimoji="1" lang="en-US" altLang="ja-JP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vert="eaVert" anchor="ctr"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34290" marR="34290" marT="34290" marB="34290" vert="eaVert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スライド番号プレースホルダー 3">
            <a:extLst>
              <a:ext uri="{FF2B5EF4-FFF2-40B4-BE49-F238E27FC236}">
                <a16:creationId xmlns:a16="http://schemas.microsoft.com/office/drawing/2014/main" id="{79FFFB75-F4C8-40EB-91CA-7A8D477BE296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306400" y="9093938"/>
            <a:ext cx="399200" cy="51117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dirty="0"/>
              <a:t>16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7677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56B5D72-C8FE-4B3E-A646-5F53C09CE29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306400" y="9162178"/>
            <a:ext cx="399200" cy="51117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dirty="0"/>
              <a:t>17</a:t>
            </a:r>
            <a:endParaRPr lang="ja-JP" altLang="en-US" dirty="0"/>
          </a:p>
        </p:txBody>
      </p:sp>
      <p:sp>
        <p:nvSpPr>
          <p:cNvPr id="5" name="Google Shape;87;p1">
            <a:extLst>
              <a:ext uri="{FF2B5EF4-FFF2-40B4-BE49-F238E27FC236}">
                <a16:creationId xmlns:a16="http://schemas.microsoft.com/office/drawing/2014/main" id="{27B5760B-4F89-4EF5-8D02-EB1768E8ABF3}"/>
              </a:ext>
            </a:extLst>
          </p:cNvPr>
          <p:cNvSpPr/>
          <p:nvPr/>
        </p:nvSpPr>
        <p:spPr>
          <a:xfrm rot="254805">
            <a:off x="405073" y="341148"/>
            <a:ext cx="2955851" cy="818706"/>
          </a:xfrm>
          <a:prstGeom prst="teardrop">
            <a:avLst>
              <a:gd name="adj" fmla="val 114674"/>
            </a:avLst>
          </a:prstGeom>
          <a:solidFill>
            <a:srgbClr val="D9FE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86;p1">
            <a:extLst>
              <a:ext uri="{FF2B5EF4-FFF2-40B4-BE49-F238E27FC236}">
                <a16:creationId xmlns:a16="http://schemas.microsoft.com/office/drawing/2014/main" id="{9F83731F-5374-4181-9ABB-1A2C6715C7A7}"/>
              </a:ext>
            </a:extLst>
          </p:cNvPr>
          <p:cNvSpPr/>
          <p:nvPr/>
        </p:nvSpPr>
        <p:spPr>
          <a:xfrm rot="208704">
            <a:off x="497264" y="525090"/>
            <a:ext cx="2955851" cy="733552"/>
          </a:xfrm>
          <a:prstGeom prst="teardrop">
            <a:avLst>
              <a:gd name="adj" fmla="val 114674"/>
            </a:avLst>
          </a:prstGeom>
          <a:solidFill>
            <a:srgbClr val="CAF2E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Calibri"/>
              <a:sym typeface="Calibri"/>
            </a:endParaRPr>
          </a:p>
        </p:txBody>
      </p:sp>
      <p:pic>
        <p:nvPicPr>
          <p:cNvPr id="7" name="Google Shape;117;p1" descr="落葉樹 単色塗りつぶし">
            <a:extLst>
              <a:ext uri="{FF2B5EF4-FFF2-40B4-BE49-F238E27FC236}">
                <a16:creationId xmlns:a16="http://schemas.microsoft.com/office/drawing/2014/main" id="{863E57E3-3801-491F-BC8E-63C0AA231F9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93352" y="312289"/>
            <a:ext cx="612718" cy="61271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38;p1">
            <a:extLst>
              <a:ext uri="{FF2B5EF4-FFF2-40B4-BE49-F238E27FC236}">
                <a16:creationId xmlns:a16="http://schemas.microsoft.com/office/drawing/2014/main" id="{81DC6D17-7366-4BA6-8560-BBD13B7E3D6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1770" y="595929"/>
            <a:ext cx="2545205" cy="79955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88;p1">
            <a:extLst>
              <a:ext uri="{FF2B5EF4-FFF2-40B4-BE49-F238E27FC236}">
                <a16:creationId xmlns:a16="http://schemas.microsoft.com/office/drawing/2014/main" id="{4A32495D-9B40-421F-98FE-C1B5C2940DAF}"/>
              </a:ext>
            </a:extLst>
          </p:cNvPr>
          <p:cNvSpPr txBox="1"/>
          <p:nvPr/>
        </p:nvSpPr>
        <p:spPr>
          <a:xfrm>
            <a:off x="811770" y="613783"/>
            <a:ext cx="45514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子どもの姿を見て語り合おう</a:t>
            </a:r>
            <a:endParaRPr sz="1800" b="1" dirty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Google Shape;119;p1">
            <a:extLst>
              <a:ext uri="{FF2B5EF4-FFF2-40B4-BE49-F238E27FC236}">
                <a16:creationId xmlns:a16="http://schemas.microsoft.com/office/drawing/2014/main" id="{18EF42DB-0A8F-49C9-97EC-1E4F66E70E7B}"/>
              </a:ext>
            </a:extLst>
          </p:cNvPr>
          <p:cNvSpPr txBox="1"/>
          <p:nvPr/>
        </p:nvSpPr>
        <p:spPr>
          <a:xfrm>
            <a:off x="820149" y="414725"/>
            <a:ext cx="3761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sym typeface="Arial"/>
              </a:rPr>
              <a:t>幼稚園・</a:t>
            </a:r>
            <a:r>
              <a:rPr lang="ja-JP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sym typeface="Arial"/>
              </a:rPr>
              <a:t>保育所</a:t>
            </a:r>
            <a:r>
              <a:rPr lang="ja-JP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sym typeface="Arial"/>
              </a:rPr>
              <a:t>・こども園・小学校</a:t>
            </a:r>
            <a:r>
              <a:rPr lang="ja-JP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sym typeface="Arial"/>
              </a:rPr>
              <a:t>で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Google Shape;119;p1">
            <a:extLst>
              <a:ext uri="{FF2B5EF4-FFF2-40B4-BE49-F238E27FC236}">
                <a16:creationId xmlns:a16="http://schemas.microsoft.com/office/drawing/2014/main" id="{F18F2C19-9850-48E7-B7F8-1BC4EF72EF29}"/>
              </a:ext>
            </a:extLst>
          </p:cNvPr>
          <p:cNvSpPr txBox="1"/>
          <p:nvPr/>
        </p:nvSpPr>
        <p:spPr>
          <a:xfrm>
            <a:off x="8943767" y="526669"/>
            <a:ext cx="3290691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sym typeface="Arial"/>
              </a:rPr>
              <a:t>参観（公開保育・</a:t>
            </a:r>
            <a:r>
              <a:rPr lang="ja-JP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公開</a:t>
            </a:r>
            <a:r>
              <a:rPr lang="ja-JP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sym typeface="Arial"/>
              </a:rPr>
              <a:t>授業）ワークシート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E28A16E4-2B54-4A14-A2E0-3689382677CA}"/>
              </a:ext>
            </a:extLst>
          </p:cNvPr>
          <p:cNvSpPr/>
          <p:nvPr/>
        </p:nvSpPr>
        <p:spPr>
          <a:xfrm>
            <a:off x="641789" y="1852362"/>
            <a:ext cx="5675135" cy="692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ja-JP" dirty="0">
                <a:solidFill>
                  <a:srgbClr val="DC2C8C"/>
                </a:solidFill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健康な心と体</a:t>
            </a:r>
            <a:endParaRPr kumimoji="1" lang="ja-JP" altLang="en-US" dirty="0">
              <a:solidFill>
                <a:srgbClr val="DC2C8C"/>
              </a:solidFill>
            </a:endParaRP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5F852780-5E2C-41CA-9767-BB64DA125053}"/>
              </a:ext>
            </a:extLst>
          </p:cNvPr>
          <p:cNvSpPr/>
          <p:nvPr/>
        </p:nvSpPr>
        <p:spPr>
          <a:xfrm>
            <a:off x="631265" y="2595209"/>
            <a:ext cx="5675135" cy="692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rgbClr val="DC2C8C"/>
                </a:solidFill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自立心</a:t>
            </a:r>
            <a:endParaRPr kumimoji="1" lang="ja-JP" altLang="en-US" dirty="0">
              <a:solidFill>
                <a:srgbClr val="DC2C8C"/>
              </a:solidFill>
            </a:endParaRP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0854F725-AE0C-4C8B-8DE3-AE3C9441519D}"/>
              </a:ext>
            </a:extLst>
          </p:cNvPr>
          <p:cNvSpPr/>
          <p:nvPr/>
        </p:nvSpPr>
        <p:spPr>
          <a:xfrm>
            <a:off x="631265" y="3334119"/>
            <a:ext cx="5675135" cy="692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rgbClr val="DC2C8C"/>
                </a:solidFill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協同性</a:t>
            </a:r>
            <a:endParaRPr kumimoji="1" lang="ja-JP" altLang="en-US" dirty="0">
              <a:solidFill>
                <a:srgbClr val="DC2C8C"/>
              </a:solidFill>
            </a:endParaRP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AA977DD2-E8D2-4AD1-A92D-98E1B042F6BD}"/>
              </a:ext>
            </a:extLst>
          </p:cNvPr>
          <p:cNvSpPr/>
          <p:nvPr/>
        </p:nvSpPr>
        <p:spPr>
          <a:xfrm>
            <a:off x="631265" y="4085688"/>
            <a:ext cx="5675135" cy="692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rgbClr val="DC2C8C"/>
                </a:solidFill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道徳性・規範意識の芽生え</a:t>
            </a:r>
            <a:endParaRPr kumimoji="1" lang="ja-JP" altLang="en-US" dirty="0">
              <a:solidFill>
                <a:srgbClr val="DC2C8C"/>
              </a:solidFill>
            </a:endParaRP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DDD16D59-7547-4868-B2A3-6859B80262B4}"/>
              </a:ext>
            </a:extLst>
          </p:cNvPr>
          <p:cNvSpPr/>
          <p:nvPr/>
        </p:nvSpPr>
        <p:spPr>
          <a:xfrm>
            <a:off x="631265" y="4842294"/>
            <a:ext cx="5675135" cy="692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rgbClr val="DC2C8C"/>
                </a:solidFill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社会生活との関わり</a:t>
            </a:r>
            <a:endParaRPr kumimoji="1" lang="ja-JP" altLang="en-US" dirty="0">
              <a:solidFill>
                <a:srgbClr val="DC2C8C"/>
              </a:solidFill>
            </a:endParaRP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056BF79F-813E-4DCB-84EB-16636F1C441D}"/>
              </a:ext>
            </a:extLst>
          </p:cNvPr>
          <p:cNvSpPr/>
          <p:nvPr/>
        </p:nvSpPr>
        <p:spPr>
          <a:xfrm>
            <a:off x="631266" y="5582688"/>
            <a:ext cx="5675135" cy="692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rgbClr val="DC2C8C"/>
                </a:solidFill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思考力の芽生え</a:t>
            </a:r>
            <a:endParaRPr kumimoji="1" lang="ja-JP" altLang="en-US" dirty="0">
              <a:solidFill>
                <a:srgbClr val="DC2C8C"/>
              </a:solidFill>
            </a:endParaRP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15010A00-C50E-47E1-8BA7-F3B9CBFA5AC4}"/>
              </a:ext>
            </a:extLst>
          </p:cNvPr>
          <p:cNvSpPr/>
          <p:nvPr/>
        </p:nvSpPr>
        <p:spPr>
          <a:xfrm>
            <a:off x="631266" y="6322247"/>
            <a:ext cx="5675135" cy="692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rgbClr val="DC2C8C"/>
                </a:solidFill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自然との関わり・生命尊重</a:t>
            </a:r>
            <a:endParaRPr kumimoji="1" lang="ja-JP" altLang="en-US" dirty="0">
              <a:solidFill>
                <a:srgbClr val="DC2C8C"/>
              </a:solidFill>
            </a:endParaRPr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7F510198-F50D-4E78-B541-0C33F3E0FA1E}"/>
              </a:ext>
            </a:extLst>
          </p:cNvPr>
          <p:cNvSpPr/>
          <p:nvPr/>
        </p:nvSpPr>
        <p:spPr>
          <a:xfrm>
            <a:off x="634697" y="7057204"/>
            <a:ext cx="5675135" cy="692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rgbClr val="DC2C8C"/>
                </a:solidFill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数量や図形、標識や文字などへの関心･感覚</a:t>
            </a:r>
            <a:endParaRPr kumimoji="1" lang="ja-JP" altLang="en-US" dirty="0">
              <a:solidFill>
                <a:srgbClr val="DC2C8C"/>
              </a:solidFill>
            </a:endParaRP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AC039732-B941-4293-87E7-EA2661DD3853}"/>
              </a:ext>
            </a:extLst>
          </p:cNvPr>
          <p:cNvSpPr/>
          <p:nvPr/>
        </p:nvSpPr>
        <p:spPr>
          <a:xfrm>
            <a:off x="631296" y="7797598"/>
            <a:ext cx="5675135" cy="692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rgbClr val="DC2C8C"/>
                </a:solidFill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言葉による伝え合い</a:t>
            </a:r>
            <a:endParaRPr kumimoji="1" lang="ja-JP" altLang="en-US" dirty="0">
              <a:solidFill>
                <a:srgbClr val="DC2C8C"/>
              </a:solidFill>
            </a:endParaRPr>
          </a:p>
        </p:txBody>
      </p:sp>
      <p:sp>
        <p:nvSpPr>
          <p:cNvPr id="32" name="四角形: 角を丸くする 31">
            <a:extLst>
              <a:ext uri="{FF2B5EF4-FFF2-40B4-BE49-F238E27FC236}">
                <a16:creationId xmlns:a16="http://schemas.microsoft.com/office/drawing/2014/main" id="{583A80D2-7586-4332-A42E-E860E1AF68DF}"/>
              </a:ext>
            </a:extLst>
          </p:cNvPr>
          <p:cNvSpPr/>
          <p:nvPr/>
        </p:nvSpPr>
        <p:spPr>
          <a:xfrm>
            <a:off x="631266" y="8532302"/>
            <a:ext cx="5675135" cy="692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rgbClr val="DC2C8C"/>
                </a:solidFill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豊かな感性と表現</a:t>
            </a:r>
            <a:endParaRPr kumimoji="1" lang="ja-JP" altLang="en-US" dirty="0">
              <a:solidFill>
                <a:srgbClr val="DC2C8C"/>
              </a:solidFill>
            </a:endParaRPr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1ECD90C9-5B7C-4CC4-8C5B-60DDDB377073}"/>
              </a:ext>
            </a:extLst>
          </p:cNvPr>
          <p:cNvSpPr/>
          <p:nvPr/>
        </p:nvSpPr>
        <p:spPr>
          <a:xfrm>
            <a:off x="6878472" y="1852362"/>
            <a:ext cx="5445396" cy="7392843"/>
          </a:xfrm>
          <a:prstGeom prst="roundRect">
            <a:avLst>
              <a:gd name="adj" fmla="val 234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Google Shape;173;g36f9dd0f2d2_0_5">
            <a:extLst>
              <a:ext uri="{FF2B5EF4-FFF2-40B4-BE49-F238E27FC236}">
                <a16:creationId xmlns:a16="http://schemas.microsoft.com/office/drawing/2014/main" id="{AE6804B5-75F1-4F5F-B69B-F54C2F9469A4}"/>
              </a:ext>
            </a:extLst>
          </p:cNvPr>
          <p:cNvSpPr txBox="1"/>
          <p:nvPr/>
        </p:nvSpPr>
        <p:spPr>
          <a:xfrm>
            <a:off x="461503" y="1247126"/>
            <a:ext cx="6119537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>
                <a:solidFill>
                  <a:srgbClr val="DC2C8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sym typeface="Arial"/>
              </a:rPr>
              <a:t>子どもの遊ぶ姿に見られる</a:t>
            </a:r>
            <a:endParaRPr lang="en-US" altLang="ja-JP" b="1" dirty="0">
              <a:solidFill>
                <a:srgbClr val="DC2C8C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2000" b="1" dirty="0">
                <a:solidFill>
                  <a:srgbClr val="DC2C8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sym typeface="Arial"/>
              </a:rPr>
              <a:t>「幼児期の終わりまでに育ってほしい姿</a:t>
            </a:r>
            <a:r>
              <a:rPr lang="en-US" altLang="ja-JP" sz="2000" b="1" dirty="0">
                <a:solidFill>
                  <a:srgbClr val="DC2C8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sym typeface="Arial"/>
              </a:rPr>
              <a:t>(10</a:t>
            </a:r>
            <a:r>
              <a:rPr lang="ja-JP" altLang="en-US" sz="2000" b="1" dirty="0">
                <a:solidFill>
                  <a:srgbClr val="DC2C8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sym typeface="Arial"/>
              </a:rPr>
              <a:t>の姿</a:t>
            </a:r>
            <a:r>
              <a:rPr lang="en-US" altLang="ja-JP" sz="2000" b="1" dirty="0">
                <a:solidFill>
                  <a:srgbClr val="DC2C8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sym typeface="Arial"/>
              </a:rPr>
              <a:t>)</a:t>
            </a:r>
            <a:r>
              <a:rPr lang="ja-JP" altLang="en-US" sz="2000" b="1" dirty="0">
                <a:solidFill>
                  <a:srgbClr val="DC2C8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sym typeface="Arial"/>
              </a:rPr>
              <a:t>」</a:t>
            </a:r>
            <a:endParaRPr sz="2000" b="1" dirty="0">
              <a:solidFill>
                <a:srgbClr val="DC2C8C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sym typeface="Arial"/>
            </a:endParaRPr>
          </a:p>
        </p:txBody>
      </p:sp>
      <p:sp>
        <p:nvSpPr>
          <p:cNvPr id="35" name="Google Shape;173;g36f9dd0f2d2_0_5">
            <a:extLst>
              <a:ext uri="{FF2B5EF4-FFF2-40B4-BE49-F238E27FC236}">
                <a16:creationId xmlns:a16="http://schemas.microsoft.com/office/drawing/2014/main" id="{252F1175-2D7D-4B51-A60B-5A186F657EAA}"/>
              </a:ext>
            </a:extLst>
          </p:cNvPr>
          <p:cNvSpPr txBox="1"/>
          <p:nvPr/>
        </p:nvSpPr>
        <p:spPr>
          <a:xfrm>
            <a:off x="7414018" y="1395479"/>
            <a:ext cx="459929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2000" b="1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sym typeface="Arial"/>
              </a:rPr>
              <a:t>　</a:t>
            </a:r>
            <a:r>
              <a:rPr lang="ja-JP" altLang="en-US" sz="2000" b="1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sym typeface="Arial"/>
              </a:rPr>
              <a:t>小学校の学習や生活とのつながり</a:t>
            </a:r>
            <a:endParaRPr sz="2000" b="1" dirty="0">
              <a:solidFill>
                <a:srgbClr val="002060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sym typeface="Arial"/>
            </a:endParaRPr>
          </a:p>
        </p:txBody>
      </p:sp>
      <p:sp>
        <p:nvSpPr>
          <p:cNvPr id="36" name="矢印: 右 35">
            <a:extLst>
              <a:ext uri="{FF2B5EF4-FFF2-40B4-BE49-F238E27FC236}">
                <a16:creationId xmlns:a16="http://schemas.microsoft.com/office/drawing/2014/main" id="{18DAA895-9423-46FA-B7C3-75A6E4CF4725}"/>
              </a:ext>
            </a:extLst>
          </p:cNvPr>
          <p:cNvSpPr/>
          <p:nvPr/>
        </p:nvSpPr>
        <p:spPr>
          <a:xfrm>
            <a:off x="6400800" y="1452294"/>
            <a:ext cx="1114816" cy="357740"/>
          </a:xfrm>
          <a:prstGeom prst="rightArrow">
            <a:avLst/>
          </a:prstGeom>
          <a:gradFill flip="none" rotWithShape="1">
            <a:gsLst>
              <a:gs pos="44000">
                <a:srgbClr val="D58FC3"/>
              </a:gs>
              <a:gs pos="0">
                <a:srgbClr val="DC2C8C"/>
              </a:gs>
              <a:gs pos="66000">
                <a:srgbClr val="9F26FA"/>
              </a:gs>
              <a:gs pos="81000">
                <a:srgbClr val="0070C0"/>
              </a:gs>
              <a:gs pos="100000">
                <a:srgbClr val="0070C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78164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5530</TotalTime>
  <Words>316</Words>
  <Application>Microsoft Office PowerPoint</Application>
  <PresentationFormat>A3 297x420 mm</PresentationFormat>
  <Paragraphs>60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BIZ UDPゴシック</vt:lpstr>
      <vt:lpstr>BIZ UDゴシック</vt:lpstr>
      <vt:lpstr>UD デジタル 教科書体 N-R</vt:lpstr>
      <vt:lpstr>Arial</vt:lpstr>
      <vt:lpstr>Calibri</vt:lpstr>
      <vt:lpstr>Century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史子 辻倉</dc:creator>
  <cp:lastModifiedBy>辻倉 史子</cp:lastModifiedBy>
  <cp:revision>380</cp:revision>
  <cp:lastPrinted>2026-03-06T06:18:11Z</cp:lastPrinted>
  <dcterms:created xsi:type="dcterms:W3CDTF">2025-07-21T09:11:45Z</dcterms:created>
  <dcterms:modified xsi:type="dcterms:W3CDTF">2026-03-10T04:40:53Z</dcterms:modified>
</cp:coreProperties>
</file>