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5"/>
  </p:notesMasterIdLst>
  <p:sldIdLst>
    <p:sldId id="256" r:id="rId2"/>
    <p:sldId id="263" r:id="rId3"/>
    <p:sldId id="258" r:id="rId4"/>
    <p:sldId id="259" r:id="rId5"/>
    <p:sldId id="260" r:id="rId6"/>
    <p:sldId id="261" r:id="rId7"/>
    <p:sldId id="262" r:id="rId8"/>
    <p:sldId id="264" r:id="rId9"/>
    <p:sldId id="289"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57" r:id="rId24"/>
    <p:sldId id="281" r:id="rId25"/>
    <p:sldId id="282" r:id="rId26"/>
    <p:sldId id="283" r:id="rId27"/>
    <p:sldId id="284" r:id="rId28"/>
    <p:sldId id="285" r:id="rId29"/>
    <p:sldId id="286" r:id="rId30"/>
    <p:sldId id="288" r:id="rId31"/>
    <p:sldId id="287" r:id="rId32"/>
    <p:sldId id="280" r:id="rId33"/>
    <p:sldId id="266" r:id="rId34"/>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7FF"/>
    <a:srgbClr val="E1EBFF"/>
    <a:srgbClr val="007A37"/>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61" autoAdjust="0"/>
    <p:restoredTop sz="94660"/>
  </p:normalViewPr>
  <p:slideViewPr>
    <p:cSldViewPr snapToGrid="0">
      <p:cViewPr varScale="1">
        <p:scale>
          <a:sx n="103" d="100"/>
          <a:sy n="103" d="100"/>
        </p:scale>
        <p:origin x="13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0955FB5-509A-4DAA-A385-7BAB977E3F3D}"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641B5A3-6753-4302-B4FF-F1CE78E15611}" type="slidenum">
              <a:rPr kumimoji="1" lang="ja-JP" altLang="en-US" smtClean="0"/>
              <a:t>‹#›</a:t>
            </a:fld>
            <a:endParaRPr kumimoji="1" lang="ja-JP" altLang="en-US"/>
          </a:p>
        </p:txBody>
      </p:sp>
    </p:spTree>
    <p:extLst>
      <p:ext uri="{BB962C8B-B14F-4D97-AF65-F5344CB8AC3E}">
        <p14:creationId xmlns:p14="http://schemas.microsoft.com/office/powerpoint/2010/main" val="3221921568"/>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195322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337603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214268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短）">
    <p:spTree>
      <p:nvGrpSpPr>
        <p:cNvPr id="1" name=""/>
        <p:cNvGrpSpPr/>
        <p:nvPr/>
      </p:nvGrpSpPr>
      <p:grpSpPr>
        <a:xfrm>
          <a:off x="0" y="0"/>
          <a:ext cx="0" cy="0"/>
          <a:chOff x="0" y="0"/>
          <a:chExt cx="0" cy="0"/>
        </a:xfrm>
      </p:grpSpPr>
      <p:grpSp>
        <p:nvGrpSpPr>
          <p:cNvPr id="3" name="グループ化 2"/>
          <p:cNvGrpSpPr/>
          <p:nvPr userDrawn="1"/>
        </p:nvGrpSpPr>
        <p:grpSpPr>
          <a:xfrm>
            <a:off x="60936" y="525443"/>
            <a:ext cx="5750655" cy="0"/>
            <a:chOff x="4448943" y="4221088"/>
            <a:chExt cx="5328001" cy="0"/>
          </a:xfrm>
        </p:grpSpPr>
        <p:cxnSp>
          <p:nvCxnSpPr>
            <p:cNvPr id="4" name="直線コネクタ 3"/>
            <p:cNvCxnSpPr/>
            <p:nvPr/>
          </p:nvCxnSpPr>
          <p:spPr>
            <a:xfrm>
              <a:off x="4448944" y="4221088"/>
              <a:ext cx="5328000" cy="0"/>
            </a:xfrm>
            <a:prstGeom prst="line">
              <a:avLst/>
            </a:prstGeom>
            <a:ln w="98425">
              <a:solidFill>
                <a:srgbClr val="2D2DB9"/>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4448944" y="4221088"/>
              <a:ext cx="5148000" cy="0"/>
            </a:xfrm>
            <a:prstGeom prst="line">
              <a:avLst/>
            </a:prstGeom>
            <a:ln w="98425">
              <a:solidFill>
                <a:srgbClr val="D2D2F4"/>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448944" y="4221088"/>
              <a:ext cx="4968000"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448944" y="4221088"/>
              <a:ext cx="4788000" cy="0"/>
            </a:xfrm>
            <a:prstGeom prst="line">
              <a:avLst/>
            </a:prstGeom>
            <a:ln w="98425">
              <a:solidFill>
                <a:srgbClr val="7878DE"/>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448943" y="4221088"/>
              <a:ext cx="4608000" cy="0"/>
            </a:xfrm>
            <a:prstGeom prst="line">
              <a:avLst/>
            </a:prstGeom>
            <a:ln w="98425">
              <a:solidFill>
                <a:srgbClr val="A5A5E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889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163549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119353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281525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199755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197025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360690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190724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205907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41AAA2B-8B21-46C5-A5F3-A5DBCC7D0D35}" type="slidenum">
              <a:rPr kumimoji="1" lang="ja-JP" altLang="en-US" smtClean="0"/>
              <a:t>‹#›</a:t>
            </a:fld>
            <a:endParaRPr kumimoji="1" lang="ja-JP" altLang="en-US"/>
          </a:p>
        </p:txBody>
      </p:sp>
    </p:spTree>
    <p:extLst>
      <p:ext uri="{BB962C8B-B14F-4D97-AF65-F5344CB8AC3E}">
        <p14:creationId xmlns:p14="http://schemas.microsoft.com/office/powerpoint/2010/main" val="10750206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42.emf"/></Relationships>
</file>

<file path=ppt/slides/_rels/slide1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14.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2.emf"/><Relationship Id="rId2"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51.emf"/></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 Id="rId4" Type="http://schemas.openxmlformats.org/officeDocument/2006/relationships/image" Target="../media/image55.emf"/></Relationships>
</file>

<file path=ppt/slides/_rels/slide1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xml"/><Relationship Id="rId5" Type="http://schemas.openxmlformats.org/officeDocument/2006/relationships/image" Target="../media/image59.emf"/><Relationship Id="rId4" Type="http://schemas.openxmlformats.org/officeDocument/2006/relationships/image" Target="../media/image58.emf"/></Relationships>
</file>

<file path=ppt/slides/_rels/slide1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1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1.xml"/><Relationship Id="rId4" Type="http://schemas.openxmlformats.org/officeDocument/2006/relationships/image" Target="../media/image65.emf"/></Relationships>
</file>

<file path=ppt/slides/_rels/slide1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image" Target="../media/image69.emf"/><Relationship Id="rId1" Type="http://schemas.openxmlformats.org/officeDocument/2006/relationships/slideLayout" Target="../slideLayouts/slideLayout1.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 Id="rId9" Type="http://schemas.openxmlformats.org/officeDocument/2006/relationships/image" Target="../media/image76.emf"/></Relationships>
</file>

<file path=ppt/slides/_rels/slide2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1.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slides/_rels/slide2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 Id="rId5" Type="http://schemas.openxmlformats.org/officeDocument/2006/relationships/image" Target="../media/image86.emf"/><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8.emf"/><Relationship Id="rId7" Type="http://schemas.openxmlformats.org/officeDocument/2006/relationships/image" Target="../media/image90.emf"/><Relationship Id="rId2" Type="http://schemas.openxmlformats.org/officeDocument/2006/relationships/image" Target="../media/image87.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0.emf"/><Relationship Id="rId4" Type="http://schemas.openxmlformats.org/officeDocument/2006/relationships/image" Target="../media/image89.emf"/><Relationship Id="rId9"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slides/_rels/slide26.xml.rels><?xml version="1.0" encoding="UTF-8" standalone="yes"?>
<Relationships xmlns="http://schemas.openxmlformats.org/package/2006/relationships"><Relationship Id="rId3" Type="http://schemas.openxmlformats.org/officeDocument/2006/relationships/image" Target="../media/image98.emf"/><Relationship Id="rId7" Type="http://schemas.openxmlformats.org/officeDocument/2006/relationships/image" Target="../media/image101.emf"/><Relationship Id="rId2" Type="http://schemas.openxmlformats.org/officeDocument/2006/relationships/image" Target="../media/image97.emf"/><Relationship Id="rId1" Type="http://schemas.openxmlformats.org/officeDocument/2006/relationships/slideLayout" Target="../slideLayouts/slideLayout2.xml"/><Relationship Id="rId6" Type="http://schemas.openxmlformats.org/officeDocument/2006/relationships/image" Target="../media/image100.emf"/><Relationship Id="rId5" Type="http://schemas.openxmlformats.org/officeDocument/2006/relationships/image" Target="../media/image22.emf"/><Relationship Id="rId4" Type="http://schemas.openxmlformats.org/officeDocument/2006/relationships/image" Target="../media/image99.emf"/></Relationships>
</file>

<file path=ppt/slides/_rels/slide27.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s>
</file>

<file path=ppt/slides/_rels/slide28.xml.rels><?xml version="1.0" encoding="UTF-8" standalone="yes"?>
<Relationships xmlns="http://schemas.openxmlformats.org/package/2006/relationships"><Relationship Id="rId3" Type="http://schemas.openxmlformats.org/officeDocument/2006/relationships/image" Target="../media/image108.emf"/><Relationship Id="rId7" Type="http://schemas.openxmlformats.org/officeDocument/2006/relationships/image" Target="../media/image112.emf"/><Relationship Id="rId2" Type="http://schemas.openxmlformats.org/officeDocument/2006/relationships/image" Target="../media/image107.emf"/><Relationship Id="rId1" Type="http://schemas.openxmlformats.org/officeDocument/2006/relationships/slideLayout" Target="../slideLayouts/slideLayout2.xml"/><Relationship Id="rId6" Type="http://schemas.openxmlformats.org/officeDocument/2006/relationships/image" Target="../media/image111.emf"/><Relationship Id="rId5" Type="http://schemas.openxmlformats.org/officeDocument/2006/relationships/image" Target="../media/image110.emf"/><Relationship Id="rId4" Type="http://schemas.openxmlformats.org/officeDocument/2006/relationships/image" Target="../media/image109.emf"/></Relationships>
</file>

<file path=ppt/slides/_rels/slide29.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114.emf"/><Relationship Id="rId7" Type="http://schemas.openxmlformats.org/officeDocument/2006/relationships/image" Target="../media/image116.emf"/><Relationship Id="rId2"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image" Target="../media/image71.emf"/><Relationship Id="rId11" Type="http://schemas.openxmlformats.org/officeDocument/2006/relationships/image" Target="../media/image118.emf"/><Relationship Id="rId5" Type="http://schemas.openxmlformats.org/officeDocument/2006/relationships/image" Target="../media/image115.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117.emf"/></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0.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F7FF"/>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91378"/>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p>
        </p:txBody>
      </p:sp>
      <p:grpSp>
        <p:nvGrpSpPr>
          <p:cNvPr id="8" name="グループ化 7">
            <a:extLst>
              <a:ext uri="{FF2B5EF4-FFF2-40B4-BE49-F238E27FC236}">
                <a16:creationId xmlns:a16="http://schemas.microsoft.com/office/drawing/2014/main" id="{64CB4118-0EC9-46A1-A6AF-CA2C22800FDE}"/>
              </a:ext>
            </a:extLst>
          </p:cNvPr>
          <p:cNvGrpSpPr/>
          <p:nvPr/>
        </p:nvGrpSpPr>
        <p:grpSpPr>
          <a:xfrm>
            <a:off x="953248" y="898767"/>
            <a:ext cx="8785314" cy="774456"/>
            <a:chOff x="140972" y="586875"/>
            <a:chExt cx="8785314" cy="774456"/>
          </a:xfrm>
        </p:grpSpPr>
        <p:sp>
          <p:nvSpPr>
            <p:cNvPr id="6" name="正方形/長方形 5">
              <a:extLst>
                <a:ext uri="{FF2B5EF4-FFF2-40B4-BE49-F238E27FC236}">
                  <a16:creationId xmlns:a16="http://schemas.microsoft.com/office/drawing/2014/main" id="{1F42AE47-F141-472A-B6D5-974DFE6576A7}"/>
                </a:ext>
              </a:extLst>
            </p:cNvPr>
            <p:cNvSpPr/>
            <p:nvPr/>
          </p:nvSpPr>
          <p:spPr>
            <a:xfrm>
              <a:off x="140972" y="586875"/>
              <a:ext cx="1008559" cy="774456"/>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調査概要</a:t>
              </a:r>
            </a:p>
          </p:txBody>
        </p:sp>
        <p:sp>
          <p:nvSpPr>
            <p:cNvPr id="7" name="正方形/長方形 6">
              <a:extLst>
                <a:ext uri="{FF2B5EF4-FFF2-40B4-BE49-F238E27FC236}">
                  <a16:creationId xmlns:a16="http://schemas.microsoft.com/office/drawing/2014/main" id="{DFFA6781-38B6-4399-A868-4B401321EAEE}"/>
                </a:ext>
              </a:extLst>
            </p:cNvPr>
            <p:cNvSpPr/>
            <p:nvPr/>
          </p:nvSpPr>
          <p:spPr>
            <a:xfrm>
              <a:off x="1149531" y="586875"/>
              <a:ext cx="7776755" cy="774456"/>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調査期間：令和</a:t>
              </a:r>
              <a:r>
                <a:rPr kumimoji="1" lang="en-US" altLang="ja-JP" sz="1400" dirty="0">
                  <a:latin typeface="BIZ UDPゴシック" panose="020B0400000000000000" pitchFamily="50" charset="-128"/>
                  <a:ea typeface="BIZ UDPゴシック" panose="020B0400000000000000" pitchFamily="50" charset="-128"/>
                </a:rPr>
                <a:t>4</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日～令和</a:t>
              </a:r>
              <a:r>
                <a:rPr kumimoji="1" lang="en-US" altLang="ja-JP" sz="1400" dirty="0">
                  <a:latin typeface="BIZ UDPゴシック" panose="020B0400000000000000" pitchFamily="50" charset="-128"/>
                  <a:ea typeface="BIZ UDPゴシック" panose="020B0400000000000000" pitchFamily="50" charset="-128"/>
                </a:rPr>
                <a:t>5</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31</a:t>
              </a:r>
              <a:r>
                <a:rPr kumimoji="1" lang="ja-JP" altLang="en-US" sz="1400" dirty="0">
                  <a:latin typeface="BIZ UDPゴシック" panose="020B0400000000000000" pitchFamily="50" charset="-128"/>
                  <a:ea typeface="BIZ UDPゴシック" panose="020B0400000000000000" pitchFamily="50" charset="-128"/>
                </a:rPr>
                <a:t>日</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対象者   ：奈良県に在住（未就業の方含む）あるいは奈良県で就業している保健師・助産師・看護師・</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准看護師資格をお持ちの方全員</a:t>
              </a:r>
            </a:p>
          </p:txBody>
        </p:sp>
      </p:grpSp>
      <p:grpSp>
        <p:nvGrpSpPr>
          <p:cNvPr id="9" name="グループ化 8">
            <a:extLst>
              <a:ext uri="{FF2B5EF4-FFF2-40B4-BE49-F238E27FC236}">
                <a16:creationId xmlns:a16="http://schemas.microsoft.com/office/drawing/2014/main" id="{D4722A23-F962-45C3-97A7-5EEA490D07B1}"/>
              </a:ext>
            </a:extLst>
          </p:cNvPr>
          <p:cNvGrpSpPr/>
          <p:nvPr/>
        </p:nvGrpSpPr>
        <p:grpSpPr>
          <a:xfrm>
            <a:off x="953249" y="1727316"/>
            <a:ext cx="8785314" cy="331785"/>
            <a:chOff x="140972" y="586874"/>
            <a:chExt cx="8785314" cy="904741"/>
          </a:xfrm>
        </p:grpSpPr>
        <p:sp>
          <p:nvSpPr>
            <p:cNvPr id="10" name="正方形/長方形 9">
              <a:extLst>
                <a:ext uri="{FF2B5EF4-FFF2-40B4-BE49-F238E27FC236}">
                  <a16:creationId xmlns:a16="http://schemas.microsoft.com/office/drawing/2014/main" id="{DC4E2BFC-AAC1-4690-9FDE-F48502E2F5E1}"/>
                </a:ext>
              </a:extLst>
            </p:cNvPr>
            <p:cNvSpPr/>
            <p:nvPr/>
          </p:nvSpPr>
          <p:spPr>
            <a:xfrm>
              <a:off x="140972" y="586875"/>
              <a:ext cx="1008559" cy="90474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回収数</a:t>
              </a:r>
            </a:p>
          </p:txBody>
        </p:sp>
        <p:sp>
          <p:nvSpPr>
            <p:cNvPr id="11" name="正方形/長方形 10">
              <a:extLst>
                <a:ext uri="{FF2B5EF4-FFF2-40B4-BE49-F238E27FC236}">
                  <a16:creationId xmlns:a16="http://schemas.microsoft.com/office/drawing/2014/main" id="{9F5140AC-EB4C-4D8B-B21C-D0B5FD36EEC6}"/>
                </a:ext>
              </a:extLst>
            </p:cNvPr>
            <p:cNvSpPr/>
            <p:nvPr/>
          </p:nvSpPr>
          <p:spPr>
            <a:xfrm>
              <a:off x="1149531" y="586874"/>
              <a:ext cx="7776755" cy="904741"/>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回収数：９４３名（就業中の方：９０２名、非就業の方： ４１名）</a:t>
              </a:r>
            </a:p>
          </p:txBody>
        </p:sp>
      </p:grpSp>
      <p:grpSp>
        <p:nvGrpSpPr>
          <p:cNvPr id="64" name="グループ化 63">
            <a:extLst>
              <a:ext uri="{FF2B5EF4-FFF2-40B4-BE49-F238E27FC236}">
                <a16:creationId xmlns:a16="http://schemas.microsoft.com/office/drawing/2014/main" id="{9AF4669F-9A59-4719-9123-5BAFBD96362E}"/>
              </a:ext>
            </a:extLst>
          </p:cNvPr>
          <p:cNvGrpSpPr/>
          <p:nvPr/>
        </p:nvGrpSpPr>
        <p:grpSpPr>
          <a:xfrm>
            <a:off x="953248" y="2113193"/>
            <a:ext cx="8785314" cy="4292185"/>
            <a:chOff x="140972" y="586874"/>
            <a:chExt cx="8785314" cy="904741"/>
          </a:xfrm>
        </p:grpSpPr>
        <p:sp>
          <p:nvSpPr>
            <p:cNvPr id="65" name="正方形/長方形 64">
              <a:extLst>
                <a:ext uri="{FF2B5EF4-FFF2-40B4-BE49-F238E27FC236}">
                  <a16:creationId xmlns:a16="http://schemas.microsoft.com/office/drawing/2014/main" id="{9CB6CE00-EF5B-4CEF-BE0C-76036E694FAF}"/>
                </a:ext>
              </a:extLst>
            </p:cNvPr>
            <p:cNvSpPr/>
            <p:nvPr/>
          </p:nvSpPr>
          <p:spPr>
            <a:xfrm>
              <a:off x="140972" y="586875"/>
              <a:ext cx="1008559" cy="90474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調査結果</a:t>
              </a:r>
            </a:p>
          </p:txBody>
        </p:sp>
        <p:sp>
          <p:nvSpPr>
            <p:cNvPr id="66" name="正方形/長方形 65">
              <a:extLst>
                <a:ext uri="{FF2B5EF4-FFF2-40B4-BE49-F238E27FC236}">
                  <a16:creationId xmlns:a16="http://schemas.microsoft.com/office/drawing/2014/main" id="{77B06D95-731A-4FB7-90A6-AD9B6FC657C9}"/>
                </a:ext>
              </a:extLst>
            </p:cNvPr>
            <p:cNvSpPr/>
            <p:nvPr/>
          </p:nvSpPr>
          <p:spPr>
            <a:xfrm>
              <a:off x="1149531" y="586874"/>
              <a:ext cx="7776755" cy="904741"/>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就業中</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１．看護師の概況</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２．看護職のキャリア</a:t>
              </a:r>
            </a:p>
            <a:p>
              <a:r>
                <a:rPr lang="ja-JP" altLang="en-US" sz="1400" dirty="0">
                  <a:latin typeface="BIZ UDPゴシック" panose="020B0400000000000000" pitchFamily="50" charset="-128"/>
                  <a:ea typeface="BIZ UDPゴシック" panose="020B0400000000000000" pitchFamily="50" charset="-128"/>
                </a:rPr>
                <a:t>３．看護職の働きがい</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いきいきと働いてもらうには</a:t>
              </a:r>
              <a:r>
                <a:rPr lang="en-US" altLang="ja-JP" sz="1400" dirty="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4</a:t>
              </a:r>
              <a:r>
                <a:rPr lang="ja-JP" altLang="en-US" sz="1400" dirty="0">
                  <a:latin typeface="BIZ UDPゴシック" panose="020B0400000000000000" pitchFamily="50" charset="-128"/>
                  <a:ea typeface="BIZ UDPゴシック" panose="020B0400000000000000" pitchFamily="50" charset="-128"/>
                </a:rPr>
                <a:t>．看護職の勤務継続意向と労働環境との関係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職場に定着してもらうには</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５．看護職としての将来の働き方とキャリアアップの取り組み</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キャリアアップと働きがいとの関係</a:t>
              </a:r>
              <a:r>
                <a:rPr lang="en-US" altLang="ja-JP" sz="1400" dirty="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６．キャリアアップの取り組み</a:t>
              </a:r>
            </a:p>
            <a:p>
              <a:r>
                <a:rPr lang="ja-JP" altLang="en-US" sz="1300" dirty="0">
                  <a:latin typeface="BIZ UDPゴシック" panose="020B0400000000000000" pitchFamily="50" charset="-128"/>
                  <a:ea typeface="BIZ UDPゴシック" panose="020B0400000000000000" pitchFamily="50" charset="-128"/>
                </a:rPr>
                <a:t>７．</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奈良県内の就業経験</a:t>
              </a:r>
            </a:p>
            <a:p>
              <a:r>
                <a:rPr lang="ja-JP" altLang="en-US" sz="1300" dirty="0">
                  <a:latin typeface="BIZ UDPゴシック" panose="020B0400000000000000" pitchFamily="50" charset="-128"/>
                  <a:ea typeface="BIZ UDPゴシック" panose="020B0400000000000000" pitchFamily="50" charset="-128"/>
                </a:rPr>
                <a:t>８．</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転職経験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転職経験のある方</a:t>
              </a:r>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９．プラチナ世代の「生涯現役」志向とその要件</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１０．参考</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非就業</a:t>
              </a:r>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p>
            <a:p>
              <a:r>
                <a:rPr lang="ja-JP" altLang="en-US" sz="1400" dirty="0">
                  <a:latin typeface="BIZ UDPゴシック" panose="020B0400000000000000" pitchFamily="50" charset="-128"/>
                  <a:ea typeface="BIZ UDPゴシック" panose="020B0400000000000000" pitchFamily="50" charset="-128"/>
                </a:rPr>
                <a:t>１．看護師の概況</a:t>
              </a:r>
            </a:p>
            <a:p>
              <a:r>
                <a:rPr lang="ja-JP" altLang="en-US" sz="1400" dirty="0">
                  <a:latin typeface="BIZ UDPゴシック" panose="020B0400000000000000" pitchFamily="50" charset="-128"/>
                  <a:ea typeface="BIZ UDPゴシック" panose="020B0400000000000000" pitchFamily="50" charset="-128"/>
                </a:rPr>
                <a:t>２．看護職のキャリアと現職時の働きがい</a:t>
              </a:r>
            </a:p>
            <a:p>
              <a:r>
                <a:rPr lang="ja-JP" altLang="en-US" sz="1400" dirty="0">
                  <a:latin typeface="BIZ UDPゴシック" panose="020B0400000000000000" pitchFamily="50" charset="-128"/>
                  <a:ea typeface="BIZ UDPゴシック" panose="020B0400000000000000" pitchFamily="50" charset="-128"/>
                </a:rPr>
                <a:t>３．今後の働き方</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看護職への復帰に必要なことは</a:t>
              </a:r>
              <a:r>
                <a:rPr lang="en-US" altLang="ja-JP" sz="1400" dirty="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４．</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奈良県での就業状況</a:t>
              </a:r>
              <a:endParaRPr lang="ja-JP" altLang="en-US"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５．</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看護職としての転職経験</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まとめ</a:t>
              </a:r>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　１）いきいきと働き続けるために</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　　　　　　　２）人材を確保するために</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71" name="サブタイトル 2">
            <a:extLst>
              <a:ext uri="{FF2B5EF4-FFF2-40B4-BE49-F238E27FC236}">
                <a16:creationId xmlns:a16="http://schemas.microsoft.com/office/drawing/2014/main" id="{B3E8FB7A-15A9-4B6B-930D-588F6E76FA39}"/>
              </a:ext>
            </a:extLst>
          </p:cNvPr>
          <p:cNvSpPr>
            <a:spLocks noGrp="1"/>
          </p:cNvSpPr>
          <p:nvPr>
            <p:ph type="subTitle" idx="1"/>
          </p:nvPr>
        </p:nvSpPr>
        <p:spPr>
          <a:xfrm>
            <a:off x="3840358" y="6570250"/>
            <a:ext cx="3011096" cy="558088"/>
          </a:xfrm>
        </p:spPr>
        <p:txBody>
          <a:bodyPr>
            <a:normAutofit fontScale="47500" lnSpcReduction="20000"/>
          </a:bodyPr>
          <a:lstStyle/>
          <a:p>
            <a:r>
              <a:rPr kumimoji="1" lang="ja-JP" altLang="en-US" dirty="0">
                <a:latin typeface="メイリオ" panose="020B0604030504040204" pitchFamily="50" charset="-128"/>
                <a:ea typeface="メイリオ" panose="020B0604030504040204" pitchFamily="50" charset="-128"/>
              </a:rPr>
              <a:t>奈良県</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医師・看護師確保対策室</a:t>
            </a:r>
          </a:p>
        </p:txBody>
      </p:sp>
      <p:sp>
        <p:nvSpPr>
          <p:cNvPr id="2" name="スライド番号プレースホルダー 1">
            <a:extLst>
              <a:ext uri="{FF2B5EF4-FFF2-40B4-BE49-F238E27FC236}">
                <a16:creationId xmlns:a16="http://schemas.microsoft.com/office/drawing/2014/main" id="{35DF2029-1503-4BE1-8459-8E456F6C3F67}"/>
              </a:ext>
            </a:extLst>
          </p:cNvPr>
          <p:cNvSpPr>
            <a:spLocks noGrp="1"/>
          </p:cNvSpPr>
          <p:nvPr>
            <p:ph type="sldNum" sz="quarter" idx="12"/>
          </p:nvPr>
        </p:nvSpPr>
        <p:spPr/>
        <p:txBody>
          <a:bodyPr/>
          <a:lstStyle/>
          <a:p>
            <a:fld id="{041AAA2B-8B21-46C5-A5F3-A5DBCC7D0D35}" type="slidenum">
              <a:rPr kumimoji="1" lang="ja-JP" altLang="en-US" smtClean="0"/>
              <a:t>1</a:t>
            </a:fld>
            <a:endParaRPr kumimoji="1" lang="ja-JP" altLang="en-US"/>
          </a:p>
        </p:txBody>
      </p:sp>
      <p:pic>
        <p:nvPicPr>
          <p:cNvPr id="72" name="図 71">
            <a:extLst>
              <a:ext uri="{FF2B5EF4-FFF2-40B4-BE49-F238E27FC236}">
                <a16:creationId xmlns:a16="http://schemas.microsoft.com/office/drawing/2014/main" id="{AC3B8352-FE63-4E84-B5B2-14C5AA697760}"/>
              </a:ext>
            </a:extLst>
          </p:cNvPr>
          <p:cNvPicPr>
            <a:picLocks noChangeAspect="1"/>
          </p:cNvPicPr>
          <p:nvPr/>
        </p:nvPicPr>
        <p:blipFill>
          <a:blip r:embed="rId2"/>
          <a:stretch>
            <a:fillRect/>
          </a:stretch>
        </p:blipFill>
        <p:spPr>
          <a:xfrm>
            <a:off x="3840358" y="6513011"/>
            <a:ext cx="551214" cy="656207"/>
          </a:xfrm>
          <a:prstGeom prst="rect">
            <a:avLst/>
          </a:prstGeom>
        </p:spPr>
      </p:pic>
      <p:pic>
        <p:nvPicPr>
          <p:cNvPr id="73" name="図 72">
            <a:extLst>
              <a:ext uri="{FF2B5EF4-FFF2-40B4-BE49-F238E27FC236}">
                <a16:creationId xmlns:a16="http://schemas.microsoft.com/office/drawing/2014/main" id="{F244DEF5-DDA6-4ACC-AAAC-613EF5DE3B4A}"/>
              </a:ext>
            </a:extLst>
          </p:cNvPr>
          <p:cNvPicPr>
            <a:picLocks noChangeAspect="1"/>
          </p:cNvPicPr>
          <p:nvPr/>
        </p:nvPicPr>
        <p:blipFill>
          <a:blip r:embed="rId2"/>
          <a:stretch>
            <a:fillRect/>
          </a:stretch>
        </p:blipFill>
        <p:spPr>
          <a:xfrm>
            <a:off x="6364360" y="6513012"/>
            <a:ext cx="551214" cy="656207"/>
          </a:xfrm>
          <a:prstGeom prst="rect">
            <a:avLst/>
          </a:prstGeom>
        </p:spPr>
      </p:pic>
    </p:spTree>
    <p:extLst>
      <p:ext uri="{BB962C8B-B14F-4D97-AF65-F5344CB8AC3E}">
        <p14:creationId xmlns:p14="http://schemas.microsoft.com/office/powerpoint/2010/main" val="12741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86F69D7-FE56-4729-840D-1A40036799C2}"/>
              </a:ext>
            </a:extLst>
          </p:cNvPr>
          <p:cNvSpPr/>
          <p:nvPr/>
        </p:nvSpPr>
        <p:spPr>
          <a:xfrm>
            <a:off x="881078" y="1178493"/>
            <a:ext cx="2366063" cy="568817"/>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離職を考え直すのに必要なこと</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692F85A-1A42-4D70-A580-F0A9CB82AB48}"/>
              </a:ext>
            </a:extLst>
          </p:cNvPr>
          <p:cNvSpPr/>
          <p:nvPr/>
        </p:nvSpPr>
        <p:spPr>
          <a:xfrm>
            <a:off x="3247140" y="1178231"/>
            <a:ext cx="6613894" cy="574211"/>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離職を考え直すのに必要なことは、</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労働環境</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％／キャリア形成</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％／職場風土</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となり、具体項目では「時間外労働が少ない」「仕事に見合った賃金額である」「上司との関係が良い」が主なものである。</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9F0963FA-3B52-4551-B215-1D66C755BB42}"/>
              </a:ext>
            </a:extLst>
          </p:cNvPr>
          <p:cNvSpPr/>
          <p:nvPr/>
        </p:nvSpPr>
        <p:spPr>
          <a:xfrm>
            <a:off x="914878" y="6523345"/>
            <a:ext cx="8807353" cy="608244"/>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◇職場の定着には、同僚との関係のよさが必要だが、離職防止には逆に上司とのコミュニケーションづくりや長労働時間の抑制・休暇取得の推進など労働環境の改善が必要とされる</a:t>
            </a:r>
          </a:p>
        </p:txBody>
      </p:sp>
      <p:sp>
        <p:nvSpPr>
          <p:cNvPr id="20" name="タイトル 1">
            <a:extLst>
              <a:ext uri="{FF2B5EF4-FFF2-40B4-BE49-F238E27FC236}">
                <a16:creationId xmlns:a16="http://schemas.microsoft.com/office/drawing/2014/main" id="{E7061906-E8EA-4292-8BD5-0496A0EC0C90}"/>
              </a:ext>
            </a:extLst>
          </p:cNvPr>
          <p:cNvSpPr txBox="1">
            <a:spLocks/>
          </p:cNvSpPr>
          <p:nvPr/>
        </p:nvSpPr>
        <p:spPr>
          <a:xfrm>
            <a:off x="773905" y="632281"/>
            <a:ext cx="9736184"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．看護職の勤務継続意向と労働環境との関係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職場に定着してもらうには</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 （参考資料２：</a:t>
            </a:r>
            <a:r>
              <a:rPr lang="zh-TW"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勤務継続理由</a:t>
            </a:r>
            <a:r>
              <a:rPr lang="ja-JP" altLang="en-US" sz="1300" dirty="0">
                <a:latin typeface="BIZ UDPゴシック" panose="020B0400000000000000" pitchFamily="50" charset="-128"/>
                <a:ea typeface="BIZ UDPゴシック" panose="020B0400000000000000" pitchFamily="50" charset="-128"/>
              </a:rPr>
              <a:t>カテゴリウェイト）</a:t>
            </a:r>
          </a:p>
        </p:txBody>
      </p:sp>
      <p:grpSp>
        <p:nvGrpSpPr>
          <p:cNvPr id="2" name="グループ化 1">
            <a:extLst>
              <a:ext uri="{FF2B5EF4-FFF2-40B4-BE49-F238E27FC236}">
                <a16:creationId xmlns:a16="http://schemas.microsoft.com/office/drawing/2014/main" id="{089E49AB-6D89-4E60-900C-988B4FDD3B1F}"/>
              </a:ext>
            </a:extLst>
          </p:cNvPr>
          <p:cNvGrpSpPr/>
          <p:nvPr/>
        </p:nvGrpSpPr>
        <p:grpSpPr>
          <a:xfrm>
            <a:off x="914877" y="1854904"/>
            <a:ext cx="8901580" cy="4526279"/>
            <a:chOff x="169551" y="1364421"/>
            <a:chExt cx="8901580" cy="4526279"/>
          </a:xfrm>
        </p:grpSpPr>
        <p:sp>
          <p:nvSpPr>
            <p:cNvPr id="18" name="正方形/長方形 17">
              <a:extLst>
                <a:ext uri="{FF2B5EF4-FFF2-40B4-BE49-F238E27FC236}">
                  <a16:creationId xmlns:a16="http://schemas.microsoft.com/office/drawing/2014/main" id="{753F8003-F06C-46CE-B95A-F46D12BBC1A5}"/>
                </a:ext>
              </a:extLst>
            </p:cNvPr>
            <p:cNvSpPr/>
            <p:nvPr/>
          </p:nvSpPr>
          <p:spPr>
            <a:xfrm>
              <a:off x="169551" y="1364421"/>
              <a:ext cx="8901580" cy="4526279"/>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pic>
          <p:nvPicPr>
            <p:cNvPr id="26" name="図 25">
              <a:extLst>
                <a:ext uri="{FF2B5EF4-FFF2-40B4-BE49-F238E27FC236}">
                  <a16:creationId xmlns:a16="http://schemas.microsoft.com/office/drawing/2014/main" id="{354B181D-E878-4E35-8D16-8EC7D3D58E1B}"/>
                </a:ext>
              </a:extLst>
            </p:cNvPr>
            <p:cNvPicPr>
              <a:picLocks noChangeAspect="1"/>
            </p:cNvPicPr>
            <p:nvPr/>
          </p:nvPicPr>
          <p:blipFill>
            <a:blip r:embed="rId2"/>
            <a:stretch>
              <a:fillRect/>
            </a:stretch>
          </p:blipFill>
          <p:spPr>
            <a:xfrm>
              <a:off x="259837" y="1506584"/>
              <a:ext cx="8714612" cy="4329910"/>
            </a:xfrm>
            <a:prstGeom prst="rect">
              <a:avLst/>
            </a:prstGeom>
          </p:spPr>
        </p:pic>
      </p:grpSp>
      <p:sp>
        <p:nvSpPr>
          <p:cNvPr id="16" name="四角形: 角を丸くする 15">
            <a:extLst>
              <a:ext uri="{FF2B5EF4-FFF2-40B4-BE49-F238E27FC236}">
                <a16:creationId xmlns:a16="http://schemas.microsoft.com/office/drawing/2014/main" id="{322D4881-377D-4DF4-B7CA-F24BBF4DCBFC}"/>
              </a:ext>
            </a:extLst>
          </p:cNvPr>
          <p:cNvSpPr/>
          <p:nvPr/>
        </p:nvSpPr>
        <p:spPr>
          <a:xfrm>
            <a:off x="7444673" y="3414827"/>
            <a:ext cx="217714" cy="1621221"/>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7D1BF8D-A52A-4F4A-8A6F-5870E9402FA7}"/>
              </a:ext>
            </a:extLst>
          </p:cNvPr>
          <p:cNvSpPr/>
          <p:nvPr/>
        </p:nvSpPr>
        <p:spPr>
          <a:xfrm>
            <a:off x="8961352" y="3414826"/>
            <a:ext cx="217714" cy="1621220"/>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845D54FB-F808-4DEC-A538-CC3080290F17}"/>
              </a:ext>
            </a:extLst>
          </p:cNvPr>
          <p:cNvSpPr/>
          <p:nvPr/>
        </p:nvSpPr>
        <p:spPr>
          <a:xfrm>
            <a:off x="3898347" y="3414826"/>
            <a:ext cx="217714" cy="1621220"/>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1225B48F-2918-4BCB-89A9-296C1F8D95A8}"/>
              </a:ext>
            </a:extLst>
          </p:cNvPr>
          <p:cNvSpPr>
            <a:spLocks noGrp="1"/>
          </p:cNvSpPr>
          <p:nvPr>
            <p:ph type="sldNum" sz="quarter" idx="12"/>
          </p:nvPr>
        </p:nvSpPr>
        <p:spPr>
          <a:xfrm>
            <a:off x="7932652" y="6844085"/>
            <a:ext cx="2057400" cy="365125"/>
          </a:xfrm>
        </p:spPr>
        <p:txBody>
          <a:bodyPr/>
          <a:lstStyle/>
          <a:p>
            <a:fld id="{041AAA2B-8B21-46C5-A5F3-A5DBCC7D0D35}" type="slidenum">
              <a:rPr kumimoji="1" lang="ja-JP" altLang="en-US" smtClean="0"/>
              <a:t>10</a:t>
            </a:fld>
            <a:endParaRPr kumimoji="1" lang="ja-JP" altLang="en-US" dirty="0"/>
          </a:p>
        </p:txBody>
      </p:sp>
    </p:spTree>
    <p:extLst>
      <p:ext uri="{BB962C8B-B14F-4D97-AF65-F5344CB8AC3E}">
        <p14:creationId xmlns:p14="http://schemas.microsoft.com/office/powerpoint/2010/main" val="234504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5A9C9A7F-101D-43F3-BB85-E0FD18FC7B86}"/>
              </a:ext>
            </a:extLst>
          </p:cNvPr>
          <p:cNvSpPr/>
          <p:nvPr/>
        </p:nvSpPr>
        <p:spPr>
          <a:xfrm>
            <a:off x="914878" y="1051893"/>
            <a:ext cx="2332263" cy="263579"/>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急な休みの取りやすさ</a:t>
            </a: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7001691"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．看護職の勤務継続意向と労働環境との関係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職場に定着してもらうには</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ー労働環境ー</a:t>
            </a:r>
          </a:p>
        </p:txBody>
      </p:sp>
      <p:pic>
        <p:nvPicPr>
          <p:cNvPr id="39" name="図 38">
            <a:extLst>
              <a:ext uri="{FF2B5EF4-FFF2-40B4-BE49-F238E27FC236}">
                <a16:creationId xmlns:a16="http://schemas.microsoft.com/office/drawing/2014/main" id="{A070745E-FE1C-40DA-87EE-9B14523C7D42}"/>
              </a:ext>
            </a:extLst>
          </p:cNvPr>
          <p:cNvPicPr>
            <a:picLocks noChangeAspect="1"/>
          </p:cNvPicPr>
          <p:nvPr/>
        </p:nvPicPr>
        <p:blipFill>
          <a:blip r:embed="rId2"/>
          <a:stretch>
            <a:fillRect/>
          </a:stretch>
        </p:blipFill>
        <p:spPr>
          <a:xfrm>
            <a:off x="3247141" y="1056494"/>
            <a:ext cx="2332263" cy="309545"/>
          </a:xfrm>
          <a:prstGeom prst="rect">
            <a:avLst/>
          </a:prstGeom>
        </p:spPr>
      </p:pic>
      <p:pic>
        <p:nvPicPr>
          <p:cNvPr id="40" name="図 39">
            <a:extLst>
              <a:ext uri="{FF2B5EF4-FFF2-40B4-BE49-F238E27FC236}">
                <a16:creationId xmlns:a16="http://schemas.microsoft.com/office/drawing/2014/main" id="{30AF121F-DC20-497F-A192-BAD484F2B861}"/>
              </a:ext>
            </a:extLst>
          </p:cNvPr>
          <p:cNvPicPr>
            <a:picLocks noChangeAspect="1"/>
          </p:cNvPicPr>
          <p:nvPr/>
        </p:nvPicPr>
        <p:blipFill>
          <a:blip r:embed="rId3"/>
          <a:stretch>
            <a:fillRect/>
          </a:stretch>
        </p:blipFill>
        <p:spPr>
          <a:xfrm>
            <a:off x="1093659" y="1443733"/>
            <a:ext cx="3808111" cy="2669219"/>
          </a:xfrm>
          <a:prstGeom prst="rect">
            <a:avLst/>
          </a:prstGeom>
        </p:spPr>
      </p:pic>
      <p:sp>
        <p:nvSpPr>
          <p:cNvPr id="41" name="正方形/長方形 40">
            <a:extLst>
              <a:ext uri="{FF2B5EF4-FFF2-40B4-BE49-F238E27FC236}">
                <a16:creationId xmlns:a16="http://schemas.microsoft.com/office/drawing/2014/main" id="{495A4081-A185-4731-A229-87534337E9FC}"/>
              </a:ext>
            </a:extLst>
          </p:cNvPr>
          <p:cNvSpPr/>
          <p:nvPr/>
        </p:nvSpPr>
        <p:spPr>
          <a:xfrm>
            <a:off x="974603" y="4092070"/>
            <a:ext cx="2212810" cy="263579"/>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５</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時間外労働の状況</a:t>
            </a:r>
          </a:p>
        </p:txBody>
      </p:sp>
      <p:pic>
        <p:nvPicPr>
          <p:cNvPr id="42" name="図 41">
            <a:extLst>
              <a:ext uri="{FF2B5EF4-FFF2-40B4-BE49-F238E27FC236}">
                <a16:creationId xmlns:a16="http://schemas.microsoft.com/office/drawing/2014/main" id="{5135CFA4-C147-4406-A562-A7AA715557E4}"/>
              </a:ext>
            </a:extLst>
          </p:cNvPr>
          <p:cNvPicPr>
            <a:picLocks noChangeAspect="1"/>
          </p:cNvPicPr>
          <p:nvPr/>
        </p:nvPicPr>
        <p:blipFill>
          <a:blip r:embed="rId4"/>
          <a:stretch>
            <a:fillRect/>
          </a:stretch>
        </p:blipFill>
        <p:spPr>
          <a:xfrm>
            <a:off x="3187414" y="4095044"/>
            <a:ext cx="2391989" cy="306916"/>
          </a:xfrm>
          <a:prstGeom prst="rect">
            <a:avLst/>
          </a:prstGeom>
        </p:spPr>
      </p:pic>
      <p:pic>
        <p:nvPicPr>
          <p:cNvPr id="43" name="図 42">
            <a:extLst>
              <a:ext uri="{FF2B5EF4-FFF2-40B4-BE49-F238E27FC236}">
                <a16:creationId xmlns:a16="http://schemas.microsoft.com/office/drawing/2014/main" id="{33B7ABAA-D54B-4451-844B-1505BE107868}"/>
              </a:ext>
            </a:extLst>
          </p:cNvPr>
          <p:cNvPicPr>
            <a:picLocks noChangeAspect="1"/>
          </p:cNvPicPr>
          <p:nvPr/>
        </p:nvPicPr>
        <p:blipFill>
          <a:blip r:embed="rId5"/>
          <a:stretch>
            <a:fillRect/>
          </a:stretch>
        </p:blipFill>
        <p:spPr>
          <a:xfrm>
            <a:off x="1093659" y="4415281"/>
            <a:ext cx="3808110" cy="2793556"/>
          </a:xfrm>
          <a:prstGeom prst="rect">
            <a:avLst/>
          </a:prstGeom>
        </p:spPr>
      </p:pic>
      <p:pic>
        <p:nvPicPr>
          <p:cNvPr id="44" name="図 43">
            <a:extLst>
              <a:ext uri="{FF2B5EF4-FFF2-40B4-BE49-F238E27FC236}">
                <a16:creationId xmlns:a16="http://schemas.microsoft.com/office/drawing/2014/main" id="{7D9DEB35-38AB-4E22-BCF2-6046E5E89343}"/>
              </a:ext>
            </a:extLst>
          </p:cNvPr>
          <p:cNvPicPr>
            <a:picLocks noChangeAspect="1"/>
          </p:cNvPicPr>
          <p:nvPr/>
        </p:nvPicPr>
        <p:blipFill>
          <a:blip r:embed="rId6"/>
          <a:stretch>
            <a:fillRect/>
          </a:stretch>
        </p:blipFill>
        <p:spPr>
          <a:xfrm>
            <a:off x="7951403" y="1055939"/>
            <a:ext cx="1913104" cy="259533"/>
          </a:xfrm>
          <a:prstGeom prst="rect">
            <a:avLst/>
          </a:prstGeom>
        </p:spPr>
      </p:pic>
      <p:pic>
        <p:nvPicPr>
          <p:cNvPr id="45" name="図 44">
            <a:extLst>
              <a:ext uri="{FF2B5EF4-FFF2-40B4-BE49-F238E27FC236}">
                <a16:creationId xmlns:a16="http://schemas.microsoft.com/office/drawing/2014/main" id="{4616E5AB-C4AA-4F3B-80F0-0665EEDDCB25}"/>
              </a:ext>
            </a:extLst>
          </p:cNvPr>
          <p:cNvPicPr>
            <a:picLocks noChangeAspect="1"/>
          </p:cNvPicPr>
          <p:nvPr/>
        </p:nvPicPr>
        <p:blipFill>
          <a:blip r:embed="rId7"/>
          <a:stretch>
            <a:fillRect/>
          </a:stretch>
        </p:blipFill>
        <p:spPr>
          <a:xfrm>
            <a:off x="5694249" y="1366038"/>
            <a:ext cx="4170259" cy="2746913"/>
          </a:xfrm>
          <a:prstGeom prst="rect">
            <a:avLst/>
          </a:prstGeom>
        </p:spPr>
      </p:pic>
      <p:sp>
        <p:nvSpPr>
          <p:cNvPr id="46" name="正方形/長方形 45">
            <a:extLst>
              <a:ext uri="{FF2B5EF4-FFF2-40B4-BE49-F238E27FC236}">
                <a16:creationId xmlns:a16="http://schemas.microsoft.com/office/drawing/2014/main" id="{DE4BAF00-DBB8-4E79-AA04-180DE6AAE07F}"/>
              </a:ext>
            </a:extLst>
          </p:cNvPr>
          <p:cNvSpPr/>
          <p:nvPr/>
        </p:nvSpPr>
        <p:spPr>
          <a:xfrm>
            <a:off x="5619141" y="1055573"/>
            <a:ext cx="2332263" cy="263579"/>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６</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時間外労働手当の適切な支払い</a:t>
            </a:r>
          </a:p>
        </p:txBody>
      </p:sp>
      <p:pic>
        <p:nvPicPr>
          <p:cNvPr id="47" name="図 46">
            <a:extLst>
              <a:ext uri="{FF2B5EF4-FFF2-40B4-BE49-F238E27FC236}">
                <a16:creationId xmlns:a16="http://schemas.microsoft.com/office/drawing/2014/main" id="{CFD73A7E-6B1D-481B-B33C-513EE5CCA13F}"/>
              </a:ext>
            </a:extLst>
          </p:cNvPr>
          <p:cNvPicPr>
            <a:picLocks noChangeAspect="1"/>
          </p:cNvPicPr>
          <p:nvPr/>
        </p:nvPicPr>
        <p:blipFill>
          <a:blip r:embed="rId8"/>
          <a:stretch>
            <a:fillRect/>
          </a:stretch>
        </p:blipFill>
        <p:spPr>
          <a:xfrm>
            <a:off x="7296627" y="4098973"/>
            <a:ext cx="2490650" cy="277891"/>
          </a:xfrm>
          <a:prstGeom prst="rect">
            <a:avLst/>
          </a:prstGeom>
        </p:spPr>
      </p:pic>
      <p:pic>
        <p:nvPicPr>
          <p:cNvPr id="48" name="図 47">
            <a:extLst>
              <a:ext uri="{FF2B5EF4-FFF2-40B4-BE49-F238E27FC236}">
                <a16:creationId xmlns:a16="http://schemas.microsoft.com/office/drawing/2014/main" id="{14FB348E-B361-4E8C-9DFE-64ED90DF62FB}"/>
              </a:ext>
            </a:extLst>
          </p:cNvPr>
          <p:cNvPicPr>
            <a:picLocks noChangeAspect="1"/>
          </p:cNvPicPr>
          <p:nvPr/>
        </p:nvPicPr>
        <p:blipFill>
          <a:blip r:embed="rId9"/>
          <a:stretch>
            <a:fillRect/>
          </a:stretch>
        </p:blipFill>
        <p:spPr>
          <a:xfrm>
            <a:off x="5694249" y="4425551"/>
            <a:ext cx="4023361" cy="2783286"/>
          </a:xfrm>
          <a:prstGeom prst="rect">
            <a:avLst/>
          </a:prstGeom>
        </p:spPr>
      </p:pic>
      <p:sp>
        <p:nvSpPr>
          <p:cNvPr id="49" name="正方形/長方形 48">
            <a:extLst>
              <a:ext uri="{FF2B5EF4-FFF2-40B4-BE49-F238E27FC236}">
                <a16:creationId xmlns:a16="http://schemas.microsoft.com/office/drawing/2014/main" id="{E347A1A7-B2FA-4501-972F-EAACA970D814}"/>
              </a:ext>
            </a:extLst>
          </p:cNvPr>
          <p:cNvSpPr/>
          <p:nvPr/>
        </p:nvSpPr>
        <p:spPr>
          <a:xfrm>
            <a:off x="5619141" y="4092070"/>
            <a:ext cx="1677486" cy="263579"/>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７</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研修会の参加しやすさ</a:t>
            </a:r>
          </a:p>
        </p:txBody>
      </p:sp>
      <p:sp>
        <p:nvSpPr>
          <p:cNvPr id="2" name="スライド番号プレースホルダー 1">
            <a:extLst>
              <a:ext uri="{FF2B5EF4-FFF2-40B4-BE49-F238E27FC236}">
                <a16:creationId xmlns:a16="http://schemas.microsoft.com/office/drawing/2014/main" id="{9AE70416-FB80-4F06-9F93-88BA0F889176}"/>
              </a:ext>
            </a:extLst>
          </p:cNvPr>
          <p:cNvSpPr>
            <a:spLocks noGrp="1"/>
          </p:cNvSpPr>
          <p:nvPr>
            <p:ph type="sldNum" sz="quarter" idx="12"/>
          </p:nvPr>
        </p:nvSpPr>
        <p:spPr>
          <a:xfrm>
            <a:off x="7907361" y="6845886"/>
            <a:ext cx="2057400" cy="365125"/>
          </a:xfrm>
        </p:spPr>
        <p:txBody>
          <a:bodyPr/>
          <a:lstStyle/>
          <a:p>
            <a:fld id="{041AAA2B-8B21-46C5-A5F3-A5DBCC7D0D35}" type="slidenum">
              <a:rPr kumimoji="1" lang="ja-JP" altLang="en-US" smtClean="0"/>
              <a:t>11</a:t>
            </a:fld>
            <a:endParaRPr kumimoji="1" lang="ja-JP" altLang="en-US" dirty="0"/>
          </a:p>
        </p:txBody>
      </p:sp>
    </p:spTree>
    <p:extLst>
      <p:ext uri="{BB962C8B-B14F-4D97-AF65-F5344CB8AC3E}">
        <p14:creationId xmlns:p14="http://schemas.microsoft.com/office/powerpoint/2010/main" val="421978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7001691"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．看護職の勤務継続意向と労働環境との関係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職場に定着してもらうには</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ー支援制度ー</a:t>
            </a:r>
          </a:p>
        </p:txBody>
      </p:sp>
      <p:pic>
        <p:nvPicPr>
          <p:cNvPr id="16" name="図 15">
            <a:extLst>
              <a:ext uri="{FF2B5EF4-FFF2-40B4-BE49-F238E27FC236}">
                <a16:creationId xmlns:a16="http://schemas.microsoft.com/office/drawing/2014/main" id="{F3790BF7-C3CE-472D-A795-8FAA629C2264}"/>
              </a:ext>
            </a:extLst>
          </p:cNvPr>
          <p:cNvPicPr>
            <a:picLocks noChangeAspect="1"/>
          </p:cNvPicPr>
          <p:nvPr/>
        </p:nvPicPr>
        <p:blipFill>
          <a:blip r:embed="rId2"/>
          <a:stretch>
            <a:fillRect/>
          </a:stretch>
        </p:blipFill>
        <p:spPr>
          <a:xfrm>
            <a:off x="1035988" y="1475967"/>
            <a:ext cx="8711932" cy="5066665"/>
          </a:xfrm>
          <a:prstGeom prst="rect">
            <a:avLst/>
          </a:prstGeom>
        </p:spPr>
      </p:pic>
      <p:sp>
        <p:nvSpPr>
          <p:cNvPr id="17" name="正方形/長方形 16">
            <a:extLst>
              <a:ext uri="{FF2B5EF4-FFF2-40B4-BE49-F238E27FC236}">
                <a16:creationId xmlns:a16="http://schemas.microsoft.com/office/drawing/2014/main" id="{FE5FA677-40F8-436B-980F-D78EC973F9E5}"/>
              </a:ext>
            </a:extLst>
          </p:cNvPr>
          <p:cNvSpPr/>
          <p:nvPr/>
        </p:nvSpPr>
        <p:spPr>
          <a:xfrm>
            <a:off x="872968" y="1134441"/>
            <a:ext cx="3088275" cy="263579"/>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８</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職務継続のために職場で行われている支援</a:t>
            </a:r>
          </a:p>
        </p:txBody>
      </p:sp>
      <p:sp>
        <p:nvSpPr>
          <p:cNvPr id="19" name="正方形/長方形 18">
            <a:extLst>
              <a:ext uri="{FF2B5EF4-FFF2-40B4-BE49-F238E27FC236}">
                <a16:creationId xmlns:a16="http://schemas.microsoft.com/office/drawing/2014/main" id="{62061991-D569-481D-97AB-60002FFDA4B5}"/>
              </a:ext>
            </a:extLst>
          </p:cNvPr>
          <p:cNvSpPr/>
          <p:nvPr/>
        </p:nvSpPr>
        <p:spPr>
          <a:xfrm>
            <a:off x="914878" y="6542631"/>
            <a:ext cx="8807353" cy="588958"/>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勤務継続意向と関係性が強い労働環境は「急な休みがとりやすい」「時間外労働手当てが適切に支払われる」「研修会に参加しやすい」、支援制度では「看護・介護休暇取得」「研修・学会参加の休暇取得」「進学・資格の休職制度」「日勤の院内保育所がある」などである。</a:t>
            </a:r>
          </a:p>
        </p:txBody>
      </p:sp>
      <p:sp>
        <p:nvSpPr>
          <p:cNvPr id="20" name="四角形: 角を丸くする 19">
            <a:extLst>
              <a:ext uri="{FF2B5EF4-FFF2-40B4-BE49-F238E27FC236}">
                <a16:creationId xmlns:a16="http://schemas.microsoft.com/office/drawing/2014/main" id="{D27A2600-D5C3-47E3-8337-81FFEF4B4A74}"/>
              </a:ext>
            </a:extLst>
          </p:cNvPr>
          <p:cNvSpPr/>
          <p:nvPr/>
        </p:nvSpPr>
        <p:spPr>
          <a:xfrm>
            <a:off x="4170249" y="3162605"/>
            <a:ext cx="435429" cy="162089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EA83139F-3B52-4F9A-A02E-CA06A25AF110}"/>
              </a:ext>
            </a:extLst>
          </p:cNvPr>
          <p:cNvSpPr/>
          <p:nvPr/>
        </p:nvSpPr>
        <p:spPr>
          <a:xfrm>
            <a:off x="4623096" y="3162605"/>
            <a:ext cx="435429" cy="162089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9ED95825-4C78-4248-A721-5BB50EA895D2}"/>
              </a:ext>
            </a:extLst>
          </p:cNvPr>
          <p:cNvSpPr/>
          <p:nvPr/>
        </p:nvSpPr>
        <p:spPr>
          <a:xfrm>
            <a:off x="5092130" y="3159879"/>
            <a:ext cx="435429" cy="162089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B23971FF-2417-47B9-8B2F-1A6C5EB767E7}"/>
              </a:ext>
            </a:extLst>
          </p:cNvPr>
          <p:cNvSpPr/>
          <p:nvPr/>
        </p:nvSpPr>
        <p:spPr>
          <a:xfrm>
            <a:off x="6014011" y="3159879"/>
            <a:ext cx="435429" cy="162089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D4A3E06-F19F-4C30-84D1-66EB2811E072}"/>
              </a:ext>
            </a:extLst>
          </p:cNvPr>
          <p:cNvSpPr>
            <a:spLocks noGrp="1"/>
          </p:cNvSpPr>
          <p:nvPr>
            <p:ph type="sldNum" sz="quarter" idx="12"/>
          </p:nvPr>
        </p:nvSpPr>
        <p:spPr>
          <a:xfrm>
            <a:off x="7936531" y="6884626"/>
            <a:ext cx="2057400" cy="365125"/>
          </a:xfrm>
        </p:spPr>
        <p:txBody>
          <a:bodyPr/>
          <a:lstStyle/>
          <a:p>
            <a:fld id="{041AAA2B-8B21-46C5-A5F3-A5DBCC7D0D35}" type="slidenum">
              <a:rPr kumimoji="1" lang="ja-JP" altLang="en-US" smtClean="0"/>
              <a:t>12</a:t>
            </a:fld>
            <a:endParaRPr kumimoji="1" lang="ja-JP" altLang="en-US" dirty="0"/>
          </a:p>
        </p:txBody>
      </p:sp>
    </p:spTree>
    <p:extLst>
      <p:ext uri="{BB962C8B-B14F-4D97-AF65-F5344CB8AC3E}">
        <p14:creationId xmlns:p14="http://schemas.microsoft.com/office/powerpoint/2010/main" val="329306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５．看護職としての将来の働き方</a:t>
            </a:r>
          </a:p>
        </p:txBody>
      </p:sp>
      <p:sp>
        <p:nvSpPr>
          <p:cNvPr id="17" name="正方形/長方形 16">
            <a:extLst>
              <a:ext uri="{FF2B5EF4-FFF2-40B4-BE49-F238E27FC236}">
                <a16:creationId xmlns:a16="http://schemas.microsoft.com/office/drawing/2014/main" id="{FE5FA677-40F8-436B-980F-D78EC973F9E5}"/>
              </a:ext>
            </a:extLst>
          </p:cNvPr>
          <p:cNvSpPr/>
          <p:nvPr/>
        </p:nvSpPr>
        <p:spPr>
          <a:xfrm>
            <a:off x="882210" y="1061430"/>
            <a:ext cx="2069372" cy="33987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何歳まで働きたいと思いますか</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84E9B2B4-2585-478B-9BEB-0439CAE18C9D}"/>
              </a:ext>
            </a:extLst>
          </p:cNvPr>
          <p:cNvPicPr>
            <a:picLocks noChangeAspect="1"/>
          </p:cNvPicPr>
          <p:nvPr/>
        </p:nvPicPr>
        <p:blipFill>
          <a:blip r:embed="rId2"/>
          <a:stretch>
            <a:fillRect/>
          </a:stretch>
        </p:blipFill>
        <p:spPr>
          <a:xfrm>
            <a:off x="914878" y="1401303"/>
            <a:ext cx="8807353" cy="1875615"/>
          </a:xfrm>
          <a:prstGeom prst="rect">
            <a:avLst/>
          </a:prstGeom>
        </p:spPr>
      </p:pic>
      <p:sp>
        <p:nvSpPr>
          <p:cNvPr id="12" name="正方形/長方形 11">
            <a:extLst>
              <a:ext uri="{FF2B5EF4-FFF2-40B4-BE49-F238E27FC236}">
                <a16:creationId xmlns:a16="http://schemas.microsoft.com/office/drawing/2014/main" id="{9D108C0B-AEE6-4696-B78D-2C5375E62F5E}"/>
              </a:ext>
            </a:extLst>
          </p:cNvPr>
          <p:cNvSpPr/>
          <p:nvPr/>
        </p:nvSpPr>
        <p:spPr>
          <a:xfrm>
            <a:off x="2951583" y="1061430"/>
            <a:ext cx="6770648" cy="33987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看護師として、「生涯現役」で働き続けていきたいのは</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％。退職希望年齢は平均</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歳。年齢が若くなるほど、生涯現役希望率は高くなる。</a:t>
            </a:r>
          </a:p>
        </p:txBody>
      </p:sp>
      <p:sp>
        <p:nvSpPr>
          <p:cNvPr id="13" name="正方形/長方形 12">
            <a:extLst>
              <a:ext uri="{FF2B5EF4-FFF2-40B4-BE49-F238E27FC236}">
                <a16:creationId xmlns:a16="http://schemas.microsoft.com/office/drawing/2014/main" id="{4DAEA5BE-284F-4D6D-A003-66217F569942}"/>
              </a:ext>
            </a:extLst>
          </p:cNvPr>
          <p:cNvSpPr/>
          <p:nvPr/>
        </p:nvSpPr>
        <p:spPr>
          <a:xfrm>
            <a:off x="881077" y="1450624"/>
            <a:ext cx="8901580" cy="1875615"/>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nvGrpSpPr>
          <p:cNvPr id="7" name="グループ化 6">
            <a:extLst>
              <a:ext uri="{FF2B5EF4-FFF2-40B4-BE49-F238E27FC236}">
                <a16:creationId xmlns:a16="http://schemas.microsoft.com/office/drawing/2014/main" id="{957F56D9-44F4-4E21-8AA1-CBFBBBC282C4}"/>
              </a:ext>
            </a:extLst>
          </p:cNvPr>
          <p:cNvGrpSpPr/>
          <p:nvPr/>
        </p:nvGrpSpPr>
        <p:grpSpPr>
          <a:xfrm>
            <a:off x="850596" y="3508339"/>
            <a:ext cx="3880022" cy="939064"/>
            <a:chOff x="171450" y="3320550"/>
            <a:chExt cx="3880022" cy="939064"/>
          </a:xfrm>
        </p:grpSpPr>
        <p:pic>
          <p:nvPicPr>
            <p:cNvPr id="6" name="図 5">
              <a:extLst>
                <a:ext uri="{FF2B5EF4-FFF2-40B4-BE49-F238E27FC236}">
                  <a16:creationId xmlns:a16="http://schemas.microsoft.com/office/drawing/2014/main" id="{B8873E94-FAE2-4DA4-8F21-A68B233B67AF}"/>
                </a:ext>
              </a:extLst>
            </p:cNvPr>
            <p:cNvPicPr>
              <a:picLocks noChangeAspect="1"/>
            </p:cNvPicPr>
            <p:nvPr/>
          </p:nvPicPr>
          <p:blipFill rotWithShape="1">
            <a:blip r:embed="rId3"/>
            <a:srcRect l="40184"/>
            <a:stretch/>
          </p:blipFill>
          <p:spPr>
            <a:xfrm>
              <a:off x="171450" y="3716689"/>
              <a:ext cx="3880022" cy="542925"/>
            </a:xfrm>
            <a:prstGeom prst="rect">
              <a:avLst/>
            </a:prstGeom>
          </p:spPr>
        </p:pic>
        <p:sp>
          <p:nvSpPr>
            <p:cNvPr id="25" name="正方形/長方形 24">
              <a:extLst>
                <a:ext uri="{FF2B5EF4-FFF2-40B4-BE49-F238E27FC236}">
                  <a16:creationId xmlns:a16="http://schemas.microsoft.com/office/drawing/2014/main" id="{D3282FCE-FDA9-483B-B87E-22E029C07189}"/>
                </a:ext>
              </a:extLst>
            </p:cNvPr>
            <p:cNvSpPr/>
            <p:nvPr/>
          </p:nvSpPr>
          <p:spPr>
            <a:xfrm>
              <a:off x="201931" y="3320550"/>
              <a:ext cx="2200600" cy="33987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副業を希望しますか。</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pic>
        <p:nvPicPr>
          <p:cNvPr id="29" name="図 28">
            <a:extLst>
              <a:ext uri="{FF2B5EF4-FFF2-40B4-BE49-F238E27FC236}">
                <a16:creationId xmlns:a16="http://schemas.microsoft.com/office/drawing/2014/main" id="{6817D735-3404-4AAF-BB73-06A1229423A5}"/>
              </a:ext>
            </a:extLst>
          </p:cNvPr>
          <p:cNvPicPr>
            <a:picLocks noChangeAspect="1"/>
          </p:cNvPicPr>
          <p:nvPr/>
        </p:nvPicPr>
        <p:blipFill>
          <a:blip r:embed="rId4"/>
          <a:stretch>
            <a:fillRect/>
          </a:stretch>
        </p:blipFill>
        <p:spPr>
          <a:xfrm>
            <a:off x="950182" y="4413692"/>
            <a:ext cx="3544955" cy="288305"/>
          </a:xfrm>
          <a:prstGeom prst="rect">
            <a:avLst/>
          </a:prstGeom>
        </p:spPr>
      </p:pic>
      <p:pic>
        <p:nvPicPr>
          <p:cNvPr id="30" name="図 29">
            <a:extLst>
              <a:ext uri="{FF2B5EF4-FFF2-40B4-BE49-F238E27FC236}">
                <a16:creationId xmlns:a16="http://schemas.microsoft.com/office/drawing/2014/main" id="{4C0CA16A-BFB8-4E98-9C9F-3A4AB16CE41F}"/>
              </a:ext>
            </a:extLst>
          </p:cNvPr>
          <p:cNvPicPr>
            <a:picLocks noChangeAspect="1"/>
          </p:cNvPicPr>
          <p:nvPr/>
        </p:nvPicPr>
        <p:blipFill>
          <a:blip r:embed="rId5"/>
          <a:stretch>
            <a:fillRect/>
          </a:stretch>
        </p:blipFill>
        <p:spPr>
          <a:xfrm>
            <a:off x="6687026" y="3423476"/>
            <a:ext cx="2952206" cy="437978"/>
          </a:xfrm>
          <a:prstGeom prst="rect">
            <a:avLst/>
          </a:prstGeom>
        </p:spPr>
      </p:pic>
      <p:pic>
        <p:nvPicPr>
          <p:cNvPr id="31" name="図 30">
            <a:extLst>
              <a:ext uri="{FF2B5EF4-FFF2-40B4-BE49-F238E27FC236}">
                <a16:creationId xmlns:a16="http://schemas.microsoft.com/office/drawing/2014/main" id="{10A99408-EB32-4DE6-8F70-0DD095B13F0B}"/>
              </a:ext>
            </a:extLst>
          </p:cNvPr>
          <p:cNvPicPr>
            <a:picLocks noChangeAspect="1"/>
          </p:cNvPicPr>
          <p:nvPr/>
        </p:nvPicPr>
        <p:blipFill>
          <a:blip r:embed="rId6"/>
          <a:stretch>
            <a:fillRect/>
          </a:stretch>
        </p:blipFill>
        <p:spPr>
          <a:xfrm>
            <a:off x="5099872" y="3928210"/>
            <a:ext cx="4741344" cy="3189728"/>
          </a:xfrm>
          <a:prstGeom prst="rect">
            <a:avLst/>
          </a:prstGeom>
        </p:spPr>
      </p:pic>
      <p:sp>
        <p:nvSpPr>
          <p:cNvPr id="32" name="正方形/長方形 31">
            <a:extLst>
              <a:ext uri="{FF2B5EF4-FFF2-40B4-BE49-F238E27FC236}">
                <a16:creationId xmlns:a16="http://schemas.microsoft.com/office/drawing/2014/main" id="{28DAD666-165E-4820-90FD-D65304522FCC}"/>
              </a:ext>
            </a:extLst>
          </p:cNvPr>
          <p:cNvSpPr/>
          <p:nvPr/>
        </p:nvSpPr>
        <p:spPr>
          <a:xfrm>
            <a:off x="5099873" y="3427843"/>
            <a:ext cx="1517485" cy="33987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希望する就業場所</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04A5EC1F-0B51-4D6C-9C8F-D88625C83253}"/>
              </a:ext>
            </a:extLst>
          </p:cNvPr>
          <p:cNvSpPr/>
          <p:nvPr/>
        </p:nvSpPr>
        <p:spPr>
          <a:xfrm>
            <a:off x="2581184" y="3506535"/>
            <a:ext cx="1850322" cy="34862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副業の希望率は</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48</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％と、半数が希望。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FDEE17BC-64E2-444A-8013-11F6A3A40462}"/>
              </a:ext>
            </a:extLst>
          </p:cNvPr>
          <p:cNvSpPr>
            <a:spLocks noGrp="1"/>
          </p:cNvSpPr>
          <p:nvPr>
            <p:ph type="sldNum" sz="quarter" idx="12"/>
          </p:nvPr>
        </p:nvSpPr>
        <p:spPr>
          <a:xfrm>
            <a:off x="7928143" y="6843713"/>
            <a:ext cx="2057400" cy="365125"/>
          </a:xfrm>
        </p:spPr>
        <p:txBody>
          <a:bodyPr/>
          <a:lstStyle/>
          <a:p>
            <a:fld id="{041AAA2B-8B21-46C5-A5F3-A5DBCC7D0D35}" type="slidenum">
              <a:rPr kumimoji="1" lang="ja-JP" altLang="en-US" smtClean="0"/>
              <a:t>13</a:t>
            </a:fld>
            <a:endParaRPr kumimoji="1" lang="ja-JP" altLang="en-US" dirty="0"/>
          </a:p>
        </p:txBody>
      </p:sp>
    </p:spTree>
    <p:extLst>
      <p:ext uri="{BB962C8B-B14F-4D97-AF65-F5344CB8AC3E}">
        <p14:creationId xmlns:p14="http://schemas.microsoft.com/office/powerpoint/2010/main" val="253667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５．看護職としての将来の働き方</a:t>
            </a:r>
          </a:p>
        </p:txBody>
      </p:sp>
      <p:sp>
        <p:nvSpPr>
          <p:cNvPr id="30" name="正方形/長方形 29">
            <a:extLst>
              <a:ext uri="{FF2B5EF4-FFF2-40B4-BE49-F238E27FC236}">
                <a16:creationId xmlns:a16="http://schemas.microsoft.com/office/drawing/2014/main" id="{570F826C-F8DC-4CFC-9041-A5B37A263BEF}"/>
              </a:ext>
            </a:extLst>
          </p:cNvPr>
          <p:cNvSpPr/>
          <p:nvPr/>
        </p:nvSpPr>
        <p:spPr>
          <a:xfrm>
            <a:off x="995079" y="3594002"/>
            <a:ext cx="8741569" cy="466558"/>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◇定年までに希望する働きかたは、フルタイム</a:t>
            </a:r>
            <a:r>
              <a:rPr kumimoji="1" lang="en-US" altLang="ja-JP" sz="1200" dirty="0">
                <a:latin typeface="BIZ UDPゴシック" panose="020B0400000000000000" pitchFamily="50" charset="-128"/>
                <a:ea typeface="BIZ UDPゴシック" panose="020B0400000000000000" pitchFamily="50" charset="-128"/>
              </a:rPr>
              <a:t>51</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パートタイム</a:t>
            </a:r>
            <a:r>
              <a:rPr kumimoji="1" lang="en-US" altLang="ja-JP" sz="1200" dirty="0">
                <a:latin typeface="BIZ UDPゴシック" panose="020B0400000000000000" pitchFamily="50" charset="-128"/>
                <a:ea typeface="BIZ UDPゴシック" panose="020B0400000000000000" pitchFamily="50" charset="-128"/>
              </a:rPr>
              <a:t>39</a:t>
            </a:r>
            <a:r>
              <a:rPr kumimoji="1" lang="ja-JP" altLang="en-US" sz="1200" dirty="0">
                <a:latin typeface="BIZ UDPゴシック" panose="020B0400000000000000" pitchFamily="50" charset="-128"/>
                <a:ea typeface="BIZ UDPゴシック" panose="020B0400000000000000" pitchFamily="50" charset="-128"/>
              </a:rPr>
              <a:t>％が、定年以降はフルタイム</a:t>
            </a:r>
            <a:r>
              <a:rPr kumimoji="1" lang="en-US" altLang="ja-JP" sz="1200" dirty="0">
                <a:latin typeface="BIZ UDPゴシック" panose="020B0400000000000000" pitchFamily="50" charset="-128"/>
                <a:ea typeface="BIZ UDPゴシック" panose="020B0400000000000000" pitchFamily="50" charset="-128"/>
              </a:rPr>
              <a:t>24</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パートタイム</a:t>
            </a:r>
            <a:r>
              <a:rPr kumimoji="1" lang="en-US" altLang="ja-JP" sz="1200" dirty="0">
                <a:latin typeface="BIZ UDPゴシック" panose="020B0400000000000000" pitchFamily="50" charset="-128"/>
                <a:ea typeface="BIZ UDPゴシック" panose="020B0400000000000000" pitchFamily="50" charset="-128"/>
              </a:rPr>
              <a:t>50</a:t>
            </a:r>
            <a:r>
              <a:rPr kumimoji="1" lang="ja-JP" altLang="en-US" sz="1200" dirty="0">
                <a:latin typeface="BIZ UDPゴシック" panose="020B0400000000000000" pitchFamily="50" charset="-128"/>
                <a:ea typeface="BIZ UDPゴシック" panose="020B0400000000000000" pitchFamily="50" charset="-128"/>
              </a:rPr>
              <a:t>％と逆転する。現在の職場で働き続けたい層も定年まではフルタイム、定年以降はパートタイムと同様の傾向を示す。</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7C616626-EF8F-4895-8625-CF6013659A5C}"/>
              </a:ext>
            </a:extLst>
          </p:cNvPr>
          <p:cNvGrpSpPr/>
          <p:nvPr/>
        </p:nvGrpSpPr>
        <p:grpSpPr>
          <a:xfrm>
            <a:off x="980661" y="959531"/>
            <a:ext cx="8958168" cy="2581138"/>
            <a:chOff x="206755" y="608694"/>
            <a:chExt cx="8958168" cy="2383290"/>
          </a:xfrm>
        </p:grpSpPr>
        <p:grpSp>
          <p:nvGrpSpPr>
            <p:cNvPr id="10" name="グループ化 9">
              <a:extLst>
                <a:ext uri="{FF2B5EF4-FFF2-40B4-BE49-F238E27FC236}">
                  <a16:creationId xmlns:a16="http://schemas.microsoft.com/office/drawing/2014/main" id="{2C270CEC-BC7E-49B1-AAE2-DB8C37E20549}"/>
                </a:ext>
              </a:extLst>
            </p:cNvPr>
            <p:cNvGrpSpPr/>
            <p:nvPr/>
          </p:nvGrpSpPr>
          <p:grpSpPr>
            <a:xfrm>
              <a:off x="221172" y="713039"/>
              <a:ext cx="4046028" cy="2266090"/>
              <a:chOff x="141872" y="4293219"/>
              <a:chExt cx="4046028" cy="2266090"/>
            </a:xfrm>
          </p:grpSpPr>
          <p:sp>
            <p:nvSpPr>
              <p:cNvPr id="27" name="正方形/長方形 26">
                <a:extLst>
                  <a:ext uri="{FF2B5EF4-FFF2-40B4-BE49-F238E27FC236}">
                    <a16:creationId xmlns:a16="http://schemas.microsoft.com/office/drawing/2014/main" id="{F757308E-7DCE-4D25-A3B3-A111C819DCB8}"/>
                  </a:ext>
                </a:extLst>
              </p:cNvPr>
              <p:cNvSpPr/>
              <p:nvPr/>
            </p:nvSpPr>
            <p:spPr>
              <a:xfrm>
                <a:off x="141872" y="4293219"/>
                <a:ext cx="2200600"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５</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定年までの間に希望する働き方</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8" name="図 27">
                <a:extLst>
                  <a:ext uri="{FF2B5EF4-FFF2-40B4-BE49-F238E27FC236}">
                    <a16:creationId xmlns:a16="http://schemas.microsoft.com/office/drawing/2014/main" id="{5BE6DDFA-B65A-45F5-8D1D-3E83664B6FA4}"/>
                  </a:ext>
                </a:extLst>
              </p:cNvPr>
              <p:cNvPicPr>
                <a:picLocks noChangeAspect="1"/>
              </p:cNvPicPr>
              <p:nvPr/>
            </p:nvPicPr>
            <p:blipFill>
              <a:blip r:embed="rId2"/>
              <a:stretch>
                <a:fillRect/>
              </a:stretch>
            </p:blipFill>
            <p:spPr>
              <a:xfrm>
                <a:off x="158825" y="5970350"/>
                <a:ext cx="4029075" cy="588959"/>
              </a:xfrm>
              <a:prstGeom prst="rect">
                <a:avLst/>
              </a:prstGeom>
            </p:spPr>
          </p:pic>
        </p:grpSp>
        <p:sp>
          <p:nvSpPr>
            <p:cNvPr id="22" name="正方形/長方形 21">
              <a:extLst>
                <a:ext uri="{FF2B5EF4-FFF2-40B4-BE49-F238E27FC236}">
                  <a16:creationId xmlns:a16="http://schemas.microsoft.com/office/drawing/2014/main" id="{BF3E902C-3268-4E7A-AA9E-D4CC2FFCCCCE}"/>
                </a:ext>
              </a:extLst>
            </p:cNvPr>
            <p:cNvSpPr/>
            <p:nvPr/>
          </p:nvSpPr>
          <p:spPr>
            <a:xfrm>
              <a:off x="4640241" y="608694"/>
              <a:ext cx="3258433" cy="27697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６</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定年以降に希望する働き方</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歳以上の方のみ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DEBB32D8-7AC0-4BF2-B359-8CB2EC15C1BB}"/>
                </a:ext>
              </a:extLst>
            </p:cNvPr>
            <p:cNvPicPr>
              <a:picLocks noChangeAspect="1"/>
            </p:cNvPicPr>
            <p:nvPr/>
          </p:nvPicPr>
          <p:blipFill>
            <a:blip r:embed="rId3"/>
            <a:stretch>
              <a:fillRect/>
            </a:stretch>
          </p:blipFill>
          <p:spPr>
            <a:xfrm>
              <a:off x="4638676" y="909764"/>
              <a:ext cx="4526247" cy="2082220"/>
            </a:xfrm>
            <a:prstGeom prst="rect">
              <a:avLst/>
            </a:prstGeom>
          </p:spPr>
        </p:pic>
        <p:pic>
          <p:nvPicPr>
            <p:cNvPr id="14" name="図 13">
              <a:extLst>
                <a:ext uri="{FF2B5EF4-FFF2-40B4-BE49-F238E27FC236}">
                  <a16:creationId xmlns:a16="http://schemas.microsoft.com/office/drawing/2014/main" id="{39EAB3DF-9C0D-44BA-80AB-05F186212ECE}"/>
                </a:ext>
              </a:extLst>
            </p:cNvPr>
            <p:cNvPicPr>
              <a:picLocks noChangeAspect="1"/>
            </p:cNvPicPr>
            <p:nvPr/>
          </p:nvPicPr>
          <p:blipFill>
            <a:blip r:embed="rId4"/>
            <a:stretch>
              <a:fillRect/>
            </a:stretch>
          </p:blipFill>
          <p:spPr>
            <a:xfrm>
              <a:off x="206755" y="868240"/>
              <a:ext cx="4194443" cy="1524123"/>
            </a:xfrm>
            <a:prstGeom prst="rect">
              <a:avLst/>
            </a:prstGeom>
          </p:spPr>
        </p:pic>
      </p:grpSp>
      <p:grpSp>
        <p:nvGrpSpPr>
          <p:cNvPr id="2" name="グループ化 1">
            <a:extLst>
              <a:ext uri="{FF2B5EF4-FFF2-40B4-BE49-F238E27FC236}">
                <a16:creationId xmlns:a16="http://schemas.microsoft.com/office/drawing/2014/main" id="{E7E6B097-0105-4A08-99CA-C12D03CC0AC5}"/>
              </a:ext>
            </a:extLst>
          </p:cNvPr>
          <p:cNvGrpSpPr/>
          <p:nvPr/>
        </p:nvGrpSpPr>
        <p:grpSpPr>
          <a:xfrm>
            <a:off x="1012031" y="4113585"/>
            <a:ext cx="8701656" cy="3025585"/>
            <a:chOff x="221172" y="3893877"/>
            <a:chExt cx="8701656" cy="2682680"/>
          </a:xfrm>
        </p:grpSpPr>
        <p:grpSp>
          <p:nvGrpSpPr>
            <p:cNvPr id="8" name="グループ化 7">
              <a:extLst>
                <a:ext uri="{FF2B5EF4-FFF2-40B4-BE49-F238E27FC236}">
                  <a16:creationId xmlns:a16="http://schemas.microsoft.com/office/drawing/2014/main" id="{F272C95B-6CC6-447F-9362-713A831B5CB3}"/>
                </a:ext>
              </a:extLst>
            </p:cNvPr>
            <p:cNvGrpSpPr/>
            <p:nvPr/>
          </p:nvGrpSpPr>
          <p:grpSpPr>
            <a:xfrm>
              <a:off x="221172" y="3893877"/>
              <a:ext cx="8541963" cy="2682680"/>
              <a:chOff x="2059058" y="2957292"/>
              <a:chExt cx="8541963" cy="2682680"/>
            </a:xfrm>
          </p:grpSpPr>
          <p:pic>
            <p:nvPicPr>
              <p:cNvPr id="18" name="図 17">
                <a:extLst>
                  <a:ext uri="{FF2B5EF4-FFF2-40B4-BE49-F238E27FC236}">
                    <a16:creationId xmlns:a16="http://schemas.microsoft.com/office/drawing/2014/main" id="{51BBDEB9-F9EB-4046-892B-B16945D54561}"/>
                  </a:ext>
                </a:extLst>
              </p:cNvPr>
              <p:cNvPicPr>
                <a:picLocks noChangeAspect="1"/>
              </p:cNvPicPr>
              <p:nvPr/>
            </p:nvPicPr>
            <p:blipFill>
              <a:blip r:embed="rId5"/>
              <a:stretch>
                <a:fillRect/>
              </a:stretch>
            </p:blipFill>
            <p:spPr>
              <a:xfrm>
                <a:off x="6426623" y="5082847"/>
                <a:ext cx="4174398" cy="490021"/>
              </a:xfrm>
              <a:prstGeom prst="rect">
                <a:avLst/>
              </a:prstGeom>
            </p:spPr>
          </p:pic>
          <p:pic>
            <p:nvPicPr>
              <p:cNvPr id="20" name="図 19">
                <a:extLst>
                  <a:ext uri="{FF2B5EF4-FFF2-40B4-BE49-F238E27FC236}">
                    <a16:creationId xmlns:a16="http://schemas.microsoft.com/office/drawing/2014/main" id="{324EF07C-E966-4D98-A7EC-4B291B095E8A}"/>
                  </a:ext>
                </a:extLst>
              </p:cNvPr>
              <p:cNvPicPr>
                <a:picLocks noChangeAspect="1"/>
              </p:cNvPicPr>
              <p:nvPr/>
            </p:nvPicPr>
            <p:blipFill>
              <a:blip r:embed="rId6"/>
              <a:stretch>
                <a:fillRect/>
              </a:stretch>
            </p:blipFill>
            <p:spPr>
              <a:xfrm>
                <a:off x="2076011" y="3324476"/>
                <a:ext cx="3793235" cy="2315496"/>
              </a:xfrm>
              <a:prstGeom prst="rect">
                <a:avLst/>
              </a:prstGeom>
            </p:spPr>
          </p:pic>
          <p:sp>
            <p:nvSpPr>
              <p:cNvPr id="21" name="正方形/長方形 20">
                <a:extLst>
                  <a:ext uri="{FF2B5EF4-FFF2-40B4-BE49-F238E27FC236}">
                    <a16:creationId xmlns:a16="http://schemas.microsoft.com/office/drawing/2014/main" id="{3BB21AE0-719A-4976-A066-C576772B3034}"/>
                  </a:ext>
                </a:extLst>
              </p:cNvPr>
              <p:cNvSpPr/>
              <p:nvPr/>
            </p:nvSpPr>
            <p:spPr>
              <a:xfrm>
                <a:off x="2059058" y="2957292"/>
                <a:ext cx="2200600" cy="319895"/>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７</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定年までに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希望する就業場所</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grpSp>
          <p:nvGrpSpPr>
            <p:cNvPr id="16" name="グループ化 15">
              <a:extLst>
                <a:ext uri="{FF2B5EF4-FFF2-40B4-BE49-F238E27FC236}">
                  <a16:creationId xmlns:a16="http://schemas.microsoft.com/office/drawing/2014/main" id="{6D3F875D-62FE-4660-A0F5-A745E1BD3355}"/>
                </a:ext>
              </a:extLst>
            </p:cNvPr>
            <p:cNvGrpSpPr/>
            <p:nvPr/>
          </p:nvGrpSpPr>
          <p:grpSpPr>
            <a:xfrm>
              <a:off x="4572755" y="3893877"/>
              <a:ext cx="4350073" cy="2116623"/>
              <a:chOff x="4624259" y="3788830"/>
              <a:chExt cx="4350073" cy="2099761"/>
            </a:xfrm>
          </p:grpSpPr>
          <p:pic>
            <p:nvPicPr>
              <p:cNvPr id="15" name="図 14">
                <a:extLst>
                  <a:ext uri="{FF2B5EF4-FFF2-40B4-BE49-F238E27FC236}">
                    <a16:creationId xmlns:a16="http://schemas.microsoft.com/office/drawing/2014/main" id="{6DA02C9E-1E28-4703-8EB6-6DF535B3C171}"/>
                  </a:ext>
                </a:extLst>
              </p:cNvPr>
              <p:cNvPicPr>
                <a:picLocks noChangeAspect="1"/>
              </p:cNvPicPr>
              <p:nvPr/>
            </p:nvPicPr>
            <p:blipFill>
              <a:blip r:embed="rId7"/>
              <a:stretch>
                <a:fillRect/>
              </a:stretch>
            </p:blipFill>
            <p:spPr>
              <a:xfrm>
                <a:off x="4624259" y="4040750"/>
                <a:ext cx="4350073" cy="1847841"/>
              </a:xfrm>
              <a:prstGeom prst="rect">
                <a:avLst/>
              </a:prstGeom>
            </p:spPr>
          </p:pic>
          <p:sp>
            <p:nvSpPr>
              <p:cNvPr id="31" name="正方形/長方形 30">
                <a:extLst>
                  <a:ext uri="{FF2B5EF4-FFF2-40B4-BE49-F238E27FC236}">
                    <a16:creationId xmlns:a16="http://schemas.microsoft.com/office/drawing/2014/main" id="{6FF72F20-EA79-49B3-9EF7-BC783C2658B7}"/>
                  </a:ext>
                </a:extLst>
              </p:cNvPr>
              <p:cNvSpPr/>
              <p:nvPr/>
            </p:nvSpPr>
            <p:spPr>
              <a:xfrm>
                <a:off x="4640241" y="3788830"/>
                <a:ext cx="2200600" cy="319895"/>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８</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定年以降に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希望する就業場所</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grpSp>
      <p:sp>
        <p:nvSpPr>
          <p:cNvPr id="6" name="スライド番号プレースホルダー 5">
            <a:extLst>
              <a:ext uri="{FF2B5EF4-FFF2-40B4-BE49-F238E27FC236}">
                <a16:creationId xmlns:a16="http://schemas.microsoft.com/office/drawing/2014/main" id="{A80E7D32-99F0-4332-9532-5DEC4FAF6E62}"/>
              </a:ext>
            </a:extLst>
          </p:cNvPr>
          <p:cNvSpPr>
            <a:spLocks noGrp="1"/>
          </p:cNvSpPr>
          <p:nvPr>
            <p:ph type="sldNum" sz="quarter" idx="12"/>
          </p:nvPr>
        </p:nvSpPr>
        <p:spPr>
          <a:xfrm>
            <a:off x="7860506" y="6840186"/>
            <a:ext cx="2057400" cy="365125"/>
          </a:xfrm>
        </p:spPr>
        <p:txBody>
          <a:bodyPr/>
          <a:lstStyle/>
          <a:p>
            <a:fld id="{041AAA2B-8B21-46C5-A5F3-A5DBCC7D0D35}" type="slidenum">
              <a:rPr kumimoji="1" lang="ja-JP" altLang="en-US" smtClean="0"/>
              <a:t>14</a:t>
            </a:fld>
            <a:endParaRPr kumimoji="1" lang="ja-JP" altLang="en-US" dirty="0"/>
          </a:p>
        </p:txBody>
      </p:sp>
    </p:spTree>
    <p:extLst>
      <p:ext uri="{BB962C8B-B14F-4D97-AF65-F5344CB8AC3E}">
        <p14:creationId xmlns:p14="http://schemas.microsoft.com/office/powerpoint/2010/main" val="90846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５．看護職としての将来の働き方</a:t>
            </a:r>
          </a:p>
        </p:txBody>
      </p:sp>
      <p:sp>
        <p:nvSpPr>
          <p:cNvPr id="32" name="正方形/長方形 31">
            <a:extLst>
              <a:ext uri="{FF2B5EF4-FFF2-40B4-BE49-F238E27FC236}">
                <a16:creationId xmlns:a16="http://schemas.microsoft.com/office/drawing/2014/main" id="{81ADC3AF-612C-49AE-B9A5-4A9C228FBD83}"/>
              </a:ext>
            </a:extLst>
          </p:cNvPr>
          <p:cNvSpPr/>
          <p:nvPr/>
        </p:nvSpPr>
        <p:spPr>
          <a:xfrm>
            <a:off x="955167" y="6338436"/>
            <a:ext cx="8809617" cy="709292"/>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就業場所への関心度を定年まで（定年以降）でみると、医療機関</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56</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％）、介護施設</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％）、訪問看護</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39</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％）、地域保健</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％）、教育研究機関</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となり、定年まで定年以降いずれにおいても医療機関での就業希望が多い。いきいきと働いている層はいきいきと働けていない層に比べ、医療機関はもとより訪問看護や地域保健での就業関心度が高めである。</a:t>
            </a:r>
          </a:p>
        </p:txBody>
      </p:sp>
      <p:pic>
        <p:nvPicPr>
          <p:cNvPr id="19" name="図 18">
            <a:extLst>
              <a:ext uri="{FF2B5EF4-FFF2-40B4-BE49-F238E27FC236}">
                <a16:creationId xmlns:a16="http://schemas.microsoft.com/office/drawing/2014/main" id="{698C39FE-F938-4E20-B825-27EDDDD6A08D}"/>
              </a:ext>
            </a:extLst>
          </p:cNvPr>
          <p:cNvPicPr>
            <a:picLocks noChangeAspect="1"/>
          </p:cNvPicPr>
          <p:nvPr/>
        </p:nvPicPr>
        <p:blipFill>
          <a:blip r:embed="rId2"/>
          <a:stretch>
            <a:fillRect/>
          </a:stretch>
        </p:blipFill>
        <p:spPr>
          <a:xfrm>
            <a:off x="2583058" y="1394547"/>
            <a:ext cx="3132791" cy="415793"/>
          </a:xfrm>
          <a:prstGeom prst="rect">
            <a:avLst/>
          </a:prstGeom>
        </p:spPr>
      </p:pic>
      <p:pic>
        <p:nvPicPr>
          <p:cNvPr id="25" name="図 24">
            <a:extLst>
              <a:ext uri="{FF2B5EF4-FFF2-40B4-BE49-F238E27FC236}">
                <a16:creationId xmlns:a16="http://schemas.microsoft.com/office/drawing/2014/main" id="{2EE03635-D134-4FAF-A7F8-E522A9295E5E}"/>
              </a:ext>
            </a:extLst>
          </p:cNvPr>
          <p:cNvPicPr>
            <a:picLocks noChangeAspect="1"/>
          </p:cNvPicPr>
          <p:nvPr/>
        </p:nvPicPr>
        <p:blipFill>
          <a:blip r:embed="rId3"/>
          <a:stretch>
            <a:fillRect/>
          </a:stretch>
        </p:blipFill>
        <p:spPr>
          <a:xfrm>
            <a:off x="995078" y="4012506"/>
            <a:ext cx="8678637" cy="2397191"/>
          </a:xfrm>
          <a:prstGeom prst="rect">
            <a:avLst/>
          </a:prstGeom>
        </p:spPr>
      </p:pic>
      <p:pic>
        <p:nvPicPr>
          <p:cNvPr id="319" name="図 318">
            <a:extLst>
              <a:ext uri="{FF2B5EF4-FFF2-40B4-BE49-F238E27FC236}">
                <a16:creationId xmlns:a16="http://schemas.microsoft.com/office/drawing/2014/main" id="{AE9B45F0-F167-4327-9D5A-465D5BE8B18D}"/>
              </a:ext>
            </a:extLst>
          </p:cNvPr>
          <p:cNvPicPr>
            <a:picLocks noChangeAspect="1"/>
          </p:cNvPicPr>
          <p:nvPr/>
        </p:nvPicPr>
        <p:blipFill>
          <a:blip r:embed="rId4"/>
          <a:stretch>
            <a:fillRect/>
          </a:stretch>
        </p:blipFill>
        <p:spPr>
          <a:xfrm>
            <a:off x="1013894" y="1186861"/>
            <a:ext cx="8664024" cy="2769795"/>
          </a:xfrm>
          <a:prstGeom prst="rect">
            <a:avLst/>
          </a:prstGeom>
        </p:spPr>
      </p:pic>
      <p:sp>
        <p:nvSpPr>
          <p:cNvPr id="27" name="正方形/長方形 26">
            <a:extLst>
              <a:ext uri="{FF2B5EF4-FFF2-40B4-BE49-F238E27FC236}">
                <a16:creationId xmlns:a16="http://schemas.microsoft.com/office/drawing/2014/main" id="{F757308E-7DCE-4D25-A3B3-A111C819DCB8}"/>
              </a:ext>
            </a:extLst>
          </p:cNvPr>
          <p:cNvSpPr/>
          <p:nvPr/>
        </p:nvSpPr>
        <p:spPr>
          <a:xfrm>
            <a:off x="995078" y="1063876"/>
            <a:ext cx="2513319"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９</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定年までの就業先としての関心度</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BF3E902C-3268-4E7A-AA9E-D4CC2FFCCCCE}"/>
              </a:ext>
            </a:extLst>
          </p:cNvPr>
          <p:cNvSpPr/>
          <p:nvPr/>
        </p:nvSpPr>
        <p:spPr>
          <a:xfrm>
            <a:off x="1013895" y="4104910"/>
            <a:ext cx="2513319" cy="27697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１０</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定年以降の就業先としての関心度</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E11CAF4-CB8E-4219-92CE-31470B5EE278}"/>
              </a:ext>
            </a:extLst>
          </p:cNvPr>
          <p:cNvSpPr>
            <a:spLocks noGrp="1"/>
          </p:cNvSpPr>
          <p:nvPr>
            <p:ph type="sldNum" sz="quarter" idx="12"/>
          </p:nvPr>
        </p:nvSpPr>
        <p:spPr>
          <a:xfrm>
            <a:off x="7919753" y="6927395"/>
            <a:ext cx="2057400" cy="365125"/>
          </a:xfrm>
        </p:spPr>
        <p:txBody>
          <a:bodyPr/>
          <a:lstStyle/>
          <a:p>
            <a:fld id="{041AAA2B-8B21-46C5-A5F3-A5DBCC7D0D35}" type="slidenum">
              <a:rPr kumimoji="1" lang="ja-JP" altLang="en-US" smtClean="0"/>
              <a:t>15</a:t>
            </a:fld>
            <a:endParaRPr kumimoji="1" lang="ja-JP" altLang="en-US" dirty="0"/>
          </a:p>
        </p:txBody>
      </p:sp>
    </p:spTree>
    <p:extLst>
      <p:ext uri="{BB962C8B-B14F-4D97-AF65-F5344CB8AC3E}">
        <p14:creationId xmlns:p14="http://schemas.microsoft.com/office/powerpoint/2010/main" val="3422432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６．キャリアアップの取り組み</a:t>
            </a:r>
          </a:p>
        </p:txBody>
      </p:sp>
      <p:sp>
        <p:nvSpPr>
          <p:cNvPr id="27" name="正方形/長方形 26">
            <a:extLst>
              <a:ext uri="{FF2B5EF4-FFF2-40B4-BE49-F238E27FC236}">
                <a16:creationId xmlns:a16="http://schemas.microsoft.com/office/drawing/2014/main" id="{F757308E-7DCE-4D25-A3B3-A111C819DCB8}"/>
              </a:ext>
            </a:extLst>
          </p:cNvPr>
          <p:cNvSpPr/>
          <p:nvPr/>
        </p:nvSpPr>
        <p:spPr>
          <a:xfrm>
            <a:off x="995078" y="1063876"/>
            <a:ext cx="1755675"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キャリアアップの取り組み</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BF3E902C-3268-4E7A-AA9E-D4CC2FFCCCCE}"/>
              </a:ext>
            </a:extLst>
          </p:cNvPr>
          <p:cNvSpPr/>
          <p:nvPr/>
        </p:nvSpPr>
        <p:spPr>
          <a:xfrm>
            <a:off x="995078" y="4615358"/>
            <a:ext cx="7954779" cy="27697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現在の職場でその資格等を有効に活かせていると思いますか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認定看護師、専門看護師、特定行為研修修了の資格等をお持ちの方</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81ADC3AF-612C-49AE-B9A5-4A9C228FBD83}"/>
              </a:ext>
            </a:extLst>
          </p:cNvPr>
          <p:cNvSpPr/>
          <p:nvPr/>
        </p:nvSpPr>
        <p:spPr>
          <a:xfrm>
            <a:off x="912614" y="6587240"/>
            <a:ext cx="8809617" cy="551930"/>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◇職場で資格を活かせているのは</a:t>
            </a:r>
            <a:r>
              <a:rPr kumimoji="1" lang="en-US" altLang="ja-JP" sz="1200" dirty="0">
                <a:latin typeface="BIZ UDPゴシック" panose="020B0400000000000000" pitchFamily="50" charset="-128"/>
                <a:ea typeface="BIZ UDPゴシック" panose="020B0400000000000000" pitchFamily="50" charset="-128"/>
              </a:rPr>
              <a:t>60</a:t>
            </a:r>
            <a:r>
              <a:rPr kumimoji="1" lang="ja-JP" altLang="en-US" sz="1200" dirty="0">
                <a:latin typeface="BIZ UDPゴシック" panose="020B0400000000000000" pitchFamily="50" charset="-128"/>
                <a:ea typeface="BIZ UDPゴシック" panose="020B0400000000000000" pitchFamily="50" charset="-128"/>
              </a:rPr>
              <a:t>％と過半数だが、いきいきと働いている層では</a:t>
            </a:r>
            <a:r>
              <a:rPr kumimoji="1" lang="en-US" altLang="ja-JP" sz="1200" dirty="0">
                <a:latin typeface="BIZ UDPゴシック" panose="020B0400000000000000" pitchFamily="50" charset="-128"/>
                <a:ea typeface="BIZ UDPゴシック" panose="020B0400000000000000" pitchFamily="50" charset="-128"/>
              </a:rPr>
              <a:t>77</a:t>
            </a:r>
            <a:r>
              <a:rPr kumimoji="1" lang="ja-JP" altLang="en-US" sz="1200" dirty="0">
                <a:latin typeface="BIZ UDPゴシック" panose="020B0400000000000000" pitchFamily="50" charset="-128"/>
                <a:ea typeface="BIZ UDPゴシック" panose="020B0400000000000000" pitchFamily="50" charset="-128"/>
              </a:rPr>
              <a:t>％、いきいきと働けていない層では</a:t>
            </a:r>
            <a:r>
              <a:rPr kumimoji="1" lang="en-US" altLang="ja-JP" sz="1200" dirty="0">
                <a:latin typeface="BIZ UDPゴシック" panose="020B0400000000000000" pitchFamily="50" charset="-128"/>
                <a:ea typeface="BIZ UDPゴシック" panose="020B0400000000000000" pitchFamily="50" charset="-128"/>
              </a:rPr>
              <a:t>29</a:t>
            </a:r>
            <a:r>
              <a:rPr kumimoji="1" lang="ja-JP" altLang="en-US" sz="1200" dirty="0">
                <a:latin typeface="BIZ UDPゴシック" panose="020B0400000000000000" pitchFamily="50" charset="-128"/>
                <a:ea typeface="BIZ UDPゴシック" panose="020B0400000000000000" pitchFamily="50" charset="-128"/>
              </a:rPr>
              <a:t>％と、資格の活用度に大きな乖離がみられ、いきいきと働くには職場での保有資格の活用が必須である。</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886AC9A6-864B-4BF4-BA75-E5D491F6BC58}"/>
              </a:ext>
            </a:extLst>
          </p:cNvPr>
          <p:cNvPicPr>
            <a:picLocks noChangeAspect="1"/>
          </p:cNvPicPr>
          <p:nvPr/>
        </p:nvPicPr>
        <p:blipFill>
          <a:blip r:embed="rId2"/>
          <a:stretch>
            <a:fillRect/>
          </a:stretch>
        </p:blipFill>
        <p:spPr>
          <a:xfrm>
            <a:off x="1056448" y="1633726"/>
            <a:ext cx="8708335" cy="2531425"/>
          </a:xfrm>
          <a:prstGeom prst="rect">
            <a:avLst/>
          </a:prstGeom>
        </p:spPr>
      </p:pic>
      <p:pic>
        <p:nvPicPr>
          <p:cNvPr id="11" name="図 10">
            <a:extLst>
              <a:ext uri="{FF2B5EF4-FFF2-40B4-BE49-F238E27FC236}">
                <a16:creationId xmlns:a16="http://schemas.microsoft.com/office/drawing/2014/main" id="{4940ADA0-C10B-4835-8D94-327A34DC4AAE}"/>
              </a:ext>
            </a:extLst>
          </p:cNvPr>
          <p:cNvPicPr>
            <a:picLocks noChangeAspect="1"/>
          </p:cNvPicPr>
          <p:nvPr/>
        </p:nvPicPr>
        <p:blipFill>
          <a:blip r:embed="rId3"/>
          <a:stretch>
            <a:fillRect/>
          </a:stretch>
        </p:blipFill>
        <p:spPr>
          <a:xfrm>
            <a:off x="2270554" y="1919696"/>
            <a:ext cx="2914091" cy="406800"/>
          </a:xfrm>
          <a:prstGeom prst="rect">
            <a:avLst/>
          </a:prstGeom>
        </p:spPr>
      </p:pic>
      <p:sp>
        <p:nvSpPr>
          <p:cNvPr id="12" name="正方形/長方形 11">
            <a:extLst>
              <a:ext uri="{FF2B5EF4-FFF2-40B4-BE49-F238E27FC236}">
                <a16:creationId xmlns:a16="http://schemas.microsoft.com/office/drawing/2014/main" id="{45BAB198-DC69-4C9F-91F0-A164FE887F79}"/>
              </a:ext>
            </a:extLst>
          </p:cNvPr>
          <p:cNvSpPr/>
          <p:nvPr/>
        </p:nvSpPr>
        <p:spPr>
          <a:xfrm>
            <a:off x="2750752" y="1063877"/>
            <a:ext cx="7014031" cy="54907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キャリアアップの取組みは、「同職種または多職種による自主的な勉強会への参加」「看護関連学会への参加」で、ほぼ半数以上のニーズがみられた。いきいきと働いている層は研修の受講や学会や勉強会への参加に積極的で、職位別にみると中間管理職・管理職は「自主的な勉強会」 、「学会への参加」へのニーズが高めである。</a:t>
            </a:r>
          </a:p>
        </p:txBody>
      </p:sp>
      <p:pic>
        <p:nvPicPr>
          <p:cNvPr id="13" name="図 12">
            <a:extLst>
              <a:ext uri="{FF2B5EF4-FFF2-40B4-BE49-F238E27FC236}">
                <a16:creationId xmlns:a16="http://schemas.microsoft.com/office/drawing/2014/main" id="{FFC188EC-A869-46D4-A24E-1AB57F599230}"/>
              </a:ext>
            </a:extLst>
          </p:cNvPr>
          <p:cNvPicPr>
            <a:picLocks noChangeAspect="1"/>
          </p:cNvPicPr>
          <p:nvPr/>
        </p:nvPicPr>
        <p:blipFill>
          <a:blip r:embed="rId4"/>
          <a:stretch>
            <a:fillRect/>
          </a:stretch>
        </p:blipFill>
        <p:spPr>
          <a:xfrm>
            <a:off x="6114801" y="4914419"/>
            <a:ext cx="3219631" cy="223415"/>
          </a:xfrm>
          <a:prstGeom prst="rect">
            <a:avLst/>
          </a:prstGeom>
        </p:spPr>
      </p:pic>
      <p:pic>
        <p:nvPicPr>
          <p:cNvPr id="14" name="図 13">
            <a:extLst>
              <a:ext uri="{FF2B5EF4-FFF2-40B4-BE49-F238E27FC236}">
                <a16:creationId xmlns:a16="http://schemas.microsoft.com/office/drawing/2014/main" id="{AF37B501-0DDA-40B1-B8A2-F541D71AF72C}"/>
              </a:ext>
            </a:extLst>
          </p:cNvPr>
          <p:cNvPicPr>
            <a:picLocks noChangeAspect="1"/>
          </p:cNvPicPr>
          <p:nvPr/>
        </p:nvPicPr>
        <p:blipFill>
          <a:blip r:embed="rId5"/>
          <a:stretch>
            <a:fillRect/>
          </a:stretch>
        </p:blipFill>
        <p:spPr>
          <a:xfrm>
            <a:off x="1070605" y="5159924"/>
            <a:ext cx="8578739" cy="1531831"/>
          </a:xfrm>
          <a:prstGeom prst="rect">
            <a:avLst/>
          </a:prstGeom>
        </p:spPr>
      </p:pic>
      <p:sp>
        <p:nvSpPr>
          <p:cNvPr id="16" name="正方形/長方形 15">
            <a:extLst>
              <a:ext uri="{FF2B5EF4-FFF2-40B4-BE49-F238E27FC236}">
                <a16:creationId xmlns:a16="http://schemas.microsoft.com/office/drawing/2014/main" id="{2C2584CB-B6FD-4F0C-AB17-E6D8584289F0}"/>
              </a:ext>
            </a:extLst>
          </p:cNvPr>
          <p:cNvSpPr/>
          <p:nvPr/>
        </p:nvSpPr>
        <p:spPr>
          <a:xfrm>
            <a:off x="1013896" y="4160331"/>
            <a:ext cx="8708335" cy="406799"/>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看護キャリアアップの取組みでは、中間管理職で「看護学会への参加」、中間管理職・管理職で「同職種や多職種による勉強会」が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割以上の支持を集めている</a:t>
            </a:r>
            <a:endPar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0B7A910-AEB1-42C4-B905-56E9C8D385DB}"/>
              </a:ext>
            </a:extLst>
          </p:cNvPr>
          <p:cNvSpPr>
            <a:spLocks noGrp="1"/>
          </p:cNvSpPr>
          <p:nvPr>
            <p:ph type="sldNum" sz="quarter" idx="12"/>
          </p:nvPr>
        </p:nvSpPr>
        <p:spPr>
          <a:xfrm>
            <a:off x="7921156" y="6898550"/>
            <a:ext cx="2057400" cy="365125"/>
          </a:xfrm>
        </p:spPr>
        <p:txBody>
          <a:bodyPr/>
          <a:lstStyle/>
          <a:p>
            <a:fld id="{041AAA2B-8B21-46C5-A5F3-A5DBCC7D0D35}" type="slidenum">
              <a:rPr kumimoji="1" lang="ja-JP" altLang="en-US" smtClean="0"/>
              <a:t>16</a:t>
            </a:fld>
            <a:endParaRPr kumimoji="1" lang="ja-JP" altLang="en-US" dirty="0"/>
          </a:p>
        </p:txBody>
      </p:sp>
    </p:spTree>
    <p:extLst>
      <p:ext uri="{BB962C8B-B14F-4D97-AF65-F5344CB8AC3E}">
        <p14:creationId xmlns:p14="http://schemas.microsoft.com/office/powerpoint/2010/main" val="103402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７．</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奈良県内の就業経験</a:t>
            </a:r>
          </a:p>
        </p:txBody>
      </p:sp>
      <p:sp>
        <p:nvSpPr>
          <p:cNvPr id="27" name="正方形/長方形 26">
            <a:extLst>
              <a:ext uri="{FF2B5EF4-FFF2-40B4-BE49-F238E27FC236}">
                <a16:creationId xmlns:a16="http://schemas.microsoft.com/office/drawing/2014/main" id="{F757308E-7DCE-4D25-A3B3-A111C819DCB8}"/>
              </a:ext>
            </a:extLst>
          </p:cNvPr>
          <p:cNvSpPr/>
          <p:nvPr/>
        </p:nvSpPr>
        <p:spPr>
          <a:xfrm>
            <a:off x="995078" y="1063876"/>
            <a:ext cx="1755675"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奈良県での就業経験</a:t>
            </a:r>
          </a:p>
        </p:txBody>
      </p:sp>
      <p:pic>
        <p:nvPicPr>
          <p:cNvPr id="15" name="図 14">
            <a:extLst>
              <a:ext uri="{FF2B5EF4-FFF2-40B4-BE49-F238E27FC236}">
                <a16:creationId xmlns:a16="http://schemas.microsoft.com/office/drawing/2014/main" id="{62F87DD1-78EE-43D6-8380-10BB8A577D9C}"/>
              </a:ext>
            </a:extLst>
          </p:cNvPr>
          <p:cNvPicPr>
            <a:picLocks noChangeAspect="1"/>
          </p:cNvPicPr>
          <p:nvPr/>
        </p:nvPicPr>
        <p:blipFill>
          <a:blip r:embed="rId2"/>
          <a:stretch>
            <a:fillRect/>
          </a:stretch>
        </p:blipFill>
        <p:spPr>
          <a:xfrm>
            <a:off x="1029267" y="1684819"/>
            <a:ext cx="4218800" cy="5524018"/>
          </a:xfrm>
          <a:prstGeom prst="rect">
            <a:avLst/>
          </a:prstGeom>
        </p:spPr>
      </p:pic>
      <p:pic>
        <p:nvPicPr>
          <p:cNvPr id="17" name="図 16">
            <a:extLst>
              <a:ext uri="{FF2B5EF4-FFF2-40B4-BE49-F238E27FC236}">
                <a16:creationId xmlns:a16="http://schemas.microsoft.com/office/drawing/2014/main" id="{4ABE7A4A-7C7C-4B6E-85EE-1FD11C0E28A2}"/>
              </a:ext>
            </a:extLst>
          </p:cNvPr>
          <p:cNvPicPr>
            <a:picLocks noChangeAspect="1"/>
          </p:cNvPicPr>
          <p:nvPr/>
        </p:nvPicPr>
        <p:blipFill>
          <a:blip r:embed="rId3"/>
          <a:stretch>
            <a:fillRect/>
          </a:stretch>
        </p:blipFill>
        <p:spPr>
          <a:xfrm>
            <a:off x="1013896" y="1402617"/>
            <a:ext cx="3826914" cy="643811"/>
          </a:xfrm>
          <a:prstGeom prst="rect">
            <a:avLst/>
          </a:prstGeom>
        </p:spPr>
      </p:pic>
      <p:pic>
        <p:nvPicPr>
          <p:cNvPr id="18" name="図 17">
            <a:extLst>
              <a:ext uri="{FF2B5EF4-FFF2-40B4-BE49-F238E27FC236}">
                <a16:creationId xmlns:a16="http://schemas.microsoft.com/office/drawing/2014/main" id="{B58EEB98-8CC2-4D26-B91C-047C0AAB819B}"/>
              </a:ext>
            </a:extLst>
          </p:cNvPr>
          <p:cNvPicPr>
            <a:picLocks noChangeAspect="1"/>
          </p:cNvPicPr>
          <p:nvPr/>
        </p:nvPicPr>
        <p:blipFill>
          <a:blip r:embed="rId4"/>
          <a:stretch>
            <a:fillRect/>
          </a:stretch>
        </p:blipFill>
        <p:spPr>
          <a:xfrm>
            <a:off x="5364938" y="1411377"/>
            <a:ext cx="4426964" cy="4792073"/>
          </a:xfrm>
          <a:prstGeom prst="rect">
            <a:avLst/>
          </a:prstGeom>
          <a:ln>
            <a:solidFill>
              <a:srgbClr val="002060"/>
            </a:solidFill>
          </a:ln>
        </p:spPr>
      </p:pic>
      <p:sp>
        <p:nvSpPr>
          <p:cNvPr id="19" name="正方形/長方形 18">
            <a:extLst>
              <a:ext uri="{FF2B5EF4-FFF2-40B4-BE49-F238E27FC236}">
                <a16:creationId xmlns:a16="http://schemas.microsoft.com/office/drawing/2014/main" id="{9C004A9C-041D-4A2F-9551-C9CCF4FF4267}"/>
              </a:ext>
            </a:extLst>
          </p:cNvPr>
          <p:cNvSpPr/>
          <p:nvPr/>
        </p:nvSpPr>
        <p:spPr>
          <a:xfrm>
            <a:off x="5368061" y="1067243"/>
            <a:ext cx="1911148"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奈良県で就職した理由</a:t>
            </a:r>
          </a:p>
        </p:txBody>
      </p:sp>
      <p:sp>
        <p:nvSpPr>
          <p:cNvPr id="20" name="正方形/長方形 19">
            <a:extLst>
              <a:ext uri="{FF2B5EF4-FFF2-40B4-BE49-F238E27FC236}">
                <a16:creationId xmlns:a16="http://schemas.microsoft.com/office/drawing/2014/main" id="{161A0130-A5EA-4436-BF8A-EAB319787988}"/>
              </a:ext>
            </a:extLst>
          </p:cNvPr>
          <p:cNvSpPr/>
          <p:nvPr/>
        </p:nvSpPr>
        <p:spPr>
          <a:xfrm>
            <a:off x="5364938" y="6285797"/>
            <a:ext cx="4445996" cy="727194"/>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県外就業経験“あり”は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代が上がるほど、また、転職経験が多いほど県外就業経験率は高くなる。奈良県で就業した理由は、県内居住者で「自宅がある」「出身地である」「県内の養成所を卒業した」が上位で、県外居住者では「県内の養成所を卒業した」に次いで「通勤の利便性がよい」が続く。</a:t>
            </a:r>
          </a:p>
        </p:txBody>
      </p:sp>
      <p:sp>
        <p:nvSpPr>
          <p:cNvPr id="2" name="スライド番号プレースホルダー 1">
            <a:extLst>
              <a:ext uri="{FF2B5EF4-FFF2-40B4-BE49-F238E27FC236}">
                <a16:creationId xmlns:a16="http://schemas.microsoft.com/office/drawing/2014/main" id="{2D394A57-263A-4910-96BA-084164F2140C}"/>
              </a:ext>
            </a:extLst>
          </p:cNvPr>
          <p:cNvSpPr>
            <a:spLocks noGrp="1"/>
          </p:cNvSpPr>
          <p:nvPr>
            <p:ph type="sldNum" sz="quarter" idx="12"/>
          </p:nvPr>
        </p:nvSpPr>
        <p:spPr>
          <a:xfrm>
            <a:off x="7936531" y="6912777"/>
            <a:ext cx="2057400" cy="365125"/>
          </a:xfrm>
        </p:spPr>
        <p:txBody>
          <a:bodyPr/>
          <a:lstStyle/>
          <a:p>
            <a:fld id="{041AAA2B-8B21-46C5-A5F3-A5DBCC7D0D35}" type="slidenum">
              <a:rPr kumimoji="1" lang="ja-JP" altLang="en-US" smtClean="0"/>
              <a:t>17</a:t>
            </a:fld>
            <a:endParaRPr kumimoji="1" lang="ja-JP" altLang="en-US" dirty="0"/>
          </a:p>
        </p:txBody>
      </p:sp>
    </p:spTree>
    <p:extLst>
      <p:ext uri="{BB962C8B-B14F-4D97-AF65-F5344CB8AC3E}">
        <p14:creationId xmlns:p14="http://schemas.microsoft.com/office/powerpoint/2010/main" val="154064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７．</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奈良県内の就業経験</a:t>
            </a:r>
          </a:p>
        </p:txBody>
      </p:sp>
      <p:sp>
        <p:nvSpPr>
          <p:cNvPr id="27" name="正方形/長方形 26">
            <a:extLst>
              <a:ext uri="{FF2B5EF4-FFF2-40B4-BE49-F238E27FC236}">
                <a16:creationId xmlns:a16="http://schemas.microsoft.com/office/drawing/2014/main" id="{F757308E-7DCE-4D25-A3B3-A111C819DCB8}"/>
              </a:ext>
            </a:extLst>
          </p:cNvPr>
          <p:cNvSpPr/>
          <p:nvPr/>
        </p:nvSpPr>
        <p:spPr>
          <a:xfrm>
            <a:off x="880586" y="1056493"/>
            <a:ext cx="2209801"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今後の奈良県での就業意向</a:t>
            </a:r>
          </a:p>
        </p:txBody>
      </p:sp>
      <p:sp>
        <p:nvSpPr>
          <p:cNvPr id="19" name="正方形/長方形 18">
            <a:extLst>
              <a:ext uri="{FF2B5EF4-FFF2-40B4-BE49-F238E27FC236}">
                <a16:creationId xmlns:a16="http://schemas.microsoft.com/office/drawing/2014/main" id="{9C004A9C-041D-4A2F-9551-C9CCF4FF4267}"/>
              </a:ext>
            </a:extLst>
          </p:cNvPr>
          <p:cNvSpPr/>
          <p:nvPr/>
        </p:nvSpPr>
        <p:spPr>
          <a:xfrm>
            <a:off x="880585" y="3695987"/>
            <a:ext cx="2601688"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現在の職場を就職先として選んだ理由</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161A0130-A5EA-4436-BF8A-EAB319787988}"/>
              </a:ext>
            </a:extLst>
          </p:cNvPr>
          <p:cNvSpPr/>
          <p:nvPr/>
        </p:nvSpPr>
        <p:spPr>
          <a:xfrm>
            <a:off x="6887322" y="1461634"/>
            <a:ext cx="2834908" cy="1024970"/>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今後、奈良県で就業したいは</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80</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％。年代が上がるほど県内就業意向が高くなる。県外居住者に限ってみると、県内就業意向は</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55</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％になるものの、過半数の就業意向を得た。</a:t>
            </a:r>
          </a:p>
        </p:txBody>
      </p:sp>
      <p:pic>
        <p:nvPicPr>
          <p:cNvPr id="10" name="図 9">
            <a:extLst>
              <a:ext uri="{FF2B5EF4-FFF2-40B4-BE49-F238E27FC236}">
                <a16:creationId xmlns:a16="http://schemas.microsoft.com/office/drawing/2014/main" id="{B9F6B47D-2A85-44DD-8488-8ED0FE40F3FA}"/>
              </a:ext>
            </a:extLst>
          </p:cNvPr>
          <p:cNvPicPr>
            <a:picLocks noChangeAspect="1"/>
          </p:cNvPicPr>
          <p:nvPr/>
        </p:nvPicPr>
        <p:blipFill>
          <a:blip r:embed="rId2"/>
          <a:stretch>
            <a:fillRect/>
          </a:stretch>
        </p:blipFill>
        <p:spPr>
          <a:xfrm>
            <a:off x="4283460" y="1139813"/>
            <a:ext cx="2504295" cy="227471"/>
          </a:xfrm>
          <a:prstGeom prst="rect">
            <a:avLst/>
          </a:prstGeom>
        </p:spPr>
      </p:pic>
      <p:pic>
        <p:nvPicPr>
          <p:cNvPr id="11" name="図 10">
            <a:extLst>
              <a:ext uri="{FF2B5EF4-FFF2-40B4-BE49-F238E27FC236}">
                <a16:creationId xmlns:a16="http://schemas.microsoft.com/office/drawing/2014/main" id="{8DFCD540-9CAB-4697-A198-4B04FEDEA4E6}"/>
              </a:ext>
            </a:extLst>
          </p:cNvPr>
          <p:cNvPicPr>
            <a:picLocks noChangeAspect="1"/>
          </p:cNvPicPr>
          <p:nvPr/>
        </p:nvPicPr>
        <p:blipFill>
          <a:blip r:embed="rId3"/>
          <a:stretch>
            <a:fillRect/>
          </a:stretch>
        </p:blipFill>
        <p:spPr>
          <a:xfrm>
            <a:off x="995078" y="1367284"/>
            <a:ext cx="6021346" cy="2238643"/>
          </a:xfrm>
          <a:prstGeom prst="rect">
            <a:avLst/>
          </a:prstGeom>
        </p:spPr>
      </p:pic>
      <p:sp>
        <p:nvSpPr>
          <p:cNvPr id="13" name="正方形/長方形 12">
            <a:extLst>
              <a:ext uri="{FF2B5EF4-FFF2-40B4-BE49-F238E27FC236}">
                <a16:creationId xmlns:a16="http://schemas.microsoft.com/office/drawing/2014/main" id="{1FBA6C95-03D3-4054-A848-AA2C3718962C}"/>
              </a:ext>
            </a:extLst>
          </p:cNvPr>
          <p:cNvSpPr/>
          <p:nvPr/>
        </p:nvSpPr>
        <p:spPr>
          <a:xfrm>
            <a:off x="3482274" y="3695988"/>
            <a:ext cx="6290596" cy="628661"/>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現在の就業先の選定理由を県内居住者と県外居住者で比較してみると、県外居住者は「アクセス・立地がよい（</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％）」「車通勤が可能（</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％）」に続いて「キャリア形成ができる（</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％）」が上位に食い込み、県内居住者より</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ポイント高い。</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1EEAEC7-4415-41EB-876E-1A3BC726ECCA}"/>
              </a:ext>
            </a:extLst>
          </p:cNvPr>
          <p:cNvGrpSpPr/>
          <p:nvPr/>
        </p:nvGrpSpPr>
        <p:grpSpPr>
          <a:xfrm>
            <a:off x="942766" y="4324649"/>
            <a:ext cx="8610602" cy="2645247"/>
            <a:chOff x="168860" y="3973811"/>
            <a:chExt cx="8610602" cy="2645247"/>
          </a:xfrm>
        </p:grpSpPr>
        <p:pic>
          <p:nvPicPr>
            <p:cNvPr id="12" name="図 11">
              <a:extLst>
                <a:ext uri="{FF2B5EF4-FFF2-40B4-BE49-F238E27FC236}">
                  <a16:creationId xmlns:a16="http://schemas.microsoft.com/office/drawing/2014/main" id="{D4A06232-6A7F-4E46-B4D2-79040D79D1DE}"/>
                </a:ext>
              </a:extLst>
            </p:cNvPr>
            <p:cNvPicPr>
              <a:picLocks noChangeAspect="1"/>
            </p:cNvPicPr>
            <p:nvPr/>
          </p:nvPicPr>
          <p:blipFill>
            <a:blip r:embed="rId4"/>
            <a:stretch>
              <a:fillRect/>
            </a:stretch>
          </p:blipFill>
          <p:spPr>
            <a:xfrm>
              <a:off x="168860" y="3973811"/>
              <a:ext cx="8610602" cy="2645247"/>
            </a:xfrm>
            <a:prstGeom prst="rect">
              <a:avLst/>
            </a:prstGeom>
          </p:spPr>
        </p:pic>
        <p:sp>
          <p:nvSpPr>
            <p:cNvPr id="14" name="四角形: 角を丸くする 13">
              <a:extLst>
                <a:ext uri="{FF2B5EF4-FFF2-40B4-BE49-F238E27FC236}">
                  <a16:creationId xmlns:a16="http://schemas.microsoft.com/office/drawing/2014/main" id="{F896552C-9998-4B11-B073-2F4D2476A66B}"/>
                </a:ext>
              </a:extLst>
            </p:cNvPr>
            <p:cNvSpPr/>
            <p:nvPr/>
          </p:nvSpPr>
          <p:spPr>
            <a:xfrm>
              <a:off x="2455817" y="5132798"/>
              <a:ext cx="217714" cy="1186061"/>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17D83BD3-6F29-4960-AB10-E706DD1BFEDA}"/>
                </a:ext>
              </a:extLst>
            </p:cNvPr>
            <p:cNvSpPr/>
            <p:nvPr/>
          </p:nvSpPr>
          <p:spPr>
            <a:xfrm>
              <a:off x="2791097" y="5131942"/>
              <a:ext cx="217714" cy="118606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2D80AFD-B659-4802-B3C2-60C3863BBD71}"/>
                </a:ext>
              </a:extLst>
            </p:cNvPr>
            <p:cNvSpPr/>
            <p:nvPr/>
          </p:nvSpPr>
          <p:spPr>
            <a:xfrm>
              <a:off x="778938" y="5130206"/>
              <a:ext cx="217714" cy="1188654"/>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C615AF23-D693-4393-9C0F-21ECE0675F02}"/>
              </a:ext>
            </a:extLst>
          </p:cNvPr>
          <p:cNvSpPr/>
          <p:nvPr/>
        </p:nvSpPr>
        <p:spPr>
          <a:xfrm>
            <a:off x="912614" y="6833759"/>
            <a:ext cx="8809617" cy="300199"/>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◇県外居住者に奈良県で就業してもらうには「車通勤への対応」や「キャリア形成への支援」が求められる</a:t>
            </a:r>
          </a:p>
        </p:txBody>
      </p:sp>
      <p:sp>
        <p:nvSpPr>
          <p:cNvPr id="17" name="正方形/長方形 16">
            <a:extLst>
              <a:ext uri="{FF2B5EF4-FFF2-40B4-BE49-F238E27FC236}">
                <a16:creationId xmlns:a16="http://schemas.microsoft.com/office/drawing/2014/main" id="{A70F93E3-0E33-4EED-8378-CBCCCC35A028}"/>
              </a:ext>
            </a:extLst>
          </p:cNvPr>
          <p:cNvSpPr/>
          <p:nvPr/>
        </p:nvSpPr>
        <p:spPr>
          <a:xfrm>
            <a:off x="963252" y="4324648"/>
            <a:ext cx="8797900" cy="2513478"/>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49C7D6A-0FD3-4CCE-9E8D-367080034047}"/>
              </a:ext>
            </a:extLst>
          </p:cNvPr>
          <p:cNvSpPr>
            <a:spLocks noGrp="1"/>
          </p:cNvSpPr>
          <p:nvPr>
            <p:ph type="sldNum" sz="quarter" idx="12"/>
          </p:nvPr>
        </p:nvSpPr>
        <p:spPr>
          <a:xfrm>
            <a:off x="7953309" y="6843713"/>
            <a:ext cx="2057400" cy="365125"/>
          </a:xfrm>
        </p:spPr>
        <p:txBody>
          <a:bodyPr/>
          <a:lstStyle/>
          <a:p>
            <a:fld id="{041AAA2B-8B21-46C5-A5F3-A5DBCC7D0D35}" type="slidenum">
              <a:rPr kumimoji="1" lang="ja-JP" altLang="en-US" smtClean="0"/>
              <a:t>18</a:t>
            </a:fld>
            <a:endParaRPr kumimoji="1" lang="ja-JP" altLang="en-US" dirty="0"/>
          </a:p>
        </p:txBody>
      </p:sp>
    </p:spTree>
    <p:extLst>
      <p:ext uri="{BB962C8B-B14F-4D97-AF65-F5344CB8AC3E}">
        <p14:creationId xmlns:p14="http://schemas.microsoft.com/office/powerpoint/2010/main" val="360573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dirty="0">
                <a:latin typeface="BIZ UDPゴシック" panose="020B0400000000000000" pitchFamily="50" charset="-128"/>
                <a:ea typeface="BIZ UDPゴシック" panose="020B0400000000000000" pitchFamily="50" charset="-128"/>
              </a:rPr>
              <a:t>８．</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転職経験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転職経験のある方</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F757308E-7DCE-4D25-A3B3-A111C819DCB8}"/>
              </a:ext>
            </a:extLst>
          </p:cNvPr>
          <p:cNvSpPr/>
          <p:nvPr/>
        </p:nvSpPr>
        <p:spPr>
          <a:xfrm>
            <a:off x="880586" y="1056493"/>
            <a:ext cx="1722121"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転職経験の有無</a:t>
            </a:r>
          </a:p>
        </p:txBody>
      </p:sp>
      <p:sp>
        <p:nvSpPr>
          <p:cNvPr id="19" name="正方形/長方形 18">
            <a:extLst>
              <a:ext uri="{FF2B5EF4-FFF2-40B4-BE49-F238E27FC236}">
                <a16:creationId xmlns:a16="http://schemas.microsoft.com/office/drawing/2014/main" id="{9C004A9C-041D-4A2F-9551-C9CCF4FF4267}"/>
              </a:ext>
            </a:extLst>
          </p:cNvPr>
          <p:cNvSpPr/>
          <p:nvPr/>
        </p:nvSpPr>
        <p:spPr>
          <a:xfrm>
            <a:off x="911675" y="3315237"/>
            <a:ext cx="2309340"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看護職員の転職実態（就業中）</a:t>
            </a:r>
          </a:p>
        </p:txBody>
      </p:sp>
      <p:pic>
        <p:nvPicPr>
          <p:cNvPr id="17" name="図 16">
            <a:extLst>
              <a:ext uri="{FF2B5EF4-FFF2-40B4-BE49-F238E27FC236}">
                <a16:creationId xmlns:a16="http://schemas.microsoft.com/office/drawing/2014/main" id="{716F6C41-BD47-49AF-A23E-167F5CB975FE}"/>
              </a:ext>
            </a:extLst>
          </p:cNvPr>
          <p:cNvPicPr>
            <a:picLocks noChangeAspect="1"/>
          </p:cNvPicPr>
          <p:nvPr/>
        </p:nvPicPr>
        <p:blipFill>
          <a:blip r:embed="rId2"/>
          <a:stretch>
            <a:fillRect/>
          </a:stretch>
        </p:blipFill>
        <p:spPr>
          <a:xfrm>
            <a:off x="911675" y="4270817"/>
            <a:ext cx="8868462" cy="2938020"/>
          </a:xfrm>
          <a:prstGeom prst="rect">
            <a:avLst/>
          </a:prstGeom>
        </p:spPr>
      </p:pic>
      <p:pic>
        <p:nvPicPr>
          <p:cNvPr id="5" name="図 4">
            <a:extLst>
              <a:ext uri="{FF2B5EF4-FFF2-40B4-BE49-F238E27FC236}">
                <a16:creationId xmlns:a16="http://schemas.microsoft.com/office/drawing/2014/main" id="{F0757B90-8C95-4907-A2D8-7EEDD036E426}"/>
              </a:ext>
            </a:extLst>
          </p:cNvPr>
          <p:cNvPicPr>
            <a:picLocks noChangeAspect="1"/>
          </p:cNvPicPr>
          <p:nvPr/>
        </p:nvPicPr>
        <p:blipFill>
          <a:blip r:embed="rId3"/>
          <a:stretch>
            <a:fillRect/>
          </a:stretch>
        </p:blipFill>
        <p:spPr>
          <a:xfrm>
            <a:off x="911676" y="1140699"/>
            <a:ext cx="5975647" cy="2177453"/>
          </a:xfrm>
          <a:prstGeom prst="rect">
            <a:avLst/>
          </a:prstGeom>
        </p:spPr>
      </p:pic>
      <p:pic>
        <p:nvPicPr>
          <p:cNvPr id="6" name="図 5">
            <a:extLst>
              <a:ext uri="{FF2B5EF4-FFF2-40B4-BE49-F238E27FC236}">
                <a16:creationId xmlns:a16="http://schemas.microsoft.com/office/drawing/2014/main" id="{2ABDAB86-23C9-4EEB-BFC2-1AD01470EBE8}"/>
              </a:ext>
            </a:extLst>
          </p:cNvPr>
          <p:cNvPicPr>
            <a:picLocks noChangeAspect="1"/>
          </p:cNvPicPr>
          <p:nvPr/>
        </p:nvPicPr>
        <p:blipFill>
          <a:blip r:embed="rId4"/>
          <a:stretch>
            <a:fillRect/>
          </a:stretch>
        </p:blipFill>
        <p:spPr>
          <a:xfrm>
            <a:off x="3221015" y="880851"/>
            <a:ext cx="3011551" cy="370182"/>
          </a:xfrm>
          <a:prstGeom prst="rect">
            <a:avLst/>
          </a:prstGeom>
        </p:spPr>
      </p:pic>
      <p:sp>
        <p:nvSpPr>
          <p:cNvPr id="25" name="正方形/長方形 24">
            <a:extLst>
              <a:ext uri="{FF2B5EF4-FFF2-40B4-BE49-F238E27FC236}">
                <a16:creationId xmlns:a16="http://schemas.microsoft.com/office/drawing/2014/main" id="{2DEBE395-8CE3-4025-96D7-001C29194511}"/>
              </a:ext>
            </a:extLst>
          </p:cNvPr>
          <p:cNvSpPr/>
          <p:nvPr/>
        </p:nvSpPr>
        <p:spPr>
          <a:xfrm>
            <a:off x="6860506" y="844387"/>
            <a:ext cx="2892815" cy="126523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転職経験者は</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61</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20</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代では</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1/4</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程度にとどまるが、</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30</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代以上では過半数が転職経験ありとなる。転職回数は１～２回が３６％。転職の有無は、看護師としていきいき働けているかとの関係性が低いため、全ての転職をネガティブなものとして捉える必要はない</a:t>
            </a:r>
          </a:p>
        </p:txBody>
      </p:sp>
      <p:sp>
        <p:nvSpPr>
          <p:cNvPr id="26" name="正方形/長方形 25">
            <a:extLst>
              <a:ext uri="{FF2B5EF4-FFF2-40B4-BE49-F238E27FC236}">
                <a16:creationId xmlns:a16="http://schemas.microsoft.com/office/drawing/2014/main" id="{072457CC-4E54-4C8D-8859-6AE1FFCD8104}"/>
              </a:ext>
            </a:extLst>
          </p:cNvPr>
          <p:cNvSpPr/>
          <p:nvPr/>
        </p:nvSpPr>
        <p:spPr>
          <a:xfrm>
            <a:off x="911675" y="3590058"/>
            <a:ext cx="8868462" cy="715499"/>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経験したライフイベントは、</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施設目で「結婚」、</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施設目以降で「出産・育児」が最多となる。退職理由は、転職回数を問わず「他の職場への興味」が上位となるが、</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施設目では「結婚や家族の転勤による通勤困難」、</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施設目で「仕事に興味がもてない」、</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施設目で「上司との関係が困難」が主な理由に加わる。当時の退職を思いとどまるのに必要だったことは、</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施設目が「時間外労働が少ない」「年次有給休暇が取得しやすい」、</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施設目以降は「上司との関係が良い」が上位にあげられる。</a:t>
            </a:r>
          </a:p>
        </p:txBody>
      </p:sp>
      <p:sp>
        <p:nvSpPr>
          <p:cNvPr id="28" name="正方形/長方形 27">
            <a:extLst>
              <a:ext uri="{FF2B5EF4-FFF2-40B4-BE49-F238E27FC236}">
                <a16:creationId xmlns:a16="http://schemas.microsoft.com/office/drawing/2014/main" id="{A90965B6-E3EE-4898-A550-77112B3D5E58}"/>
              </a:ext>
            </a:extLst>
          </p:cNvPr>
          <p:cNvSpPr/>
          <p:nvPr/>
        </p:nvSpPr>
        <p:spPr>
          <a:xfrm>
            <a:off x="6860505" y="2180476"/>
            <a:ext cx="2892815" cy="1221881"/>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◇最初の就業先で多くが「結婚」を経験し、残業回避や有休取得がままならないと退職するという傾向がみられ、</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施設目以降では「上司との関係次第」で転職を繰り返すこととなる。ネガティブな転職防止には、この２つの要件の解決がポイントになる</a:t>
            </a:r>
          </a:p>
        </p:txBody>
      </p:sp>
      <p:sp>
        <p:nvSpPr>
          <p:cNvPr id="2" name="スライド番号プレースホルダー 1">
            <a:extLst>
              <a:ext uri="{FF2B5EF4-FFF2-40B4-BE49-F238E27FC236}">
                <a16:creationId xmlns:a16="http://schemas.microsoft.com/office/drawing/2014/main" id="{5B016A52-B6A5-40CE-B5CB-AC22EB4B08AA}"/>
              </a:ext>
            </a:extLst>
          </p:cNvPr>
          <p:cNvSpPr>
            <a:spLocks noGrp="1"/>
          </p:cNvSpPr>
          <p:nvPr>
            <p:ph type="sldNum" sz="quarter" idx="12"/>
          </p:nvPr>
        </p:nvSpPr>
        <p:spPr>
          <a:xfrm>
            <a:off x="7928143" y="6866087"/>
            <a:ext cx="2057400" cy="365125"/>
          </a:xfrm>
        </p:spPr>
        <p:txBody>
          <a:bodyPr/>
          <a:lstStyle/>
          <a:p>
            <a:fld id="{041AAA2B-8B21-46C5-A5F3-A5DBCC7D0D35}" type="slidenum">
              <a:rPr kumimoji="1" lang="ja-JP" altLang="en-US" smtClean="0"/>
              <a:t>19</a:t>
            </a:fld>
            <a:endParaRPr kumimoji="1" lang="ja-JP" altLang="en-US" dirty="0"/>
          </a:p>
        </p:txBody>
      </p:sp>
    </p:spTree>
    <p:extLst>
      <p:ext uri="{BB962C8B-B14F-4D97-AF65-F5344CB8AC3E}">
        <p14:creationId xmlns:p14="http://schemas.microsoft.com/office/powerpoint/2010/main" val="131465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sp>
        <p:nvSpPr>
          <p:cNvPr id="5" name="タイトル 1">
            <a:extLst>
              <a:ext uri="{FF2B5EF4-FFF2-40B4-BE49-F238E27FC236}">
                <a16:creationId xmlns:a16="http://schemas.microsoft.com/office/drawing/2014/main" id="{9451FB03-7A73-4603-B966-A904485C922C}"/>
              </a:ext>
            </a:extLst>
          </p:cNvPr>
          <p:cNvSpPr txBox="1">
            <a:spLocks/>
          </p:cNvSpPr>
          <p:nvPr/>
        </p:nvSpPr>
        <p:spPr>
          <a:xfrm>
            <a:off x="914877" y="823928"/>
            <a:ext cx="2158092" cy="25377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BIZ UDPゴシック" panose="020B0400000000000000" pitchFamily="50" charset="-128"/>
                <a:ea typeface="BIZ UDPゴシック" panose="020B0400000000000000" pitchFamily="50" charset="-128"/>
              </a:rPr>
              <a:t>１．看護師の概況</a:t>
            </a:r>
          </a:p>
        </p:txBody>
      </p:sp>
      <p:grpSp>
        <p:nvGrpSpPr>
          <p:cNvPr id="17" name="グループ化 16">
            <a:extLst>
              <a:ext uri="{FF2B5EF4-FFF2-40B4-BE49-F238E27FC236}">
                <a16:creationId xmlns:a16="http://schemas.microsoft.com/office/drawing/2014/main" id="{C0F96108-76B8-4ADC-8A7C-1D2993B2FA3F}"/>
              </a:ext>
            </a:extLst>
          </p:cNvPr>
          <p:cNvGrpSpPr/>
          <p:nvPr/>
        </p:nvGrpSpPr>
        <p:grpSpPr>
          <a:xfrm>
            <a:off x="988083" y="1376914"/>
            <a:ext cx="4325661" cy="1027814"/>
            <a:chOff x="228342" y="2562415"/>
            <a:chExt cx="3451028" cy="896336"/>
          </a:xfrm>
        </p:grpSpPr>
        <p:grpSp>
          <p:nvGrpSpPr>
            <p:cNvPr id="15" name="グループ化 14">
              <a:extLst>
                <a:ext uri="{FF2B5EF4-FFF2-40B4-BE49-F238E27FC236}">
                  <a16:creationId xmlns:a16="http://schemas.microsoft.com/office/drawing/2014/main" id="{41D7A6D1-2FDA-438B-8713-E6DD7F09635D}"/>
                </a:ext>
              </a:extLst>
            </p:cNvPr>
            <p:cNvGrpSpPr/>
            <p:nvPr/>
          </p:nvGrpSpPr>
          <p:grpSpPr>
            <a:xfrm>
              <a:off x="461148" y="2577812"/>
              <a:ext cx="3218222" cy="815828"/>
              <a:chOff x="295685" y="2381062"/>
              <a:chExt cx="3218222" cy="815828"/>
            </a:xfrm>
          </p:grpSpPr>
          <p:pic>
            <p:nvPicPr>
              <p:cNvPr id="13" name="図 12">
                <a:extLst>
                  <a:ext uri="{FF2B5EF4-FFF2-40B4-BE49-F238E27FC236}">
                    <a16:creationId xmlns:a16="http://schemas.microsoft.com/office/drawing/2014/main" id="{B8441FFB-D8A5-412D-85FF-14CAF06D647A}"/>
                  </a:ext>
                </a:extLst>
              </p:cNvPr>
              <p:cNvPicPr>
                <a:picLocks noChangeAspect="1"/>
              </p:cNvPicPr>
              <p:nvPr/>
            </p:nvPicPr>
            <p:blipFill>
              <a:blip r:embed="rId2"/>
              <a:stretch>
                <a:fillRect/>
              </a:stretch>
            </p:blipFill>
            <p:spPr>
              <a:xfrm>
                <a:off x="295685" y="2381062"/>
                <a:ext cx="3218222" cy="674651"/>
              </a:xfrm>
              <a:prstGeom prst="rect">
                <a:avLst/>
              </a:prstGeom>
            </p:spPr>
          </p:pic>
          <p:pic>
            <p:nvPicPr>
              <p:cNvPr id="14" name="図 13">
                <a:extLst>
                  <a:ext uri="{FF2B5EF4-FFF2-40B4-BE49-F238E27FC236}">
                    <a16:creationId xmlns:a16="http://schemas.microsoft.com/office/drawing/2014/main" id="{03BFECCF-FDD7-4393-AFA0-477D695D26DB}"/>
                  </a:ext>
                </a:extLst>
              </p:cNvPr>
              <p:cNvPicPr>
                <a:picLocks noChangeAspect="1"/>
              </p:cNvPicPr>
              <p:nvPr/>
            </p:nvPicPr>
            <p:blipFill>
              <a:blip r:embed="rId3"/>
              <a:stretch>
                <a:fillRect/>
              </a:stretch>
            </p:blipFill>
            <p:spPr>
              <a:xfrm>
                <a:off x="1178655" y="2970123"/>
                <a:ext cx="2019878" cy="226767"/>
              </a:xfrm>
              <a:prstGeom prst="rect">
                <a:avLst/>
              </a:prstGeom>
            </p:spPr>
          </p:pic>
        </p:grpSp>
        <p:sp>
          <p:nvSpPr>
            <p:cNvPr id="16" name="正方形/長方形 15">
              <a:extLst>
                <a:ext uri="{FF2B5EF4-FFF2-40B4-BE49-F238E27FC236}">
                  <a16:creationId xmlns:a16="http://schemas.microsoft.com/office/drawing/2014/main" id="{67801C9A-07D7-4A99-A8E6-6099EEEC0033}"/>
                </a:ext>
              </a:extLst>
            </p:cNvPr>
            <p:cNvSpPr/>
            <p:nvPr/>
          </p:nvSpPr>
          <p:spPr>
            <a:xfrm>
              <a:off x="228342" y="2562415"/>
              <a:ext cx="3443423" cy="896336"/>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sp>
        <p:nvSpPr>
          <p:cNvPr id="43" name="正方形/長方形 42">
            <a:extLst>
              <a:ext uri="{FF2B5EF4-FFF2-40B4-BE49-F238E27FC236}">
                <a16:creationId xmlns:a16="http://schemas.microsoft.com/office/drawing/2014/main" id="{6452F13A-2356-4652-B32A-B2423B90E226}"/>
              </a:ext>
            </a:extLst>
          </p:cNvPr>
          <p:cNvSpPr/>
          <p:nvPr/>
        </p:nvSpPr>
        <p:spPr>
          <a:xfrm>
            <a:off x="914878" y="6605145"/>
            <a:ext cx="8807353" cy="526445"/>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　就業者は現役世代が中心で、リタイア世代の就業はまだまだ少ない</a:t>
            </a:r>
          </a:p>
          <a:p>
            <a:r>
              <a:rPr kumimoji="1" lang="ja-JP" altLang="en-US" sz="1200" dirty="0">
                <a:latin typeface="BIZ UDPゴシック" panose="020B0400000000000000" pitchFamily="50" charset="-128"/>
                <a:ea typeface="BIZ UDPゴシック" panose="020B0400000000000000" pitchFamily="50" charset="-128"/>
              </a:rPr>
              <a:t>◇　柔軟な働き方が要求される“未就学児や要介護者との同居層”が</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割程度みられる</a:t>
            </a:r>
          </a:p>
        </p:txBody>
      </p:sp>
      <p:grpSp>
        <p:nvGrpSpPr>
          <p:cNvPr id="3" name="グループ化 2">
            <a:extLst>
              <a:ext uri="{FF2B5EF4-FFF2-40B4-BE49-F238E27FC236}">
                <a16:creationId xmlns:a16="http://schemas.microsoft.com/office/drawing/2014/main" id="{F668654A-CBAC-4573-9EEF-049E942F80B9}"/>
              </a:ext>
            </a:extLst>
          </p:cNvPr>
          <p:cNvGrpSpPr/>
          <p:nvPr/>
        </p:nvGrpSpPr>
        <p:grpSpPr>
          <a:xfrm>
            <a:off x="978927" y="1068935"/>
            <a:ext cx="2679910" cy="287244"/>
            <a:chOff x="214178" y="778141"/>
            <a:chExt cx="2679910" cy="287244"/>
          </a:xfrm>
        </p:grpSpPr>
        <p:sp>
          <p:nvSpPr>
            <p:cNvPr id="52" name="正方形/長方形 51">
              <a:extLst>
                <a:ext uri="{FF2B5EF4-FFF2-40B4-BE49-F238E27FC236}">
                  <a16:creationId xmlns:a16="http://schemas.microsoft.com/office/drawing/2014/main" id="{B6FC7A1F-BD86-4289-A713-4853BC854879}"/>
                </a:ext>
              </a:extLst>
            </p:cNvPr>
            <p:cNvSpPr/>
            <p:nvPr/>
          </p:nvSpPr>
          <p:spPr>
            <a:xfrm>
              <a:off x="214178" y="778684"/>
              <a:ext cx="1747728" cy="28670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（１）居住地（県内・県外）</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63B8F11C-2B33-4CED-9379-F8DCB66BB0C6}"/>
                </a:ext>
              </a:extLst>
            </p:cNvPr>
            <p:cNvSpPr/>
            <p:nvPr/>
          </p:nvSpPr>
          <p:spPr>
            <a:xfrm>
              <a:off x="1753764" y="778141"/>
              <a:ext cx="1140324" cy="286701"/>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9</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割が県内居住</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27E29836-69AC-4D0D-B94D-6386FF9EFF8A}"/>
              </a:ext>
            </a:extLst>
          </p:cNvPr>
          <p:cNvGrpSpPr/>
          <p:nvPr/>
        </p:nvGrpSpPr>
        <p:grpSpPr>
          <a:xfrm>
            <a:off x="945065" y="4836762"/>
            <a:ext cx="4347945" cy="1565450"/>
            <a:chOff x="192807" y="2124603"/>
            <a:chExt cx="4347945" cy="1565450"/>
          </a:xfrm>
        </p:grpSpPr>
        <p:grpSp>
          <p:nvGrpSpPr>
            <p:cNvPr id="23" name="グループ化 22">
              <a:extLst>
                <a:ext uri="{FF2B5EF4-FFF2-40B4-BE49-F238E27FC236}">
                  <a16:creationId xmlns:a16="http://schemas.microsoft.com/office/drawing/2014/main" id="{617CD458-39FC-4CD6-AF69-CF3127FC436D}"/>
                </a:ext>
              </a:extLst>
            </p:cNvPr>
            <p:cNvGrpSpPr/>
            <p:nvPr/>
          </p:nvGrpSpPr>
          <p:grpSpPr>
            <a:xfrm>
              <a:off x="198128" y="2554479"/>
              <a:ext cx="4342624" cy="1135574"/>
              <a:chOff x="140972" y="3669643"/>
              <a:chExt cx="4480418" cy="1253224"/>
            </a:xfrm>
          </p:grpSpPr>
          <p:pic>
            <p:nvPicPr>
              <p:cNvPr id="18" name="図 17">
                <a:extLst>
                  <a:ext uri="{FF2B5EF4-FFF2-40B4-BE49-F238E27FC236}">
                    <a16:creationId xmlns:a16="http://schemas.microsoft.com/office/drawing/2014/main" id="{64B6F11C-98B8-4C2D-ADED-8FD7AFB7D942}"/>
                  </a:ext>
                </a:extLst>
              </p:cNvPr>
              <p:cNvPicPr>
                <a:picLocks noChangeAspect="1"/>
              </p:cNvPicPr>
              <p:nvPr/>
            </p:nvPicPr>
            <p:blipFill>
              <a:blip r:embed="rId4"/>
              <a:stretch>
                <a:fillRect/>
              </a:stretch>
            </p:blipFill>
            <p:spPr>
              <a:xfrm>
                <a:off x="947689" y="4536737"/>
                <a:ext cx="2679785" cy="352470"/>
              </a:xfrm>
              <a:prstGeom prst="rect">
                <a:avLst/>
              </a:prstGeom>
            </p:spPr>
          </p:pic>
          <p:pic>
            <p:nvPicPr>
              <p:cNvPr id="19" name="図 18">
                <a:extLst>
                  <a:ext uri="{FF2B5EF4-FFF2-40B4-BE49-F238E27FC236}">
                    <a16:creationId xmlns:a16="http://schemas.microsoft.com/office/drawing/2014/main" id="{05114B9C-F50F-4044-AADE-C524954F9137}"/>
                  </a:ext>
                </a:extLst>
              </p:cNvPr>
              <p:cNvPicPr>
                <a:picLocks noChangeAspect="1"/>
              </p:cNvPicPr>
              <p:nvPr/>
            </p:nvPicPr>
            <p:blipFill>
              <a:blip r:embed="rId5"/>
              <a:stretch>
                <a:fillRect/>
              </a:stretch>
            </p:blipFill>
            <p:spPr>
              <a:xfrm>
                <a:off x="282897" y="3703705"/>
                <a:ext cx="4282255" cy="896200"/>
              </a:xfrm>
              <a:prstGeom prst="rect">
                <a:avLst/>
              </a:prstGeom>
            </p:spPr>
          </p:pic>
          <p:sp>
            <p:nvSpPr>
              <p:cNvPr id="22" name="正方形/長方形 21">
                <a:extLst>
                  <a:ext uri="{FF2B5EF4-FFF2-40B4-BE49-F238E27FC236}">
                    <a16:creationId xmlns:a16="http://schemas.microsoft.com/office/drawing/2014/main" id="{E61355EB-4351-43A8-8D24-08830B3F5E2A}"/>
                  </a:ext>
                </a:extLst>
              </p:cNvPr>
              <p:cNvSpPr/>
              <p:nvPr/>
            </p:nvSpPr>
            <p:spPr>
              <a:xfrm>
                <a:off x="140972" y="3669643"/>
                <a:ext cx="4480418" cy="1253224"/>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nvGrpSpPr>
            <p:cNvPr id="56" name="グループ化 55">
              <a:extLst>
                <a:ext uri="{FF2B5EF4-FFF2-40B4-BE49-F238E27FC236}">
                  <a16:creationId xmlns:a16="http://schemas.microsoft.com/office/drawing/2014/main" id="{7EE5E9C9-2779-41A3-B5DE-408F67463953}"/>
                </a:ext>
              </a:extLst>
            </p:cNvPr>
            <p:cNvGrpSpPr/>
            <p:nvPr/>
          </p:nvGrpSpPr>
          <p:grpSpPr>
            <a:xfrm>
              <a:off x="192807" y="2124603"/>
              <a:ext cx="4347781" cy="396815"/>
              <a:chOff x="4462585" y="1730886"/>
              <a:chExt cx="4485739" cy="293814"/>
            </a:xfrm>
          </p:grpSpPr>
          <p:sp>
            <p:nvSpPr>
              <p:cNvPr id="54" name="正方形/長方形 53">
                <a:extLst>
                  <a:ext uri="{FF2B5EF4-FFF2-40B4-BE49-F238E27FC236}">
                    <a16:creationId xmlns:a16="http://schemas.microsoft.com/office/drawing/2014/main" id="{6AEDD342-56B0-425F-92F1-505864175277}"/>
                  </a:ext>
                </a:extLst>
              </p:cNvPr>
              <p:cNvSpPr/>
              <p:nvPr/>
            </p:nvSpPr>
            <p:spPr>
              <a:xfrm>
                <a:off x="4462585" y="1734522"/>
                <a:ext cx="1804707" cy="200078"/>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１２月１日現在の年齢</a:t>
                </a:r>
              </a:p>
            </p:txBody>
          </p:sp>
          <p:sp>
            <p:nvSpPr>
              <p:cNvPr id="55" name="正方形/長方形 54">
                <a:extLst>
                  <a:ext uri="{FF2B5EF4-FFF2-40B4-BE49-F238E27FC236}">
                    <a16:creationId xmlns:a16="http://schemas.microsoft.com/office/drawing/2014/main" id="{3A8658D9-58B4-42DC-8C6B-B82082702D2B}"/>
                  </a:ext>
                </a:extLst>
              </p:cNvPr>
              <p:cNvSpPr/>
              <p:nvPr/>
            </p:nvSpPr>
            <p:spPr>
              <a:xfrm>
                <a:off x="6200503" y="1730886"/>
                <a:ext cx="2747821" cy="293814"/>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年齢構成は、</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20</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30</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代が</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40</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40</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50</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代が</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54</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60</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代以上は</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grpSp>
      </p:grpSp>
      <p:grpSp>
        <p:nvGrpSpPr>
          <p:cNvPr id="7" name="グループ化 6">
            <a:extLst>
              <a:ext uri="{FF2B5EF4-FFF2-40B4-BE49-F238E27FC236}">
                <a16:creationId xmlns:a16="http://schemas.microsoft.com/office/drawing/2014/main" id="{F902CA3A-ED59-403E-8F17-B1BBEDE9E275}"/>
              </a:ext>
            </a:extLst>
          </p:cNvPr>
          <p:cNvGrpSpPr/>
          <p:nvPr/>
        </p:nvGrpSpPr>
        <p:grpSpPr>
          <a:xfrm>
            <a:off x="5373643" y="1094162"/>
            <a:ext cx="4316129" cy="2554452"/>
            <a:chOff x="214177" y="3786699"/>
            <a:chExt cx="4316129" cy="2554452"/>
          </a:xfrm>
        </p:grpSpPr>
        <p:grpSp>
          <p:nvGrpSpPr>
            <p:cNvPr id="27" name="グループ化 26">
              <a:extLst>
                <a:ext uri="{FF2B5EF4-FFF2-40B4-BE49-F238E27FC236}">
                  <a16:creationId xmlns:a16="http://schemas.microsoft.com/office/drawing/2014/main" id="{F0595ACA-5598-4429-A990-DAC3755D155F}"/>
                </a:ext>
              </a:extLst>
            </p:cNvPr>
            <p:cNvGrpSpPr/>
            <p:nvPr/>
          </p:nvGrpSpPr>
          <p:grpSpPr>
            <a:xfrm>
              <a:off x="214177" y="4069162"/>
              <a:ext cx="4316129" cy="2271989"/>
              <a:chOff x="168323" y="3912867"/>
              <a:chExt cx="4169771" cy="2544561"/>
            </a:xfrm>
          </p:grpSpPr>
          <p:pic>
            <p:nvPicPr>
              <p:cNvPr id="25" name="図 24">
                <a:extLst>
                  <a:ext uri="{FF2B5EF4-FFF2-40B4-BE49-F238E27FC236}">
                    <a16:creationId xmlns:a16="http://schemas.microsoft.com/office/drawing/2014/main" id="{1EA00015-BC26-42BD-A70A-A96DD12DA310}"/>
                  </a:ext>
                </a:extLst>
              </p:cNvPr>
              <p:cNvPicPr>
                <a:picLocks noChangeAspect="1"/>
              </p:cNvPicPr>
              <p:nvPr/>
            </p:nvPicPr>
            <p:blipFill>
              <a:blip r:embed="rId6"/>
              <a:stretch>
                <a:fillRect/>
              </a:stretch>
            </p:blipFill>
            <p:spPr>
              <a:xfrm>
                <a:off x="320165" y="4196750"/>
                <a:ext cx="3428748" cy="2260678"/>
              </a:xfrm>
              <a:prstGeom prst="rect">
                <a:avLst/>
              </a:prstGeom>
            </p:spPr>
          </p:pic>
          <p:sp>
            <p:nvSpPr>
              <p:cNvPr id="26" name="正方形/長方形 25">
                <a:extLst>
                  <a:ext uri="{FF2B5EF4-FFF2-40B4-BE49-F238E27FC236}">
                    <a16:creationId xmlns:a16="http://schemas.microsoft.com/office/drawing/2014/main" id="{C8CEB7D9-55A7-4A26-9F0B-D6C785366B51}"/>
                  </a:ext>
                </a:extLst>
              </p:cNvPr>
              <p:cNvSpPr/>
              <p:nvPr/>
            </p:nvSpPr>
            <p:spPr>
              <a:xfrm>
                <a:off x="168323" y="3912867"/>
                <a:ext cx="4169771" cy="2376980"/>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sp>
          <p:nvSpPr>
            <p:cNvPr id="57" name="正方形/長方形 56">
              <a:extLst>
                <a:ext uri="{FF2B5EF4-FFF2-40B4-BE49-F238E27FC236}">
                  <a16:creationId xmlns:a16="http://schemas.microsoft.com/office/drawing/2014/main" id="{778BD3AA-4861-4456-8E76-FF3FB1533F33}"/>
                </a:ext>
              </a:extLst>
            </p:cNvPr>
            <p:cNvSpPr/>
            <p:nvPr/>
          </p:nvSpPr>
          <p:spPr>
            <a:xfrm>
              <a:off x="214177" y="3786699"/>
              <a:ext cx="3055574" cy="2506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４</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同居かつ生計を同一としている世帯の人数</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grpSp>
        <p:nvGrpSpPr>
          <p:cNvPr id="61" name="グループ化 60">
            <a:extLst>
              <a:ext uri="{FF2B5EF4-FFF2-40B4-BE49-F238E27FC236}">
                <a16:creationId xmlns:a16="http://schemas.microsoft.com/office/drawing/2014/main" id="{2C495D7B-5961-4B13-BF54-2AEC9D03E1A2}"/>
              </a:ext>
            </a:extLst>
          </p:cNvPr>
          <p:cNvGrpSpPr/>
          <p:nvPr/>
        </p:nvGrpSpPr>
        <p:grpSpPr>
          <a:xfrm>
            <a:off x="5345907" y="5016968"/>
            <a:ext cx="4480419" cy="1385245"/>
            <a:chOff x="4467907" y="4900548"/>
            <a:chExt cx="4480419" cy="1385245"/>
          </a:xfrm>
        </p:grpSpPr>
        <p:grpSp>
          <p:nvGrpSpPr>
            <p:cNvPr id="41" name="グループ化 40">
              <a:extLst>
                <a:ext uri="{FF2B5EF4-FFF2-40B4-BE49-F238E27FC236}">
                  <a16:creationId xmlns:a16="http://schemas.microsoft.com/office/drawing/2014/main" id="{00030AEC-4DAD-4870-A1A2-54F26AC37B7E}"/>
                </a:ext>
              </a:extLst>
            </p:cNvPr>
            <p:cNvGrpSpPr/>
            <p:nvPr/>
          </p:nvGrpSpPr>
          <p:grpSpPr>
            <a:xfrm>
              <a:off x="4467907" y="5185326"/>
              <a:ext cx="4480419" cy="1100467"/>
              <a:chOff x="4495257" y="5182391"/>
              <a:chExt cx="4480419" cy="1100467"/>
            </a:xfrm>
          </p:grpSpPr>
          <p:pic>
            <p:nvPicPr>
              <p:cNvPr id="34" name="図 33">
                <a:extLst>
                  <a:ext uri="{FF2B5EF4-FFF2-40B4-BE49-F238E27FC236}">
                    <a16:creationId xmlns:a16="http://schemas.microsoft.com/office/drawing/2014/main" id="{6FB5E4D6-D73F-4B4B-B38B-52230FB6A59A}"/>
                  </a:ext>
                </a:extLst>
              </p:cNvPr>
              <p:cNvPicPr>
                <a:picLocks noChangeAspect="1"/>
              </p:cNvPicPr>
              <p:nvPr/>
            </p:nvPicPr>
            <p:blipFill>
              <a:blip r:embed="rId7"/>
              <a:stretch>
                <a:fillRect/>
              </a:stretch>
            </p:blipFill>
            <p:spPr>
              <a:xfrm>
                <a:off x="4558787" y="5211216"/>
                <a:ext cx="4379187" cy="967119"/>
              </a:xfrm>
              <a:prstGeom prst="rect">
                <a:avLst/>
              </a:prstGeom>
            </p:spPr>
          </p:pic>
          <p:pic>
            <p:nvPicPr>
              <p:cNvPr id="35" name="図 34">
                <a:extLst>
                  <a:ext uri="{FF2B5EF4-FFF2-40B4-BE49-F238E27FC236}">
                    <a16:creationId xmlns:a16="http://schemas.microsoft.com/office/drawing/2014/main" id="{C821C99A-543A-4A55-A5E3-1F1BEA88F9EF}"/>
                  </a:ext>
                </a:extLst>
              </p:cNvPr>
              <p:cNvPicPr>
                <a:picLocks noChangeAspect="1"/>
              </p:cNvPicPr>
              <p:nvPr/>
            </p:nvPicPr>
            <p:blipFill>
              <a:blip r:embed="rId8"/>
              <a:stretch>
                <a:fillRect/>
              </a:stretch>
            </p:blipFill>
            <p:spPr>
              <a:xfrm>
                <a:off x="5997836" y="6024324"/>
                <a:ext cx="1767023" cy="227753"/>
              </a:xfrm>
              <a:prstGeom prst="rect">
                <a:avLst/>
              </a:prstGeom>
            </p:spPr>
          </p:pic>
          <p:sp>
            <p:nvSpPr>
              <p:cNvPr id="40" name="正方形/長方形 39">
                <a:extLst>
                  <a:ext uri="{FF2B5EF4-FFF2-40B4-BE49-F238E27FC236}">
                    <a16:creationId xmlns:a16="http://schemas.microsoft.com/office/drawing/2014/main" id="{9FBF87F2-E2E3-4628-A399-D5A408146B68}"/>
                  </a:ext>
                </a:extLst>
              </p:cNvPr>
              <p:cNvSpPr/>
              <p:nvPr/>
            </p:nvSpPr>
            <p:spPr>
              <a:xfrm>
                <a:off x="4495257" y="5182391"/>
                <a:ext cx="4480419" cy="1100467"/>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p>
            </p:txBody>
          </p:sp>
        </p:grpSp>
        <p:sp>
          <p:nvSpPr>
            <p:cNvPr id="59" name="正方形/長方形 58">
              <a:extLst>
                <a:ext uri="{FF2B5EF4-FFF2-40B4-BE49-F238E27FC236}">
                  <a16:creationId xmlns:a16="http://schemas.microsoft.com/office/drawing/2014/main" id="{3CF84D25-58A0-4F52-BDD0-AB12DD054CE7}"/>
                </a:ext>
              </a:extLst>
            </p:cNvPr>
            <p:cNvSpPr/>
            <p:nvPr/>
          </p:nvSpPr>
          <p:spPr>
            <a:xfrm>
              <a:off x="4467907" y="4900548"/>
              <a:ext cx="2141082" cy="2506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６</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介護者の同居有無と人数</a:t>
              </a:r>
              <a:endParaRPr lang="ja-JP" altLang="en-US" sz="1100"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B5102CAD-093B-4E8B-8DA8-39A8755EC45B}"/>
              </a:ext>
            </a:extLst>
          </p:cNvPr>
          <p:cNvGrpSpPr/>
          <p:nvPr/>
        </p:nvGrpSpPr>
        <p:grpSpPr>
          <a:xfrm>
            <a:off x="5361912" y="3566769"/>
            <a:ext cx="4443201" cy="1364608"/>
            <a:chOff x="4562061" y="689283"/>
            <a:chExt cx="4443201" cy="1364608"/>
          </a:xfrm>
        </p:grpSpPr>
        <p:grpSp>
          <p:nvGrpSpPr>
            <p:cNvPr id="42" name="グループ化 41">
              <a:extLst>
                <a:ext uri="{FF2B5EF4-FFF2-40B4-BE49-F238E27FC236}">
                  <a16:creationId xmlns:a16="http://schemas.microsoft.com/office/drawing/2014/main" id="{4277F74B-8955-44D3-96EA-D107AE6F6A37}"/>
                </a:ext>
              </a:extLst>
            </p:cNvPr>
            <p:cNvGrpSpPr/>
            <p:nvPr/>
          </p:nvGrpSpPr>
          <p:grpSpPr>
            <a:xfrm>
              <a:off x="4562061" y="1027553"/>
              <a:ext cx="4443201" cy="1026338"/>
              <a:chOff x="4532474" y="3748864"/>
              <a:chExt cx="4443201" cy="1058788"/>
            </a:xfrm>
          </p:grpSpPr>
          <p:pic>
            <p:nvPicPr>
              <p:cNvPr id="31" name="図 30">
                <a:extLst>
                  <a:ext uri="{FF2B5EF4-FFF2-40B4-BE49-F238E27FC236}">
                    <a16:creationId xmlns:a16="http://schemas.microsoft.com/office/drawing/2014/main" id="{5AF5392B-E054-4C3B-AB50-BEBEB41C5B79}"/>
                  </a:ext>
                </a:extLst>
              </p:cNvPr>
              <p:cNvPicPr>
                <a:picLocks noChangeAspect="1"/>
              </p:cNvPicPr>
              <p:nvPr/>
            </p:nvPicPr>
            <p:blipFill>
              <a:blip r:embed="rId9"/>
              <a:stretch>
                <a:fillRect/>
              </a:stretch>
            </p:blipFill>
            <p:spPr>
              <a:xfrm>
                <a:off x="4568860" y="3774592"/>
                <a:ext cx="4349378" cy="901252"/>
              </a:xfrm>
              <a:prstGeom prst="rect">
                <a:avLst/>
              </a:prstGeom>
            </p:spPr>
          </p:pic>
          <p:pic>
            <p:nvPicPr>
              <p:cNvPr id="32" name="図 31">
                <a:extLst>
                  <a:ext uri="{FF2B5EF4-FFF2-40B4-BE49-F238E27FC236}">
                    <a16:creationId xmlns:a16="http://schemas.microsoft.com/office/drawing/2014/main" id="{E2FDD2ED-9730-441D-8347-63B55FB09309}"/>
                  </a:ext>
                </a:extLst>
              </p:cNvPr>
              <p:cNvPicPr>
                <a:picLocks noChangeAspect="1"/>
              </p:cNvPicPr>
              <p:nvPr/>
            </p:nvPicPr>
            <p:blipFill>
              <a:blip r:embed="rId10"/>
              <a:stretch>
                <a:fillRect/>
              </a:stretch>
            </p:blipFill>
            <p:spPr>
              <a:xfrm>
                <a:off x="5937336" y="4561009"/>
                <a:ext cx="1767023" cy="213696"/>
              </a:xfrm>
              <a:prstGeom prst="rect">
                <a:avLst/>
              </a:prstGeom>
            </p:spPr>
          </p:pic>
          <p:sp>
            <p:nvSpPr>
              <p:cNvPr id="33" name="正方形/長方形 32">
                <a:extLst>
                  <a:ext uri="{FF2B5EF4-FFF2-40B4-BE49-F238E27FC236}">
                    <a16:creationId xmlns:a16="http://schemas.microsoft.com/office/drawing/2014/main" id="{AC794C9C-62C6-4F4A-9A12-C9B7C7CB43A3}"/>
                  </a:ext>
                </a:extLst>
              </p:cNvPr>
              <p:cNvSpPr/>
              <p:nvPr/>
            </p:nvSpPr>
            <p:spPr>
              <a:xfrm>
                <a:off x="4532474" y="3748864"/>
                <a:ext cx="4443201" cy="1058788"/>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sp>
          <p:nvSpPr>
            <p:cNvPr id="62" name="正方形/長方形 61">
              <a:extLst>
                <a:ext uri="{FF2B5EF4-FFF2-40B4-BE49-F238E27FC236}">
                  <a16:creationId xmlns:a16="http://schemas.microsoft.com/office/drawing/2014/main" id="{E23731F7-6979-4D32-97C5-9816134D1CF8}"/>
                </a:ext>
              </a:extLst>
            </p:cNvPr>
            <p:cNvSpPr/>
            <p:nvPr/>
          </p:nvSpPr>
          <p:spPr>
            <a:xfrm>
              <a:off x="4567384" y="689283"/>
              <a:ext cx="2514536" cy="3138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５</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就学前児童の同居有無と人数　</a:t>
              </a:r>
            </a:p>
          </p:txBody>
        </p:sp>
      </p:grpSp>
      <p:grpSp>
        <p:nvGrpSpPr>
          <p:cNvPr id="47" name="グループ化 46">
            <a:extLst>
              <a:ext uri="{FF2B5EF4-FFF2-40B4-BE49-F238E27FC236}">
                <a16:creationId xmlns:a16="http://schemas.microsoft.com/office/drawing/2014/main" id="{4FA3A21F-C72C-4088-B17C-C6AE5B507BFD}"/>
              </a:ext>
            </a:extLst>
          </p:cNvPr>
          <p:cNvGrpSpPr/>
          <p:nvPr/>
        </p:nvGrpSpPr>
        <p:grpSpPr>
          <a:xfrm>
            <a:off x="978928" y="2459023"/>
            <a:ext cx="4316129" cy="2300980"/>
            <a:chOff x="214177" y="3786699"/>
            <a:chExt cx="4316129" cy="2300980"/>
          </a:xfrm>
        </p:grpSpPr>
        <p:sp>
          <p:nvSpPr>
            <p:cNvPr id="51" name="正方形/長方形 50">
              <a:extLst>
                <a:ext uri="{FF2B5EF4-FFF2-40B4-BE49-F238E27FC236}">
                  <a16:creationId xmlns:a16="http://schemas.microsoft.com/office/drawing/2014/main" id="{49B07629-5BC9-447E-A51E-5F60316EC128}"/>
                </a:ext>
              </a:extLst>
            </p:cNvPr>
            <p:cNvSpPr/>
            <p:nvPr/>
          </p:nvSpPr>
          <p:spPr>
            <a:xfrm>
              <a:off x="214177" y="4069163"/>
              <a:ext cx="4316129" cy="2018516"/>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A0573B22-47BD-4751-AA39-9F78735DA94D}"/>
                </a:ext>
              </a:extLst>
            </p:cNvPr>
            <p:cNvSpPr/>
            <p:nvPr/>
          </p:nvSpPr>
          <p:spPr>
            <a:xfrm>
              <a:off x="214177" y="3786699"/>
              <a:ext cx="1650606" cy="2506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居住地（医療圏別）</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pic>
        <p:nvPicPr>
          <p:cNvPr id="58" name="図 57">
            <a:extLst>
              <a:ext uri="{FF2B5EF4-FFF2-40B4-BE49-F238E27FC236}">
                <a16:creationId xmlns:a16="http://schemas.microsoft.com/office/drawing/2014/main" id="{4ED73AC3-D476-4DDD-B9E7-C4C465D1B499}"/>
              </a:ext>
            </a:extLst>
          </p:cNvPr>
          <p:cNvPicPr>
            <a:picLocks noChangeAspect="1"/>
          </p:cNvPicPr>
          <p:nvPr/>
        </p:nvPicPr>
        <p:blipFill>
          <a:blip r:embed="rId11"/>
          <a:stretch>
            <a:fillRect/>
          </a:stretch>
        </p:blipFill>
        <p:spPr>
          <a:xfrm>
            <a:off x="1275334" y="2745891"/>
            <a:ext cx="3511284" cy="2105085"/>
          </a:xfrm>
          <a:prstGeom prst="rect">
            <a:avLst/>
          </a:prstGeom>
        </p:spPr>
      </p:pic>
      <p:sp>
        <p:nvSpPr>
          <p:cNvPr id="44" name="正方形/長方形 43">
            <a:extLst>
              <a:ext uri="{FF2B5EF4-FFF2-40B4-BE49-F238E27FC236}">
                <a16:creationId xmlns:a16="http://schemas.microsoft.com/office/drawing/2014/main" id="{BB5E2579-3C17-4035-92FB-D250B293FB83}"/>
              </a:ext>
            </a:extLst>
          </p:cNvPr>
          <p:cNvSpPr/>
          <p:nvPr/>
        </p:nvSpPr>
        <p:spPr>
          <a:xfrm>
            <a:off x="8340194" y="1083645"/>
            <a:ext cx="1349578" cy="27199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単身者が</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20</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0B0B1C2-544F-44AD-82B2-1B1053E1A9C8}"/>
              </a:ext>
            </a:extLst>
          </p:cNvPr>
          <p:cNvSpPr/>
          <p:nvPr/>
        </p:nvSpPr>
        <p:spPr>
          <a:xfrm>
            <a:off x="7583511" y="3561814"/>
            <a:ext cx="2221601" cy="318796"/>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未就学児童との同居者が</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14</a:t>
            </a:r>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DC116604-3694-4F62-9000-8E9062385483}"/>
              </a:ext>
            </a:extLst>
          </p:cNvPr>
          <p:cNvSpPr/>
          <p:nvPr/>
        </p:nvSpPr>
        <p:spPr>
          <a:xfrm>
            <a:off x="7305362" y="5018632"/>
            <a:ext cx="2011653" cy="255786"/>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介護家族との同居が</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7</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F7BAEC29-8549-42BA-958E-E11E65338910}"/>
              </a:ext>
            </a:extLst>
          </p:cNvPr>
          <p:cNvSpPr>
            <a:spLocks noGrp="1"/>
          </p:cNvSpPr>
          <p:nvPr>
            <p:ph type="sldNum" sz="quarter" idx="12"/>
          </p:nvPr>
        </p:nvSpPr>
        <p:spPr>
          <a:xfrm>
            <a:off x="7881770" y="6843713"/>
            <a:ext cx="2057400" cy="365125"/>
          </a:xfrm>
        </p:spPr>
        <p:txBody>
          <a:bodyPr/>
          <a:lstStyle/>
          <a:p>
            <a:fld id="{041AAA2B-8B21-46C5-A5F3-A5DBCC7D0D35}" type="slidenum">
              <a:rPr kumimoji="1" lang="ja-JP" altLang="en-US" smtClean="0"/>
              <a:t>2</a:t>
            </a:fld>
            <a:endParaRPr kumimoji="1" lang="ja-JP" altLang="en-US" dirty="0"/>
          </a:p>
        </p:txBody>
      </p:sp>
    </p:spTree>
    <p:extLst>
      <p:ext uri="{BB962C8B-B14F-4D97-AF65-F5344CB8AC3E}">
        <p14:creationId xmlns:p14="http://schemas.microsoft.com/office/powerpoint/2010/main" val="44544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８．</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転職経験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転職経験のある方</a:t>
            </a:r>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F757308E-7DCE-4D25-A3B3-A111C819DCB8}"/>
              </a:ext>
            </a:extLst>
          </p:cNvPr>
          <p:cNvSpPr/>
          <p:nvPr/>
        </p:nvSpPr>
        <p:spPr>
          <a:xfrm>
            <a:off x="880586" y="1056493"/>
            <a:ext cx="1521824"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これまでの勤務先</a:t>
            </a:r>
          </a:p>
        </p:txBody>
      </p:sp>
      <p:sp>
        <p:nvSpPr>
          <p:cNvPr id="19" name="正方形/長方形 18">
            <a:extLst>
              <a:ext uri="{FF2B5EF4-FFF2-40B4-BE49-F238E27FC236}">
                <a16:creationId xmlns:a16="http://schemas.microsoft.com/office/drawing/2014/main" id="{9C004A9C-041D-4A2F-9551-C9CCF4FF4267}"/>
              </a:ext>
            </a:extLst>
          </p:cNvPr>
          <p:cNvSpPr/>
          <p:nvPr/>
        </p:nvSpPr>
        <p:spPr>
          <a:xfrm>
            <a:off x="880587" y="4313260"/>
            <a:ext cx="2079171"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５</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これまでの勤務先（県内外）</a:t>
            </a:r>
          </a:p>
        </p:txBody>
      </p:sp>
      <p:grpSp>
        <p:nvGrpSpPr>
          <p:cNvPr id="2" name="グループ化 1">
            <a:extLst>
              <a:ext uri="{FF2B5EF4-FFF2-40B4-BE49-F238E27FC236}">
                <a16:creationId xmlns:a16="http://schemas.microsoft.com/office/drawing/2014/main" id="{29D2E22C-0C14-4F65-9046-D3D149E9B9C9}"/>
              </a:ext>
            </a:extLst>
          </p:cNvPr>
          <p:cNvGrpSpPr/>
          <p:nvPr/>
        </p:nvGrpSpPr>
        <p:grpSpPr>
          <a:xfrm>
            <a:off x="880586" y="1685974"/>
            <a:ext cx="4108270" cy="2598377"/>
            <a:chOff x="106680" y="1257646"/>
            <a:chExt cx="4108270" cy="2598377"/>
          </a:xfrm>
        </p:grpSpPr>
        <p:pic>
          <p:nvPicPr>
            <p:cNvPr id="18" name="図 17">
              <a:extLst>
                <a:ext uri="{FF2B5EF4-FFF2-40B4-BE49-F238E27FC236}">
                  <a16:creationId xmlns:a16="http://schemas.microsoft.com/office/drawing/2014/main" id="{5DE65943-FA8F-4AF4-9478-F436C595610C}"/>
                </a:ext>
              </a:extLst>
            </p:cNvPr>
            <p:cNvPicPr>
              <a:picLocks noChangeAspect="1"/>
            </p:cNvPicPr>
            <p:nvPr/>
          </p:nvPicPr>
          <p:blipFill>
            <a:blip r:embed="rId2"/>
            <a:stretch>
              <a:fillRect/>
            </a:stretch>
          </p:blipFill>
          <p:spPr>
            <a:xfrm>
              <a:off x="106680" y="1257646"/>
              <a:ext cx="3951515" cy="530192"/>
            </a:xfrm>
            <a:prstGeom prst="rect">
              <a:avLst/>
            </a:prstGeom>
          </p:spPr>
        </p:pic>
        <p:pic>
          <p:nvPicPr>
            <p:cNvPr id="24" name="図 23">
              <a:extLst>
                <a:ext uri="{FF2B5EF4-FFF2-40B4-BE49-F238E27FC236}">
                  <a16:creationId xmlns:a16="http://schemas.microsoft.com/office/drawing/2014/main" id="{0E17803E-7EC9-4998-821F-60FCC0183315}"/>
                </a:ext>
              </a:extLst>
            </p:cNvPr>
            <p:cNvPicPr>
              <a:picLocks noChangeAspect="1"/>
            </p:cNvPicPr>
            <p:nvPr/>
          </p:nvPicPr>
          <p:blipFill>
            <a:blip r:embed="rId3"/>
            <a:stretch>
              <a:fillRect/>
            </a:stretch>
          </p:blipFill>
          <p:spPr>
            <a:xfrm>
              <a:off x="178739" y="1751885"/>
              <a:ext cx="4036211" cy="2104138"/>
            </a:xfrm>
            <a:prstGeom prst="rect">
              <a:avLst/>
            </a:prstGeom>
          </p:spPr>
        </p:pic>
      </p:grpSp>
      <p:pic>
        <p:nvPicPr>
          <p:cNvPr id="9" name="図 8">
            <a:extLst>
              <a:ext uri="{FF2B5EF4-FFF2-40B4-BE49-F238E27FC236}">
                <a16:creationId xmlns:a16="http://schemas.microsoft.com/office/drawing/2014/main" id="{AD896061-6C8D-4FF2-8B55-531462A01949}"/>
              </a:ext>
            </a:extLst>
          </p:cNvPr>
          <p:cNvPicPr>
            <a:picLocks noChangeAspect="1"/>
          </p:cNvPicPr>
          <p:nvPr/>
        </p:nvPicPr>
        <p:blipFill>
          <a:blip r:embed="rId4"/>
          <a:stretch>
            <a:fillRect/>
          </a:stretch>
        </p:blipFill>
        <p:spPr>
          <a:xfrm>
            <a:off x="1920171" y="4752088"/>
            <a:ext cx="2779602" cy="230367"/>
          </a:xfrm>
          <a:prstGeom prst="rect">
            <a:avLst/>
          </a:prstGeom>
        </p:spPr>
      </p:pic>
      <p:pic>
        <p:nvPicPr>
          <p:cNvPr id="10" name="図 9">
            <a:extLst>
              <a:ext uri="{FF2B5EF4-FFF2-40B4-BE49-F238E27FC236}">
                <a16:creationId xmlns:a16="http://schemas.microsoft.com/office/drawing/2014/main" id="{86E8DF31-27B6-4F4F-8488-6EED9D8A24C4}"/>
              </a:ext>
            </a:extLst>
          </p:cNvPr>
          <p:cNvPicPr>
            <a:picLocks noChangeAspect="1"/>
          </p:cNvPicPr>
          <p:nvPr/>
        </p:nvPicPr>
        <p:blipFill>
          <a:blip r:embed="rId5"/>
          <a:stretch>
            <a:fillRect/>
          </a:stretch>
        </p:blipFill>
        <p:spPr>
          <a:xfrm>
            <a:off x="940815" y="5008905"/>
            <a:ext cx="4084402" cy="2216332"/>
          </a:xfrm>
          <a:prstGeom prst="rect">
            <a:avLst/>
          </a:prstGeom>
        </p:spPr>
      </p:pic>
      <p:pic>
        <p:nvPicPr>
          <p:cNvPr id="11" name="図 10">
            <a:extLst>
              <a:ext uri="{FF2B5EF4-FFF2-40B4-BE49-F238E27FC236}">
                <a16:creationId xmlns:a16="http://schemas.microsoft.com/office/drawing/2014/main" id="{48DAB1FF-7622-40AF-A1D5-ED005E367AA1}"/>
              </a:ext>
            </a:extLst>
          </p:cNvPr>
          <p:cNvPicPr>
            <a:picLocks noChangeAspect="1"/>
          </p:cNvPicPr>
          <p:nvPr/>
        </p:nvPicPr>
        <p:blipFill>
          <a:blip r:embed="rId6"/>
          <a:stretch>
            <a:fillRect/>
          </a:stretch>
        </p:blipFill>
        <p:spPr>
          <a:xfrm>
            <a:off x="5344527" y="1376173"/>
            <a:ext cx="2313694" cy="429597"/>
          </a:xfrm>
          <a:prstGeom prst="rect">
            <a:avLst/>
          </a:prstGeom>
        </p:spPr>
      </p:pic>
      <p:pic>
        <p:nvPicPr>
          <p:cNvPr id="12" name="図 11">
            <a:extLst>
              <a:ext uri="{FF2B5EF4-FFF2-40B4-BE49-F238E27FC236}">
                <a16:creationId xmlns:a16="http://schemas.microsoft.com/office/drawing/2014/main" id="{D65910B3-05A8-4B55-BE68-B7C2AA74A2F6}"/>
              </a:ext>
            </a:extLst>
          </p:cNvPr>
          <p:cNvPicPr>
            <a:picLocks noChangeAspect="1"/>
          </p:cNvPicPr>
          <p:nvPr/>
        </p:nvPicPr>
        <p:blipFill>
          <a:blip r:embed="rId7"/>
          <a:stretch>
            <a:fillRect/>
          </a:stretch>
        </p:blipFill>
        <p:spPr>
          <a:xfrm>
            <a:off x="5344528" y="1802501"/>
            <a:ext cx="4443113" cy="2220624"/>
          </a:xfrm>
          <a:prstGeom prst="rect">
            <a:avLst/>
          </a:prstGeom>
        </p:spPr>
      </p:pic>
      <p:sp>
        <p:nvSpPr>
          <p:cNvPr id="13" name="正方形/長方形 12">
            <a:extLst>
              <a:ext uri="{FF2B5EF4-FFF2-40B4-BE49-F238E27FC236}">
                <a16:creationId xmlns:a16="http://schemas.microsoft.com/office/drawing/2014/main" id="{08652AFD-BF47-43D0-8143-87C29A7B6A5D}"/>
              </a:ext>
            </a:extLst>
          </p:cNvPr>
          <p:cNvSpPr/>
          <p:nvPr/>
        </p:nvSpPr>
        <p:spPr>
          <a:xfrm>
            <a:off x="5314417" y="1039803"/>
            <a:ext cx="2394051"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これまでの勤務先での雇用形態</a:t>
            </a:r>
          </a:p>
        </p:txBody>
      </p:sp>
      <p:pic>
        <p:nvPicPr>
          <p:cNvPr id="14" name="図 13">
            <a:extLst>
              <a:ext uri="{FF2B5EF4-FFF2-40B4-BE49-F238E27FC236}">
                <a16:creationId xmlns:a16="http://schemas.microsoft.com/office/drawing/2014/main" id="{04868C41-1837-4FBF-878F-647FD5AE7050}"/>
              </a:ext>
            </a:extLst>
          </p:cNvPr>
          <p:cNvPicPr>
            <a:picLocks noChangeAspect="1"/>
          </p:cNvPicPr>
          <p:nvPr/>
        </p:nvPicPr>
        <p:blipFill>
          <a:blip r:embed="rId8"/>
          <a:stretch>
            <a:fillRect/>
          </a:stretch>
        </p:blipFill>
        <p:spPr>
          <a:xfrm>
            <a:off x="5418362" y="4760421"/>
            <a:ext cx="3169669" cy="243453"/>
          </a:xfrm>
          <a:prstGeom prst="rect">
            <a:avLst/>
          </a:prstGeom>
        </p:spPr>
      </p:pic>
      <p:pic>
        <p:nvPicPr>
          <p:cNvPr id="15" name="図 14">
            <a:extLst>
              <a:ext uri="{FF2B5EF4-FFF2-40B4-BE49-F238E27FC236}">
                <a16:creationId xmlns:a16="http://schemas.microsoft.com/office/drawing/2014/main" id="{E1398B75-FDA8-4281-BC40-9C7253B1C0A0}"/>
              </a:ext>
            </a:extLst>
          </p:cNvPr>
          <p:cNvPicPr>
            <a:picLocks noChangeAspect="1"/>
          </p:cNvPicPr>
          <p:nvPr/>
        </p:nvPicPr>
        <p:blipFill>
          <a:blip r:embed="rId9"/>
          <a:stretch>
            <a:fillRect/>
          </a:stretch>
        </p:blipFill>
        <p:spPr>
          <a:xfrm>
            <a:off x="5388250" y="5065422"/>
            <a:ext cx="4333980" cy="2236160"/>
          </a:xfrm>
          <a:prstGeom prst="rect">
            <a:avLst/>
          </a:prstGeom>
        </p:spPr>
      </p:pic>
      <p:sp>
        <p:nvSpPr>
          <p:cNvPr id="16" name="正方形/長方形 15">
            <a:extLst>
              <a:ext uri="{FF2B5EF4-FFF2-40B4-BE49-F238E27FC236}">
                <a16:creationId xmlns:a16="http://schemas.microsoft.com/office/drawing/2014/main" id="{1461012B-C2DF-4C7A-A2A4-89CD5B517F6C}"/>
              </a:ext>
            </a:extLst>
          </p:cNvPr>
          <p:cNvSpPr/>
          <p:nvPr/>
        </p:nvSpPr>
        <p:spPr>
          <a:xfrm>
            <a:off x="5418362" y="4345453"/>
            <a:ext cx="2392071"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６</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これまでの勤務先での勤務年数</a:t>
            </a:r>
          </a:p>
        </p:txBody>
      </p:sp>
      <p:sp>
        <p:nvSpPr>
          <p:cNvPr id="20" name="正方形/長方形 19">
            <a:extLst>
              <a:ext uri="{FF2B5EF4-FFF2-40B4-BE49-F238E27FC236}">
                <a16:creationId xmlns:a16="http://schemas.microsoft.com/office/drawing/2014/main" id="{8C27DA51-B6FC-4B74-AF17-E9C30528C10A}"/>
              </a:ext>
            </a:extLst>
          </p:cNvPr>
          <p:cNvSpPr/>
          <p:nvPr/>
        </p:nvSpPr>
        <p:spPr>
          <a:xfrm>
            <a:off x="2402411" y="1044421"/>
            <a:ext cx="2820275" cy="614839"/>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最初の就業施設は、</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床以上の大型病院が半数弱を占めるが、</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施設目以降は中小規模病院と診療所で半数を占め、転職を追うごとに福祉施設での就業が増える。</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5DB729CE-3C47-4046-94D6-2E29C03A6B58}"/>
              </a:ext>
            </a:extLst>
          </p:cNvPr>
          <p:cNvSpPr/>
          <p:nvPr/>
        </p:nvSpPr>
        <p:spPr>
          <a:xfrm>
            <a:off x="2970751" y="4313261"/>
            <a:ext cx="2079172" cy="35670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ja-JP" altLang="en-US" sz="1000" dirty="0">
                <a:latin typeface="BIZ UDPゴシック" panose="020B0400000000000000" pitchFamily="50" charset="-128"/>
                <a:ea typeface="BIZ UDPゴシック" panose="020B0400000000000000" pitchFamily="50" charset="-128"/>
              </a:rPr>
              <a:t>転職を追うごとに県外勤務が減り、県内勤務が増える傾向にある。</a:t>
            </a:r>
          </a:p>
        </p:txBody>
      </p:sp>
      <p:sp>
        <p:nvSpPr>
          <p:cNvPr id="22" name="正方形/長方形 21">
            <a:extLst>
              <a:ext uri="{FF2B5EF4-FFF2-40B4-BE49-F238E27FC236}">
                <a16:creationId xmlns:a16="http://schemas.microsoft.com/office/drawing/2014/main" id="{7945F0CA-D4D3-4AA4-AE73-AD090EFAFBC7}"/>
              </a:ext>
            </a:extLst>
          </p:cNvPr>
          <p:cNvSpPr/>
          <p:nvPr/>
        </p:nvSpPr>
        <p:spPr>
          <a:xfrm>
            <a:off x="7708468" y="1016029"/>
            <a:ext cx="2079172" cy="528726"/>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en-US" altLang="ja-JP" sz="1000" dirty="0">
                <a:latin typeface="BIZ UDPゴシック" panose="020B0400000000000000" pitchFamily="50" charset="-128"/>
                <a:ea typeface="BIZ UDPゴシック" panose="020B0400000000000000" pitchFamily="50" charset="-128"/>
              </a:rPr>
              <a:t>1</a:t>
            </a:r>
            <a:r>
              <a:rPr kumimoji="1" lang="ja-JP" altLang="en-US" sz="1000" dirty="0">
                <a:latin typeface="BIZ UDPゴシック" panose="020B0400000000000000" pitchFamily="50" charset="-128"/>
                <a:ea typeface="BIZ UDPゴシック" panose="020B0400000000000000" pitchFamily="50" charset="-128"/>
              </a:rPr>
              <a:t>施設目では</a:t>
            </a:r>
            <a:r>
              <a:rPr kumimoji="1" lang="en-US" altLang="ja-JP" sz="1000" dirty="0">
                <a:latin typeface="BIZ UDPゴシック" panose="020B0400000000000000" pitchFamily="50" charset="-128"/>
                <a:ea typeface="BIZ UDPゴシック" panose="020B0400000000000000" pitchFamily="50" charset="-128"/>
              </a:rPr>
              <a:t>97</a:t>
            </a:r>
            <a:r>
              <a:rPr kumimoji="1" lang="ja-JP" altLang="en-US" sz="1000" dirty="0">
                <a:latin typeface="BIZ UDPゴシック" panose="020B0400000000000000" pitchFamily="50" charset="-128"/>
                <a:ea typeface="BIZ UDPゴシック" panose="020B0400000000000000" pitchFamily="50" charset="-128"/>
              </a:rPr>
              <a:t>％がフルタイム勤務、</a:t>
            </a:r>
            <a:r>
              <a:rPr kumimoji="1" lang="en-US" altLang="ja-JP" sz="1000" dirty="0">
                <a:latin typeface="BIZ UDPゴシック" panose="020B0400000000000000" pitchFamily="50" charset="-128"/>
                <a:ea typeface="BIZ UDPゴシック" panose="020B0400000000000000" pitchFamily="50" charset="-128"/>
              </a:rPr>
              <a:t>2</a:t>
            </a:r>
            <a:r>
              <a:rPr kumimoji="1" lang="ja-JP" altLang="en-US" sz="1000" dirty="0">
                <a:latin typeface="BIZ UDPゴシック" panose="020B0400000000000000" pitchFamily="50" charset="-128"/>
                <a:ea typeface="BIZ UDPゴシック" panose="020B0400000000000000" pitchFamily="50" charset="-128"/>
              </a:rPr>
              <a:t>施設目以降はパートタイムが</a:t>
            </a:r>
            <a:r>
              <a:rPr kumimoji="1" lang="en-US" altLang="ja-JP" sz="1000" dirty="0">
                <a:latin typeface="BIZ UDPゴシック" panose="020B0400000000000000" pitchFamily="50" charset="-128"/>
                <a:ea typeface="BIZ UDPゴシック" panose="020B0400000000000000" pitchFamily="50" charset="-128"/>
              </a:rPr>
              <a:t>25</a:t>
            </a:r>
            <a:r>
              <a:rPr kumimoji="1" lang="ja-JP" altLang="en-US" sz="1000" dirty="0">
                <a:latin typeface="BIZ UDPゴシック" panose="020B0400000000000000" pitchFamily="50" charset="-128"/>
                <a:ea typeface="BIZ UDPゴシック" panose="020B0400000000000000" pitchFamily="50" charset="-128"/>
              </a:rPr>
              <a:t>％前後</a:t>
            </a:r>
          </a:p>
        </p:txBody>
      </p:sp>
      <p:sp>
        <p:nvSpPr>
          <p:cNvPr id="25" name="正方形/長方形 24">
            <a:extLst>
              <a:ext uri="{FF2B5EF4-FFF2-40B4-BE49-F238E27FC236}">
                <a16:creationId xmlns:a16="http://schemas.microsoft.com/office/drawing/2014/main" id="{44BE7D50-250A-4D75-86EA-39DB4650F3C1}"/>
              </a:ext>
            </a:extLst>
          </p:cNvPr>
          <p:cNvSpPr/>
          <p:nvPr/>
        </p:nvSpPr>
        <p:spPr>
          <a:xfrm>
            <a:off x="7732054" y="4344288"/>
            <a:ext cx="2079172" cy="35670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ja-JP" altLang="en-US" sz="1000" dirty="0">
                <a:latin typeface="BIZ UDPゴシック" panose="020B0400000000000000" pitchFamily="50" charset="-128"/>
                <a:ea typeface="BIZ UDPゴシック" panose="020B0400000000000000" pitchFamily="50" charset="-128"/>
              </a:rPr>
              <a:t>転職回数とそれぞれの在籍期間に大きな差はみられない。</a:t>
            </a:r>
          </a:p>
        </p:txBody>
      </p:sp>
      <p:sp>
        <p:nvSpPr>
          <p:cNvPr id="3" name="スライド番号プレースホルダー 2">
            <a:extLst>
              <a:ext uri="{FF2B5EF4-FFF2-40B4-BE49-F238E27FC236}">
                <a16:creationId xmlns:a16="http://schemas.microsoft.com/office/drawing/2014/main" id="{F71BC508-8DC0-4DC2-A517-88EE1D04302D}"/>
              </a:ext>
            </a:extLst>
          </p:cNvPr>
          <p:cNvSpPr>
            <a:spLocks noGrp="1"/>
          </p:cNvSpPr>
          <p:nvPr>
            <p:ph type="sldNum" sz="quarter" idx="12"/>
          </p:nvPr>
        </p:nvSpPr>
        <p:spPr>
          <a:xfrm>
            <a:off x="7860506" y="6822659"/>
            <a:ext cx="2057400" cy="365125"/>
          </a:xfrm>
        </p:spPr>
        <p:txBody>
          <a:bodyPr/>
          <a:lstStyle/>
          <a:p>
            <a:fld id="{041AAA2B-8B21-46C5-A5F3-A5DBCC7D0D35}" type="slidenum">
              <a:rPr kumimoji="1" lang="ja-JP" altLang="en-US" smtClean="0"/>
              <a:t>20</a:t>
            </a:fld>
            <a:endParaRPr kumimoji="1" lang="ja-JP" altLang="en-US" dirty="0"/>
          </a:p>
        </p:txBody>
      </p:sp>
    </p:spTree>
    <p:extLst>
      <p:ext uri="{BB962C8B-B14F-4D97-AF65-F5344CB8AC3E}">
        <p14:creationId xmlns:p14="http://schemas.microsoft.com/office/powerpoint/2010/main" val="58648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９．</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プラチナ世代の「生涯現役」志向とその要件</a:t>
            </a:r>
          </a:p>
        </p:txBody>
      </p:sp>
      <p:sp>
        <p:nvSpPr>
          <p:cNvPr id="16" name="正方形/長方形 15">
            <a:extLst>
              <a:ext uri="{FF2B5EF4-FFF2-40B4-BE49-F238E27FC236}">
                <a16:creationId xmlns:a16="http://schemas.microsoft.com/office/drawing/2014/main" id="{1461012B-C2DF-4C7A-A2A4-89CD5B517F6C}"/>
              </a:ext>
            </a:extLst>
          </p:cNvPr>
          <p:cNvSpPr/>
          <p:nvPr/>
        </p:nvSpPr>
        <p:spPr>
          <a:xfrm>
            <a:off x="5418362" y="1096123"/>
            <a:ext cx="2548825"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定年以降の就業先としての関心度</a:t>
            </a:r>
          </a:p>
        </p:txBody>
      </p:sp>
      <p:sp>
        <p:nvSpPr>
          <p:cNvPr id="25" name="正方形/長方形 24">
            <a:extLst>
              <a:ext uri="{FF2B5EF4-FFF2-40B4-BE49-F238E27FC236}">
                <a16:creationId xmlns:a16="http://schemas.microsoft.com/office/drawing/2014/main" id="{44BE7D50-250A-4D75-86EA-39DB4650F3C1}"/>
              </a:ext>
            </a:extLst>
          </p:cNvPr>
          <p:cNvSpPr/>
          <p:nvPr/>
        </p:nvSpPr>
        <p:spPr>
          <a:xfrm>
            <a:off x="5418362" y="1397468"/>
            <a:ext cx="4412151" cy="499781"/>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ja-JP" altLang="en-US" sz="1000" dirty="0">
                <a:latin typeface="BIZ UDPゴシック" panose="020B0400000000000000" pitchFamily="50" charset="-128"/>
                <a:ea typeface="BIZ UDPゴシック" panose="020B0400000000000000" pitchFamily="50" charset="-128"/>
              </a:rPr>
              <a:t>定年以降の就業先への関心度は、</a:t>
            </a:r>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代以上の「生涯現役」志向層では医療機関</a:t>
            </a:r>
            <a:r>
              <a:rPr kumimoji="1" lang="en-US" altLang="ja-JP" sz="1000" dirty="0">
                <a:latin typeface="BIZ UDPゴシック" panose="020B0400000000000000" pitchFamily="50" charset="-128"/>
                <a:ea typeface="BIZ UDPゴシック" panose="020B0400000000000000" pitchFamily="50" charset="-128"/>
              </a:rPr>
              <a:t>48</a:t>
            </a:r>
            <a:r>
              <a:rPr kumimoji="1" lang="ja-JP" altLang="en-US" sz="1000" dirty="0">
                <a:latin typeface="BIZ UDPゴシック" panose="020B0400000000000000" pitchFamily="50" charset="-128"/>
                <a:ea typeface="BIZ UDPゴシック" panose="020B0400000000000000" pitchFamily="50" charset="-128"/>
              </a:rPr>
              <a:t>％が最も高いものの、訪問看護</a:t>
            </a:r>
            <a:r>
              <a:rPr kumimoji="1" lang="en-US" altLang="ja-JP" sz="1000" dirty="0">
                <a:latin typeface="BIZ UDPゴシック" panose="020B0400000000000000" pitchFamily="50" charset="-128"/>
                <a:ea typeface="BIZ UDPゴシック" panose="020B0400000000000000" pitchFamily="50" charset="-128"/>
              </a:rPr>
              <a:t>44</a:t>
            </a:r>
            <a:r>
              <a:rPr kumimoji="1" lang="ja-JP" altLang="en-US" sz="1000" dirty="0">
                <a:latin typeface="BIZ UDPゴシック" panose="020B0400000000000000" pitchFamily="50" charset="-128"/>
                <a:ea typeface="BIZ UDPゴシック" panose="020B0400000000000000" pitchFamily="50" charset="-128"/>
              </a:rPr>
              <a:t>％や地域保健</a:t>
            </a:r>
            <a:r>
              <a:rPr kumimoji="1" lang="en-US" altLang="ja-JP" sz="1000" dirty="0">
                <a:latin typeface="BIZ UDPゴシック" panose="020B0400000000000000" pitchFamily="50" charset="-128"/>
                <a:ea typeface="BIZ UDPゴシック" panose="020B0400000000000000" pitchFamily="50" charset="-128"/>
              </a:rPr>
              <a:t>44</a:t>
            </a:r>
            <a:r>
              <a:rPr kumimoji="1" lang="ja-JP" altLang="en-US" sz="1000" dirty="0">
                <a:latin typeface="BIZ UDPゴシック" panose="020B0400000000000000" pitchFamily="50" charset="-128"/>
                <a:ea typeface="BIZ UDPゴシック" panose="020B0400000000000000" pitchFamily="50" charset="-128"/>
              </a:rPr>
              <a:t>％が遜色ないレベルとなっている。</a:t>
            </a:r>
          </a:p>
        </p:txBody>
      </p:sp>
      <p:grpSp>
        <p:nvGrpSpPr>
          <p:cNvPr id="3" name="グループ化 2">
            <a:extLst>
              <a:ext uri="{FF2B5EF4-FFF2-40B4-BE49-F238E27FC236}">
                <a16:creationId xmlns:a16="http://schemas.microsoft.com/office/drawing/2014/main" id="{AD3BFEAB-B117-4CF1-B2C3-93A191C20CCD}"/>
              </a:ext>
            </a:extLst>
          </p:cNvPr>
          <p:cNvGrpSpPr/>
          <p:nvPr/>
        </p:nvGrpSpPr>
        <p:grpSpPr>
          <a:xfrm>
            <a:off x="947824" y="3729317"/>
            <a:ext cx="4501525" cy="2595878"/>
            <a:chOff x="4642474" y="733510"/>
            <a:chExt cx="4501525" cy="2595878"/>
          </a:xfrm>
        </p:grpSpPr>
        <p:sp>
          <p:nvSpPr>
            <p:cNvPr id="13" name="正方形/長方形 12">
              <a:extLst>
                <a:ext uri="{FF2B5EF4-FFF2-40B4-BE49-F238E27FC236}">
                  <a16:creationId xmlns:a16="http://schemas.microsoft.com/office/drawing/2014/main" id="{08652AFD-BF47-43D0-8143-87C29A7B6A5D}"/>
                </a:ext>
              </a:extLst>
            </p:cNvPr>
            <p:cNvSpPr/>
            <p:nvPr/>
          </p:nvSpPr>
          <p:spPr>
            <a:xfrm>
              <a:off x="4642475" y="733510"/>
              <a:ext cx="3916524"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これまでの勤務先での雇用形態</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５０歳以上の方のみ</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7945F0CA-D4D3-4AA4-AE73-AD090EFAFBC7}"/>
                </a:ext>
              </a:extLst>
            </p:cNvPr>
            <p:cNvSpPr/>
            <p:nvPr/>
          </p:nvSpPr>
          <p:spPr>
            <a:xfrm>
              <a:off x="4642475" y="1026114"/>
              <a:ext cx="4305849" cy="528726"/>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代以上の「生涯現役」志向層の希望する働き方は、フルタイム</a:t>
              </a:r>
              <a:r>
                <a:rPr kumimoji="1" lang="en-US" altLang="ja-JP" sz="1000" dirty="0">
                  <a:latin typeface="BIZ UDPゴシック" panose="020B0400000000000000" pitchFamily="50" charset="-128"/>
                  <a:ea typeface="BIZ UDPゴシック" panose="020B0400000000000000" pitchFamily="50" charset="-128"/>
                </a:rPr>
                <a:t>38</a:t>
              </a:r>
              <a:r>
                <a:rPr kumimoji="1" lang="ja-JP" altLang="en-US" sz="1000" dirty="0">
                  <a:latin typeface="BIZ UDPゴシック" panose="020B0400000000000000" pitchFamily="50" charset="-128"/>
                  <a:ea typeface="BIZ UDPゴシック" panose="020B0400000000000000" pitchFamily="50" charset="-128"/>
                </a:rPr>
                <a:t>％、パートタイム</a:t>
              </a:r>
              <a:r>
                <a:rPr kumimoji="1" lang="en-US" altLang="ja-JP" sz="1000" dirty="0">
                  <a:latin typeface="BIZ UDPゴシック" panose="020B0400000000000000" pitchFamily="50" charset="-128"/>
                  <a:ea typeface="BIZ UDPゴシック" panose="020B0400000000000000" pitchFamily="50" charset="-128"/>
                </a:rPr>
                <a:t>41</a:t>
              </a:r>
              <a:r>
                <a:rPr kumimoji="1" lang="ja-JP" altLang="en-US" sz="1000" dirty="0">
                  <a:latin typeface="BIZ UDPゴシック" panose="020B0400000000000000" pitchFamily="50" charset="-128"/>
                  <a:ea typeface="BIZ UDPゴシック" panose="020B0400000000000000" pitchFamily="50" charset="-128"/>
                </a:rPr>
                <a:t>％とフルタイムとパートタイムが拮抗するが、「生涯現役」を希望しない層ではフルタイム</a:t>
              </a:r>
              <a:r>
                <a:rPr kumimoji="1" lang="en-US" altLang="ja-JP" sz="1000" dirty="0">
                  <a:latin typeface="BIZ UDPゴシック" panose="020B0400000000000000" pitchFamily="50" charset="-128"/>
                  <a:ea typeface="BIZ UDPゴシック" panose="020B0400000000000000" pitchFamily="50" charset="-128"/>
                </a:rPr>
                <a:t>22</a:t>
              </a:r>
              <a:r>
                <a:rPr kumimoji="1" lang="ja-JP" altLang="en-US" sz="1000" dirty="0">
                  <a:latin typeface="BIZ UDPゴシック" panose="020B0400000000000000" pitchFamily="50" charset="-128"/>
                  <a:ea typeface="BIZ UDPゴシック" panose="020B0400000000000000" pitchFamily="50" charset="-128"/>
                </a:rPr>
                <a:t>％、パートタイム</a:t>
              </a:r>
              <a:r>
                <a:rPr kumimoji="1" lang="en-US" altLang="ja-JP" sz="1000" dirty="0">
                  <a:latin typeface="BIZ UDPゴシック" panose="020B0400000000000000" pitchFamily="50" charset="-128"/>
                  <a:ea typeface="BIZ UDPゴシック" panose="020B0400000000000000" pitchFamily="50" charset="-128"/>
                </a:rPr>
                <a:t>51</a:t>
              </a:r>
              <a:r>
                <a:rPr kumimoji="1" lang="ja-JP" altLang="en-US" sz="1000" dirty="0">
                  <a:latin typeface="BIZ UDPゴシック" panose="020B0400000000000000" pitchFamily="50" charset="-128"/>
                  <a:ea typeface="BIZ UDPゴシック" panose="020B0400000000000000" pitchFamily="50" charset="-128"/>
                </a:rPr>
                <a:t>％と様相が異なる。</a:t>
              </a:r>
            </a:p>
          </p:txBody>
        </p:sp>
        <p:pic>
          <p:nvPicPr>
            <p:cNvPr id="28" name="図 27">
              <a:extLst>
                <a:ext uri="{FF2B5EF4-FFF2-40B4-BE49-F238E27FC236}">
                  <a16:creationId xmlns:a16="http://schemas.microsoft.com/office/drawing/2014/main" id="{4084B980-0349-4D63-B429-3E0095DA8BDB}"/>
                </a:ext>
              </a:extLst>
            </p:cNvPr>
            <p:cNvPicPr>
              <a:picLocks noChangeAspect="1"/>
            </p:cNvPicPr>
            <p:nvPr/>
          </p:nvPicPr>
          <p:blipFill>
            <a:blip r:embed="rId2"/>
            <a:stretch>
              <a:fillRect/>
            </a:stretch>
          </p:blipFill>
          <p:spPr>
            <a:xfrm>
              <a:off x="5031798" y="2705207"/>
              <a:ext cx="3527201" cy="624181"/>
            </a:xfrm>
            <a:prstGeom prst="rect">
              <a:avLst/>
            </a:prstGeom>
          </p:spPr>
        </p:pic>
        <p:pic>
          <p:nvPicPr>
            <p:cNvPr id="29" name="図 28">
              <a:extLst>
                <a:ext uri="{FF2B5EF4-FFF2-40B4-BE49-F238E27FC236}">
                  <a16:creationId xmlns:a16="http://schemas.microsoft.com/office/drawing/2014/main" id="{3BE357D4-27B5-4E23-B7BF-D876C18FDF98}"/>
                </a:ext>
              </a:extLst>
            </p:cNvPr>
            <p:cNvPicPr>
              <a:picLocks noChangeAspect="1"/>
            </p:cNvPicPr>
            <p:nvPr/>
          </p:nvPicPr>
          <p:blipFill>
            <a:blip r:embed="rId3"/>
            <a:stretch>
              <a:fillRect/>
            </a:stretch>
          </p:blipFill>
          <p:spPr>
            <a:xfrm>
              <a:off x="4642474" y="1577350"/>
              <a:ext cx="4501525" cy="1061883"/>
            </a:xfrm>
            <a:prstGeom prst="rect">
              <a:avLst/>
            </a:prstGeom>
          </p:spPr>
        </p:pic>
      </p:grpSp>
      <p:grpSp>
        <p:nvGrpSpPr>
          <p:cNvPr id="2" name="グループ化 1">
            <a:extLst>
              <a:ext uri="{FF2B5EF4-FFF2-40B4-BE49-F238E27FC236}">
                <a16:creationId xmlns:a16="http://schemas.microsoft.com/office/drawing/2014/main" id="{C5C83B8E-7938-4182-B7F1-30A1134CBC94}"/>
              </a:ext>
            </a:extLst>
          </p:cNvPr>
          <p:cNvGrpSpPr/>
          <p:nvPr/>
        </p:nvGrpSpPr>
        <p:grpSpPr>
          <a:xfrm>
            <a:off x="947823" y="1114406"/>
            <a:ext cx="4412152" cy="2363700"/>
            <a:chOff x="106680" y="705656"/>
            <a:chExt cx="4412152" cy="2363700"/>
          </a:xfrm>
        </p:grpSpPr>
        <p:sp>
          <p:nvSpPr>
            <p:cNvPr id="27" name="正方形/長方形 26">
              <a:extLst>
                <a:ext uri="{FF2B5EF4-FFF2-40B4-BE49-F238E27FC236}">
                  <a16:creationId xmlns:a16="http://schemas.microsoft.com/office/drawing/2014/main" id="{F757308E-7DCE-4D25-A3B3-A111C819DCB8}"/>
                </a:ext>
              </a:extLst>
            </p:cNvPr>
            <p:cNvSpPr/>
            <p:nvPr/>
          </p:nvSpPr>
          <p:spPr>
            <a:xfrm>
              <a:off x="106680" y="705656"/>
              <a:ext cx="2209800" cy="27482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看護職として何歳まで働きたいか</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8C27DA51-B6FC-4B74-AF17-E9C30528C10A}"/>
                </a:ext>
              </a:extLst>
            </p:cNvPr>
            <p:cNvSpPr/>
            <p:nvPr/>
          </p:nvSpPr>
          <p:spPr>
            <a:xfrm>
              <a:off x="106680" y="998260"/>
              <a:ext cx="4412151" cy="274820"/>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年代別にみた「生涯現役」希望率は、</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代以下で</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代以上で</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％である。</a:t>
              </a:r>
            </a:p>
          </p:txBody>
        </p:sp>
        <p:pic>
          <p:nvPicPr>
            <p:cNvPr id="26" name="図 25">
              <a:extLst>
                <a:ext uri="{FF2B5EF4-FFF2-40B4-BE49-F238E27FC236}">
                  <a16:creationId xmlns:a16="http://schemas.microsoft.com/office/drawing/2014/main" id="{273A2AA3-F9BD-4E39-9FD0-66A0A239F147}"/>
                </a:ext>
              </a:extLst>
            </p:cNvPr>
            <p:cNvPicPr>
              <a:picLocks noChangeAspect="1"/>
            </p:cNvPicPr>
            <p:nvPr/>
          </p:nvPicPr>
          <p:blipFill>
            <a:blip r:embed="rId4"/>
            <a:stretch>
              <a:fillRect/>
            </a:stretch>
          </p:blipFill>
          <p:spPr>
            <a:xfrm>
              <a:off x="106680" y="1702044"/>
              <a:ext cx="4412152" cy="1367312"/>
            </a:xfrm>
            <a:prstGeom prst="rect">
              <a:avLst/>
            </a:prstGeom>
          </p:spPr>
        </p:pic>
        <p:pic>
          <p:nvPicPr>
            <p:cNvPr id="30" name="図 29">
              <a:extLst>
                <a:ext uri="{FF2B5EF4-FFF2-40B4-BE49-F238E27FC236}">
                  <a16:creationId xmlns:a16="http://schemas.microsoft.com/office/drawing/2014/main" id="{84B6BBE2-CCAB-49F8-8CF5-C37C4E4D8127}"/>
                </a:ext>
              </a:extLst>
            </p:cNvPr>
            <p:cNvPicPr>
              <a:picLocks noChangeAspect="1"/>
            </p:cNvPicPr>
            <p:nvPr/>
          </p:nvPicPr>
          <p:blipFill>
            <a:blip r:embed="rId5"/>
            <a:stretch>
              <a:fillRect/>
            </a:stretch>
          </p:blipFill>
          <p:spPr>
            <a:xfrm>
              <a:off x="106680" y="1577116"/>
              <a:ext cx="2675189" cy="218810"/>
            </a:xfrm>
            <a:prstGeom prst="rect">
              <a:avLst/>
            </a:prstGeom>
          </p:spPr>
        </p:pic>
      </p:grpSp>
      <p:pic>
        <p:nvPicPr>
          <p:cNvPr id="31" name="図 30">
            <a:extLst>
              <a:ext uri="{FF2B5EF4-FFF2-40B4-BE49-F238E27FC236}">
                <a16:creationId xmlns:a16="http://schemas.microsoft.com/office/drawing/2014/main" id="{A1E56F6A-6C6B-4E02-91DF-FDE6CAF734BB}"/>
              </a:ext>
            </a:extLst>
          </p:cNvPr>
          <p:cNvPicPr>
            <a:picLocks noChangeAspect="1"/>
          </p:cNvPicPr>
          <p:nvPr/>
        </p:nvPicPr>
        <p:blipFill>
          <a:blip r:embed="rId6"/>
          <a:stretch>
            <a:fillRect/>
          </a:stretch>
        </p:blipFill>
        <p:spPr>
          <a:xfrm>
            <a:off x="5999050" y="1985867"/>
            <a:ext cx="3276768" cy="2762929"/>
          </a:xfrm>
          <a:prstGeom prst="rect">
            <a:avLst/>
          </a:prstGeom>
        </p:spPr>
      </p:pic>
      <p:sp>
        <p:nvSpPr>
          <p:cNvPr id="32" name="正方形/長方形 31">
            <a:extLst>
              <a:ext uri="{FF2B5EF4-FFF2-40B4-BE49-F238E27FC236}">
                <a16:creationId xmlns:a16="http://schemas.microsoft.com/office/drawing/2014/main" id="{3FF6F66D-E4D0-4BD2-A6CB-CA0EC34BB9C0}"/>
              </a:ext>
            </a:extLst>
          </p:cNvPr>
          <p:cNvSpPr/>
          <p:nvPr/>
        </p:nvSpPr>
        <p:spPr>
          <a:xfrm>
            <a:off x="947824" y="6460208"/>
            <a:ext cx="8809617" cy="542394"/>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プラチナ世代の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％が定年以降も看護師戦力として見込め、病院勤務だけでなく、在宅医療や地域保健など、幅広い分野での活躍が期待できる</a:t>
            </a:r>
            <a:endPar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95794FE-B793-4EAF-BFFD-9504694FA0E2}"/>
              </a:ext>
            </a:extLst>
          </p:cNvPr>
          <p:cNvSpPr>
            <a:spLocks noGrp="1"/>
          </p:cNvSpPr>
          <p:nvPr>
            <p:ph type="sldNum" sz="quarter" idx="12"/>
          </p:nvPr>
        </p:nvSpPr>
        <p:spPr>
          <a:xfrm>
            <a:off x="7860506" y="6927395"/>
            <a:ext cx="2057400" cy="365125"/>
          </a:xfrm>
        </p:spPr>
        <p:txBody>
          <a:bodyPr/>
          <a:lstStyle/>
          <a:p>
            <a:fld id="{041AAA2B-8B21-46C5-A5F3-A5DBCC7D0D35}" type="slidenum">
              <a:rPr kumimoji="1" lang="ja-JP" altLang="en-US" smtClean="0"/>
              <a:t>21</a:t>
            </a:fld>
            <a:endParaRPr kumimoji="1" lang="ja-JP" altLang="en-US" dirty="0"/>
          </a:p>
        </p:txBody>
      </p:sp>
    </p:spTree>
    <p:extLst>
      <p:ext uri="{BB962C8B-B14F-4D97-AF65-F5344CB8AC3E}">
        <p14:creationId xmlns:p14="http://schemas.microsoft.com/office/powerpoint/2010/main" val="2362624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23" name="タイトル 1">
            <a:extLst>
              <a:ext uri="{FF2B5EF4-FFF2-40B4-BE49-F238E27FC236}">
                <a16:creationId xmlns:a16="http://schemas.microsoft.com/office/drawing/2014/main" id="{BA6E1CCC-D2F2-43EF-8050-387D852E2CAC}"/>
              </a:ext>
            </a:extLst>
          </p:cNvPr>
          <p:cNvSpPr txBox="1">
            <a:spLocks/>
          </p:cNvSpPr>
          <p:nvPr/>
        </p:nvSpPr>
        <p:spPr>
          <a:xfrm>
            <a:off x="773906" y="632281"/>
            <a:ext cx="8948325"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９．</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プラチナ世代の「生涯現役」志向とその要件</a:t>
            </a:r>
          </a:p>
        </p:txBody>
      </p:sp>
      <p:sp>
        <p:nvSpPr>
          <p:cNvPr id="27" name="正方形/長方形 26">
            <a:extLst>
              <a:ext uri="{FF2B5EF4-FFF2-40B4-BE49-F238E27FC236}">
                <a16:creationId xmlns:a16="http://schemas.microsoft.com/office/drawing/2014/main" id="{F757308E-7DCE-4D25-A3B3-A111C819DCB8}"/>
              </a:ext>
            </a:extLst>
          </p:cNvPr>
          <p:cNvSpPr/>
          <p:nvPr/>
        </p:nvSpPr>
        <p:spPr>
          <a:xfrm>
            <a:off x="880586" y="1056493"/>
            <a:ext cx="1992086" cy="446226"/>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いきいき働けている理由</a:t>
            </a:r>
          </a:p>
        </p:txBody>
      </p:sp>
      <p:sp>
        <p:nvSpPr>
          <p:cNvPr id="20" name="正方形/長方形 19">
            <a:extLst>
              <a:ext uri="{FF2B5EF4-FFF2-40B4-BE49-F238E27FC236}">
                <a16:creationId xmlns:a16="http://schemas.microsoft.com/office/drawing/2014/main" id="{8C27DA51-B6FC-4B74-AF17-E9C30528C10A}"/>
              </a:ext>
            </a:extLst>
          </p:cNvPr>
          <p:cNvSpPr/>
          <p:nvPr/>
        </p:nvSpPr>
        <p:spPr>
          <a:xfrm>
            <a:off x="2811713" y="1069265"/>
            <a:ext cx="6999513" cy="42421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50</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代以上の「生涯現役」志向層で“いきいいきと働けている理由”は「自分の能力や経験を活かせる」</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67</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％、「学ぶ機会が多い」</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38</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％が上位で、その他</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50</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代以上の層より</a:t>
            </a:r>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10</a:t>
            </a:r>
            <a:r>
              <a:rPr lang="ja-JP" altLang="en-US" sz="1000" kern="100" dirty="0">
                <a:latin typeface="BIZ UDPゴシック" panose="020B0400000000000000" pitchFamily="50" charset="-128"/>
                <a:ea typeface="BIZ UDPゴシック" panose="020B0400000000000000" pitchFamily="50" charset="-128"/>
                <a:cs typeface="Meiryo UI" panose="020B0604030504040204" pitchFamily="50" charset="-128"/>
              </a:rPr>
              <a:t>ポイント以上スコアが高い。</a:t>
            </a:r>
          </a:p>
        </p:txBody>
      </p:sp>
      <p:grpSp>
        <p:nvGrpSpPr>
          <p:cNvPr id="3" name="グループ化 2">
            <a:extLst>
              <a:ext uri="{FF2B5EF4-FFF2-40B4-BE49-F238E27FC236}">
                <a16:creationId xmlns:a16="http://schemas.microsoft.com/office/drawing/2014/main" id="{AD3BFEAB-B117-4CF1-B2C3-93A191C20CCD}"/>
              </a:ext>
            </a:extLst>
          </p:cNvPr>
          <p:cNvGrpSpPr/>
          <p:nvPr/>
        </p:nvGrpSpPr>
        <p:grpSpPr>
          <a:xfrm>
            <a:off x="880587" y="3957295"/>
            <a:ext cx="8930638" cy="451737"/>
            <a:chOff x="4642476" y="733509"/>
            <a:chExt cx="8930638" cy="451737"/>
          </a:xfrm>
        </p:grpSpPr>
        <p:sp>
          <p:nvSpPr>
            <p:cNvPr id="13" name="正方形/長方形 12">
              <a:extLst>
                <a:ext uri="{FF2B5EF4-FFF2-40B4-BE49-F238E27FC236}">
                  <a16:creationId xmlns:a16="http://schemas.microsoft.com/office/drawing/2014/main" id="{08652AFD-BF47-43D0-8143-87C29A7B6A5D}"/>
                </a:ext>
              </a:extLst>
            </p:cNvPr>
            <p:cNvSpPr/>
            <p:nvPr/>
          </p:nvSpPr>
          <p:spPr>
            <a:xfrm>
              <a:off x="4642476" y="733509"/>
              <a:ext cx="2418806" cy="451735"/>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５</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働き続けるために必要なこと</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現在の就業先で働き続ける方</a:t>
              </a:r>
              <a:r>
                <a:rPr kumimoji="1" lang="en-US" altLang="ja-JP" sz="11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7945F0CA-D4D3-4AA4-AE73-AD090EFAFBC7}"/>
                </a:ext>
              </a:extLst>
            </p:cNvPr>
            <p:cNvSpPr/>
            <p:nvPr/>
          </p:nvSpPr>
          <p:spPr>
            <a:xfrm>
              <a:off x="7061282" y="733510"/>
              <a:ext cx="6511832" cy="451736"/>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ja-JP" altLang="en-US" sz="1000" dirty="0">
                  <a:latin typeface="BIZ UDPゴシック" panose="020B0400000000000000" pitchFamily="50" charset="-128"/>
                  <a:ea typeface="BIZ UDPゴシック" panose="020B0400000000000000" pitchFamily="50" charset="-128"/>
                </a:rPr>
                <a:t>“現在の職場で働き続けられる理由”では「通勤の利便性がよい」</a:t>
              </a:r>
              <a:r>
                <a:rPr kumimoji="1" lang="en-US" altLang="ja-JP" sz="1000" dirty="0">
                  <a:latin typeface="BIZ UDPゴシック" panose="020B0400000000000000" pitchFamily="50" charset="-128"/>
                  <a:ea typeface="BIZ UDPゴシック" panose="020B0400000000000000" pitchFamily="50" charset="-128"/>
                </a:rPr>
                <a:t>42</a:t>
              </a:r>
              <a:r>
                <a:rPr kumimoji="1" lang="ja-JP" altLang="en-US" sz="1000" dirty="0">
                  <a:latin typeface="BIZ UDPゴシック" panose="020B0400000000000000" pitchFamily="50" charset="-128"/>
                  <a:ea typeface="BIZ UDPゴシック" panose="020B0400000000000000" pitchFamily="50" charset="-128"/>
                </a:rPr>
                <a:t>％、「希望する看護専門領域を活かせる」</a:t>
              </a:r>
              <a:r>
                <a:rPr kumimoji="1" lang="en-US" altLang="ja-JP" sz="1000" dirty="0">
                  <a:latin typeface="BIZ UDPゴシック" panose="020B0400000000000000" pitchFamily="50" charset="-128"/>
                  <a:ea typeface="BIZ UDPゴシック" panose="020B0400000000000000" pitchFamily="50" charset="-128"/>
                </a:rPr>
                <a:t>33</a:t>
              </a:r>
              <a:r>
                <a:rPr kumimoji="1" lang="ja-JP" altLang="en-US" sz="1000" dirty="0">
                  <a:latin typeface="BIZ UDPゴシック" panose="020B0400000000000000" pitchFamily="50" charset="-128"/>
                  <a:ea typeface="BIZ UDPゴシック" panose="020B0400000000000000" pitchFamily="50" charset="-128"/>
                </a:rPr>
                <a:t>％が上位で、ここでもその他</a:t>
              </a:r>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代以上の層より</a:t>
              </a:r>
              <a:r>
                <a:rPr kumimoji="1" lang="en-US" altLang="ja-JP" sz="1000" dirty="0">
                  <a:latin typeface="BIZ UDPゴシック" panose="020B0400000000000000" pitchFamily="50" charset="-128"/>
                  <a:ea typeface="BIZ UDPゴシック" panose="020B0400000000000000" pitchFamily="50" charset="-128"/>
                </a:rPr>
                <a:t>10</a:t>
              </a:r>
              <a:r>
                <a:rPr kumimoji="1" lang="ja-JP" altLang="en-US" sz="1000" dirty="0">
                  <a:latin typeface="BIZ UDPゴシック" panose="020B0400000000000000" pitchFamily="50" charset="-128"/>
                  <a:ea typeface="BIZ UDPゴシック" panose="020B0400000000000000" pitchFamily="50" charset="-128"/>
                </a:rPr>
                <a:t>ポイント以上スコアが高くなる。</a:t>
              </a:r>
            </a:p>
          </p:txBody>
        </p:sp>
      </p:grpSp>
      <p:sp>
        <p:nvSpPr>
          <p:cNvPr id="32" name="正方形/長方形 31">
            <a:extLst>
              <a:ext uri="{FF2B5EF4-FFF2-40B4-BE49-F238E27FC236}">
                <a16:creationId xmlns:a16="http://schemas.microsoft.com/office/drawing/2014/main" id="{3FF6F66D-E4D0-4BD2-A6CB-CA0EC34BB9C0}"/>
              </a:ext>
            </a:extLst>
          </p:cNvPr>
          <p:cNvSpPr/>
          <p:nvPr/>
        </p:nvSpPr>
        <p:spPr>
          <a:xfrm>
            <a:off x="853694" y="6685942"/>
            <a:ext cx="8930639" cy="468109"/>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◇働き方ではパートタイム志向とフルタイム志向に二分されるため、柔軟な雇用形態での対応が望まれ、いきいきと働いてもらうには、キャリアを活かせる所属・ポジションへの配置が望まれる</a:t>
            </a:r>
          </a:p>
        </p:txBody>
      </p:sp>
      <p:pic>
        <p:nvPicPr>
          <p:cNvPr id="17" name="図 16">
            <a:extLst>
              <a:ext uri="{FF2B5EF4-FFF2-40B4-BE49-F238E27FC236}">
                <a16:creationId xmlns:a16="http://schemas.microsoft.com/office/drawing/2014/main" id="{77C37179-B5F0-4C0C-8D1B-FC18939D6196}"/>
              </a:ext>
            </a:extLst>
          </p:cNvPr>
          <p:cNvPicPr>
            <a:picLocks noChangeAspect="1"/>
          </p:cNvPicPr>
          <p:nvPr/>
        </p:nvPicPr>
        <p:blipFill>
          <a:blip r:embed="rId2"/>
          <a:stretch>
            <a:fillRect/>
          </a:stretch>
        </p:blipFill>
        <p:spPr>
          <a:xfrm>
            <a:off x="880586" y="1529591"/>
            <a:ext cx="8876854" cy="2427704"/>
          </a:xfrm>
          <a:prstGeom prst="rect">
            <a:avLst/>
          </a:prstGeom>
        </p:spPr>
      </p:pic>
      <p:pic>
        <p:nvPicPr>
          <p:cNvPr id="18" name="図 17">
            <a:extLst>
              <a:ext uri="{FF2B5EF4-FFF2-40B4-BE49-F238E27FC236}">
                <a16:creationId xmlns:a16="http://schemas.microsoft.com/office/drawing/2014/main" id="{A7970549-2317-475D-8E69-33B7163539BA}"/>
              </a:ext>
            </a:extLst>
          </p:cNvPr>
          <p:cNvPicPr>
            <a:picLocks noChangeAspect="1"/>
          </p:cNvPicPr>
          <p:nvPr/>
        </p:nvPicPr>
        <p:blipFill>
          <a:blip r:embed="rId3"/>
          <a:stretch>
            <a:fillRect/>
          </a:stretch>
        </p:blipFill>
        <p:spPr>
          <a:xfrm>
            <a:off x="861657" y="4429823"/>
            <a:ext cx="8863403" cy="2235326"/>
          </a:xfrm>
          <a:prstGeom prst="rect">
            <a:avLst/>
          </a:prstGeom>
        </p:spPr>
      </p:pic>
      <p:sp>
        <p:nvSpPr>
          <p:cNvPr id="19" name="四角形: 角を丸くする 18">
            <a:extLst>
              <a:ext uri="{FF2B5EF4-FFF2-40B4-BE49-F238E27FC236}">
                <a16:creationId xmlns:a16="http://schemas.microsoft.com/office/drawing/2014/main" id="{29525ACE-8242-445D-8D6A-46D0E4DCBDEF}"/>
              </a:ext>
            </a:extLst>
          </p:cNvPr>
          <p:cNvSpPr/>
          <p:nvPr/>
        </p:nvSpPr>
        <p:spPr>
          <a:xfrm>
            <a:off x="4107110" y="2508353"/>
            <a:ext cx="217714" cy="118606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E6270D53-9FB3-4EC5-A717-2835ECFA0AC0}"/>
              </a:ext>
            </a:extLst>
          </p:cNvPr>
          <p:cNvSpPr/>
          <p:nvPr/>
        </p:nvSpPr>
        <p:spPr>
          <a:xfrm>
            <a:off x="2476430" y="2508353"/>
            <a:ext cx="235132" cy="118606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E8ED70C3-D571-4706-A6B3-54AA645498B0}"/>
              </a:ext>
            </a:extLst>
          </p:cNvPr>
          <p:cNvSpPr/>
          <p:nvPr/>
        </p:nvSpPr>
        <p:spPr>
          <a:xfrm>
            <a:off x="4401025" y="5281285"/>
            <a:ext cx="217714" cy="118606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763F414D-A52F-49FE-960B-4B4F341FC68D}"/>
              </a:ext>
            </a:extLst>
          </p:cNvPr>
          <p:cNvSpPr/>
          <p:nvPr/>
        </p:nvSpPr>
        <p:spPr>
          <a:xfrm>
            <a:off x="1109186" y="5296841"/>
            <a:ext cx="217714" cy="118606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072931A3-91CA-4817-BAA0-E0AD5541FFCC}"/>
              </a:ext>
            </a:extLst>
          </p:cNvPr>
          <p:cNvSpPr/>
          <p:nvPr/>
        </p:nvSpPr>
        <p:spPr>
          <a:xfrm>
            <a:off x="881075" y="1515076"/>
            <a:ext cx="8930150" cy="2400631"/>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E256044-B061-4060-87F4-F8D46ED9E6C0}"/>
              </a:ext>
            </a:extLst>
          </p:cNvPr>
          <p:cNvSpPr/>
          <p:nvPr/>
        </p:nvSpPr>
        <p:spPr>
          <a:xfrm>
            <a:off x="880586" y="4435902"/>
            <a:ext cx="8930150" cy="2182329"/>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1DBB111E-4DFF-460C-93D5-7AB7F2E642A2}"/>
              </a:ext>
            </a:extLst>
          </p:cNvPr>
          <p:cNvSpPr>
            <a:spLocks noGrp="1"/>
          </p:cNvSpPr>
          <p:nvPr>
            <p:ph type="sldNum" sz="quarter" idx="12"/>
          </p:nvPr>
        </p:nvSpPr>
        <p:spPr>
          <a:xfrm>
            <a:off x="7944920" y="6914274"/>
            <a:ext cx="2057400" cy="365125"/>
          </a:xfrm>
        </p:spPr>
        <p:txBody>
          <a:bodyPr/>
          <a:lstStyle/>
          <a:p>
            <a:fld id="{041AAA2B-8B21-46C5-A5F3-A5DBCC7D0D35}" type="slidenum">
              <a:rPr kumimoji="1" lang="ja-JP" altLang="en-US" smtClean="0"/>
              <a:t>22</a:t>
            </a:fld>
            <a:endParaRPr kumimoji="1" lang="ja-JP" altLang="en-US" dirty="0"/>
          </a:p>
        </p:txBody>
      </p:sp>
    </p:spTree>
    <p:extLst>
      <p:ext uri="{BB962C8B-B14F-4D97-AF65-F5344CB8AC3E}">
        <p14:creationId xmlns:p14="http://schemas.microsoft.com/office/powerpoint/2010/main" val="196667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F9614B2-C9F8-4629-8B26-967B59CCD274}"/>
              </a:ext>
            </a:extLst>
          </p:cNvPr>
          <p:cNvGrpSpPr/>
          <p:nvPr/>
        </p:nvGrpSpPr>
        <p:grpSpPr>
          <a:xfrm>
            <a:off x="1129347" y="1383969"/>
            <a:ext cx="4570988" cy="2228351"/>
            <a:chOff x="250938" y="707297"/>
            <a:chExt cx="4570988" cy="2228351"/>
          </a:xfrm>
        </p:grpSpPr>
        <p:pic>
          <p:nvPicPr>
            <p:cNvPr id="6" name="図 5">
              <a:extLst>
                <a:ext uri="{FF2B5EF4-FFF2-40B4-BE49-F238E27FC236}">
                  <a16:creationId xmlns:a16="http://schemas.microsoft.com/office/drawing/2014/main" id="{54E24469-8861-486D-BFE8-1F0295FB6BCC}"/>
                </a:ext>
              </a:extLst>
            </p:cNvPr>
            <p:cNvPicPr>
              <a:picLocks noChangeAspect="1"/>
            </p:cNvPicPr>
            <p:nvPr/>
          </p:nvPicPr>
          <p:blipFill>
            <a:blip r:embed="rId2"/>
            <a:stretch>
              <a:fillRect/>
            </a:stretch>
          </p:blipFill>
          <p:spPr>
            <a:xfrm>
              <a:off x="584297" y="1459012"/>
              <a:ext cx="4237629" cy="1399692"/>
            </a:xfrm>
            <a:prstGeom prst="rect">
              <a:avLst/>
            </a:prstGeom>
            <a:ln>
              <a:noFill/>
            </a:ln>
          </p:spPr>
        </p:pic>
        <p:pic>
          <p:nvPicPr>
            <p:cNvPr id="7" name="図 6">
              <a:extLst>
                <a:ext uri="{FF2B5EF4-FFF2-40B4-BE49-F238E27FC236}">
                  <a16:creationId xmlns:a16="http://schemas.microsoft.com/office/drawing/2014/main" id="{BD297B5B-25A9-46C8-A973-264F3B26B651}"/>
                </a:ext>
              </a:extLst>
            </p:cNvPr>
            <p:cNvPicPr>
              <a:picLocks noChangeAspect="1"/>
            </p:cNvPicPr>
            <p:nvPr/>
          </p:nvPicPr>
          <p:blipFill>
            <a:blip r:embed="rId3"/>
            <a:stretch>
              <a:fillRect/>
            </a:stretch>
          </p:blipFill>
          <p:spPr>
            <a:xfrm>
              <a:off x="584298" y="1126619"/>
              <a:ext cx="3244193" cy="288305"/>
            </a:xfrm>
            <a:prstGeom prst="rect">
              <a:avLst/>
            </a:prstGeom>
            <a:ln>
              <a:noFill/>
            </a:ln>
          </p:spPr>
        </p:pic>
        <p:sp>
          <p:nvSpPr>
            <p:cNvPr id="8" name="テキスト ボックス 7">
              <a:extLst>
                <a:ext uri="{FF2B5EF4-FFF2-40B4-BE49-F238E27FC236}">
                  <a16:creationId xmlns:a16="http://schemas.microsoft.com/office/drawing/2014/main" id="{D9CE840E-55B1-49F3-8322-CD6E2CED2494}"/>
                </a:ext>
              </a:extLst>
            </p:cNvPr>
            <p:cNvSpPr txBox="1"/>
            <p:nvPr/>
          </p:nvSpPr>
          <p:spPr>
            <a:xfrm>
              <a:off x="462095" y="2781760"/>
              <a:ext cx="4289169" cy="153888"/>
            </a:xfrm>
            <a:prstGeom prst="rect">
              <a:avLst/>
            </a:prstGeom>
            <a:noFill/>
            <a:ln>
              <a:noFill/>
            </a:ln>
          </p:spPr>
          <p:txBody>
            <a:bodyPr wrap="none" lIns="72000" tIns="0" rIns="72000" bIns="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上記は、カテゴリに該当する項目のスコア平均を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分率に計上したものである。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62FAA7AB-2B41-465C-A8FF-B9F47B87E1EC}"/>
                </a:ext>
              </a:extLst>
            </p:cNvPr>
            <p:cNvSpPr txBox="1"/>
            <p:nvPr/>
          </p:nvSpPr>
          <p:spPr>
            <a:xfrm>
              <a:off x="250938" y="707297"/>
              <a:ext cx="4332450" cy="246221"/>
            </a:xfrm>
            <a:prstGeom prst="rect">
              <a:avLst/>
            </a:prstGeom>
            <a:noFill/>
            <a:ln>
              <a:noFill/>
            </a:ln>
          </p:spPr>
          <p:txBody>
            <a:bodyPr wrap="none" lIns="72000" tIns="0" rIns="72000" bIns="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１．いきいき就業理由（Ｐ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）（カテゴリウェイト）</a:t>
              </a:r>
            </a:p>
          </p:txBody>
        </p:sp>
      </p:grpSp>
      <p:grpSp>
        <p:nvGrpSpPr>
          <p:cNvPr id="3" name="グループ化 2">
            <a:extLst>
              <a:ext uri="{FF2B5EF4-FFF2-40B4-BE49-F238E27FC236}">
                <a16:creationId xmlns:a16="http://schemas.microsoft.com/office/drawing/2014/main" id="{B42E7250-F839-447B-99E4-E46AC3548272}"/>
              </a:ext>
            </a:extLst>
          </p:cNvPr>
          <p:cNvGrpSpPr/>
          <p:nvPr/>
        </p:nvGrpSpPr>
        <p:grpSpPr>
          <a:xfrm>
            <a:off x="1129347" y="4325356"/>
            <a:ext cx="4608444" cy="2310957"/>
            <a:chOff x="400769" y="3007631"/>
            <a:chExt cx="4608444" cy="2310957"/>
          </a:xfrm>
        </p:grpSpPr>
        <p:sp>
          <p:nvSpPr>
            <p:cNvPr id="10" name="テキスト ボックス 9">
              <a:extLst>
                <a:ext uri="{FF2B5EF4-FFF2-40B4-BE49-F238E27FC236}">
                  <a16:creationId xmlns:a16="http://schemas.microsoft.com/office/drawing/2014/main" id="{7CA86658-97BA-4384-98A1-186F9E6829A5}"/>
                </a:ext>
              </a:extLst>
            </p:cNvPr>
            <p:cNvSpPr txBox="1"/>
            <p:nvPr/>
          </p:nvSpPr>
          <p:spPr>
            <a:xfrm>
              <a:off x="400769" y="3007631"/>
              <a:ext cx="4172150" cy="246221"/>
            </a:xfrm>
            <a:prstGeom prst="rect">
              <a:avLst/>
            </a:prstGeom>
            <a:noFill/>
          </p:spPr>
          <p:txBody>
            <a:bodyPr wrap="none" lIns="72000" tIns="0" rIns="72000" bIns="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勤務継続理由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（Ｐ８）（カテゴリウェイト）</a:t>
              </a:r>
            </a:p>
          </p:txBody>
        </p:sp>
        <p:pic>
          <p:nvPicPr>
            <p:cNvPr id="11" name="図 10">
              <a:extLst>
                <a:ext uri="{FF2B5EF4-FFF2-40B4-BE49-F238E27FC236}">
                  <a16:creationId xmlns:a16="http://schemas.microsoft.com/office/drawing/2014/main" id="{55243F0F-C0CA-4B49-A7FC-3791C201656D}"/>
                </a:ext>
              </a:extLst>
            </p:cNvPr>
            <p:cNvPicPr>
              <a:picLocks noChangeAspect="1"/>
            </p:cNvPicPr>
            <p:nvPr/>
          </p:nvPicPr>
          <p:blipFill>
            <a:blip r:embed="rId4"/>
            <a:stretch>
              <a:fillRect/>
            </a:stretch>
          </p:blipFill>
          <p:spPr>
            <a:xfrm>
              <a:off x="745233" y="3410067"/>
              <a:ext cx="3244193" cy="288305"/>
            </a:xfrm>
            <a:prstGeom prst="rect">
              <a:avLst/>
            </a:prstGeom>
          </p:spPr>
        </p:pic>
        <p:pic>
          <p:nvPicPr>
            <p:cNvPr id="12" name="図 11">
              <a:extLst>
                <a:ext uri="{FF2B5EF4-FFF2-40B4-BE49-F238E27FC236}">
                  <a16:creationId xmlns:a16="http://schemas.microsoft.com/office/drawing/2014/main" id="{75FB1417-5E62-441E-B2C3-F9E9A244C1DA}"/>
                </a:ext>
              </a:extLst>
            </p:cNvPr>
            <p:cNvPicPr>
              <a:picLocks noChangeAspect="1"/>
            </p:cNvPicPr>
            <p:nvPr/>
          </p:nvPicPr>
          <p:blipFill>
            <a:blip r:embed="rId5"/>
            <a:stretch>
              <a:fillRect/>
            </a:stretch>
          </p:blipFill>
          <p:spPr>
            <a:xfrm>
              <a:off x="681914" y="3967364"/>
              <a:ext cx="4327299" cy="1351224"/>
            </a:xfrm>
            <a:prstGeom prst="rect">
              <a:avLst/>
            </a:prstGeom>
          </p:spPr>
        </p:pic>
      </p:grpSp>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14" name="テキスト ボックス 13">
            <a:extLst>
              <a:ext uri="{FF2B5EF4-FFF2-40B4-BE49-F238E27FC236}">
                <a16:creationId xmlns:a16="http://schemas.microsoft.com/office/drawing/2014/main" id="{C7FED030-5F55-4056-8C2E-C3843FD97A33}"/>
              </a:ext>
            </a:extLst>
          </p:cNvPr>
          <p:cNvSpPr txBox="1"/>
          <p:nvPr/>
        </p:nvSpPr>
        <p:spPr>
          <a:xfrm>
            <a:off x="922690" y="886951"/>
            <a:ext cx="4602480" cy="307777"/>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１０．参考</a:t>
            </a:r>
            <a:endParaRPr lang="ja-JP" altLang="en-US" sz="14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ED07FCCA-E9BA-41FA-BC6B-FCA7EDD431D6}"/>
              </a:ext>
            </a:extLst>
          </p:cNvPr>
          <p:cNvSpPr/>
          <p:nvPr/>
        </p:nvSpPr>
        <p:spPr>
          <a:xfrm>
            <a:off x="1035164" y="1194728"/>
            <a:ext cx="5286103" cy="2720979"/>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AA7E891D-6BDD-4DDE-BFE8-64F93321082E}"/>
              </a:ext>
            </a:extLst>
          </p:cNvPr>
          <p:cNvSpPr/>
          <p:nvPr/>
        </p:nvSpPr>
        <p:spPr>
          <a:xfrm>
            <a:off x="1035163" y="4080072"/>
            <a:ext cx="5286103" cy="2720979"/>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15DAF088-958F-4DE8-B060-7EBB5C7AA6D6}"/>
              </a:ext>
            </a:extLst>
          </p:cNvPr>
          <p:cNvSpPr txBox="1"/>
          <p:nvPr/>
        </p:nvSpPr>
        <p:spPr>
          <a:xfrm>
            <a:off x="5454293" y="2486205"/>
            <a:ext cx="566997" cy="153888"/>
          </a:xfrm>
          <a:prstGeom prst="rect">
            <a:avLst/>
          </a:prstGeom>
          <a:noFill/>
          <a:ln>
            <a:noFill/>
          </a:ln>
        </p:spPr>
        <p:txBody>
          <a:bodyPr wrap="none" lIns="72000" tIns="0" rIns="72000" bIns="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n=491</a:t>
            </a:r>
          </a:p>
        </p:txBody>
      </p:sp>
      <p:sp>
        <p:nvSpPr>
          <p:cNvPr id="18" name="テキスト ボックス 17">
            <a:extLst>
              <a:ext uri="{FF2B5EF4-FFF2-40B4-BE49-F238E27FC236}">
                <a16:creationId xmlns:a16="http://schemas.microsoft.com/office/drawing/2014/main" id="{C7B2B78C-935D-450C-91AB-DF2F8D62BA49}"/>
              </a:ext>
            </a:extLst>
          </p:cNvPr>
          <p:cNvSpPr txBox="1"/>
          <p:nvPr/>
        </p:nvSpPr>
        <p:spPr>
          <a:xfrm>
            <a:off x="5461798" y="3014659"/>
            <a:ext cx="566997" cy="153888"/>
          </a:xfrm>
          <a:prstGeom prst="rect">
            <a:avLst/>
          </a:prstGeom>
          <a:noFill/>
          <a:ln>
            <a:noFill/>
          </a:ln>
        </p:spPr>
        <p:txBody>
          <a:bodyPr wrap="none" lIns="72000" tIns="0" rIns="72000" bIns="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n=411</a:t>
            </a:r>
          </a:p>
        </p:txBody>
      </p:sp>
      <p:sp>
        <p:nvSpPr>
          <p:cNvPr id="19" name="テキスト ボックス 18">
            <a:extLst>
              <a:ext uri="{FF2B5EF4-FFF2-40B4-BE49-F238E27FC236}">
                <a16:creationId xmlns:a16="http://schemas.microsoft.com/office/drawing/2014/main" id="{3D142BAB-B5B5-4579-BD61-6A0FDABE231A}"/>
              </a:ext>
            </a:extLst>
          </p:cNvPr>
          <p:cNvSpPr txBox="1"/>
          <p:nvPr/>
        </p:nvSpPr>
        <p:spPr>
          <a:xfrm>
            <a:off x="5525170" y="5658694"/>
            <a:ext cx="566997" cy="153888"/>
          </a:xfrm>
          <a:prstGeom prst="rect">
            <a:avLst/>
          </a:prstGeom>
          <a:noFill/>
          <a:ln>
            <a:noFill/>
          </a:ln>
        </p:spPr>
        <p:txBody>
          <a:bodyPr wrap="none" lIns="72000" tIns="0" rIns="72000" bIns="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n=589</a:t>
            </a:r>
          </a:p>
        </p:txBody>
      </p:sp>
      <p:sp>
        <p:nvSpPr>
          <p:cNvPr id="20" name="テキスト ボックス 19">
            <a:extLst>
              <a:ext uri="{FF2B5EF4-FFF2-40B4-BE49-F238E27FC236}">
                <a16:creationId xmlns:a16="http://schemas.microsoft.com/office/drawing/2014/main" id="{5BC19657-E31C-42D7-908E-5C17F4FAE068}"/>
              </a:ext>
            </a:extLst>
          </p:cNvPr>
          <p:cNvSpPr txBox="1"/>
          <p:nvPr/>
        </p:nvSpPr>
        <p:spPr>
          <a:xfrm>
            <a:off x="5525171" y="6109244"/>
            <a:ext cx="566997" cy="153888"/>
          </a:xfrm>
          <a:prstGeom prst="rect">
            <a:avLst/>
          </a:prstGeom>
          <a:noFill/>
          <a:ln>
            <a:noFill/>
          </a:ln>
        </p:spPr>
        <p:txBody>
          <a:bodyPr wrap="none" lIns="72000" tIns="0" rIns="72000" bIns="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n=313</a:t>
            </a:r>
          </a:p>
        </p:txBody>
      </p:sp>
      <p:sp>
        <p:nvSpPr>
          <p:cNvPr id="4" name="スライド番号プレースホルダー 3">
            <a:extLst>
              <a:ext uri="{FF2B5EF4-FFF2-40B4-BE49-F238E27FC236}">
                <a16:creationId xmlns:a16="http://schemas.microsoft.com/office/drawing/2014/main" id="{3C7CC634-4544-408E-8837-BD6EE02DF3FA}"/>
              </a:ext>
            </a:extLst>
          </p:cNvPr>
          <p:cNvSpPr>
            <a:spLocks noGrp="1"/>
          </p:cNvSpPr>
          <p:nvPr>
            <p:ph type="sldNum" sz="quarter" idx="12"/>
          </p:nvPr>
        </p:nvSpPr>
        <p:spPr>
          <a:xfrm>
            <a:off x="7860506" y="6843713"/>
            <a:ext cx="2057400" cy="365125"/>
          </a:xfrm>
        </p:spPr>
        <p:txBody>
          <a:bodyPr/>
          <a:lstStyle/>
          <a:p>
            <a:fld id="{041AAA2B-8B21-46C5-A5F3-A5DBCC7D0D35}" type="slidenum">
              <a:rPr kumimoji="1" lang="ja-JP" altLang="en-US" smtClean="0"/>
              <a:t>23</a:t>
            </a:fld>
            <a:endParaRPr kumimoji="1" lang="ja-JP" altLang="en-US" dirty="0"/>
          </a:p>
        </p:txBody>
      </p:sp>
    </p:spTree>
    <p:extLst>
      <p:ext uri="{BB962C8B-B14F-4D97-AF65-F5344CB8AC3E}">
        <p14:creationId xmlns:p14="http://schemas.microsoft.com/office/powerpoint/2010/main" val="327259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15" name="正方形/長方形 14">
            <a:extLst>
              <a:ext uri="{FF2B5EF4-FFF2-40B4-BE49-F238E27FC236}">
                <a16:creationId xmlns:a16="http://schemas.microsoft.com/office/drawing/2014/main" id="{ED07FCCA-E9BA-41FA-BC6B-FCA7EDD431D6}"/>
              </a:ext>
            </a:extLst>
          </p:cNvPr>
          <p:cNvSpPr/>
          <p:nvPr/>
        </p:nvSpPr>
        <p:spPr>
          <a:xfrm>
            <a:off x="1035164" y="1719968"/>
            <a:ext cx="2804160" cy="2195739"/>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7864795F-6D1A-44D5-B0DC-99D64A162D7D}"/>
              </a:ext>
            </a:extLst>
          </p:cNvPr>
          <p:cNvSpPr txBox="1">
            <a:spLocks/>
          </p:cNvSpPr>
          <p:nvPr/>
        </p:nvSpPr>
        <p:spPr>
          <a:xfrm>
            <a:off x="914877" y="903475"/>
            <a:ext cx="2158092" cy="25377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BIZ UDPゴシック" panose="020B0400000000000000" pitchFamily="50" charset="-128"/>
                <a:ea typeface="BIZ UDPゴシック" panose="020B0400000000000000" pitchFamily="50" charset="-128"/>
              </a:rPr>
              <a:t>１．看護師の概況</a:t>
            </a:r>
          </a:p>
        </p:txBody>
      </p:sp>
      <p:pic>
        <p:nvPicPr>
          <p:cNvPr id="7" name="図 6">
            <a:extLst>
              <a:ext uri="{FF2B5EF4-FFF2-40B4-BE49-F238E27FC236}">
                <a16:creationId xmlns:a16="http://schemas.microsoft.com/office/drawing/2014/main" id="{C1B83294-0A7B-4788-9E61-0D4D0B99F73A}"/>
              </a:ext>
            </a:extLst>
          </p:cNvPr>
          <p:cNvPicPr>
            <a:picLocks noChangeAspect="1"/>
          </p:cNvPicPr>
          <p:nvPr/>
        </p:nvPicPr>
        <p:blipFill>
          <a:blip r:embed="rId2"/>
          <a:stretch>
            <a:fillRect/>
          </a:stretch>
        </p:blipFill>
        <p:spPr>
          <a:xfrm>
            <a:off x="1123073" y="1810622"/>
            <a:ext cx="2638672" cy="2105085"/>
          </a:xfrm>
          <a:prstGeom prst="rect">
            <a:avLst/>
          </a:prstGeom>
        </p:spPr>
      </p:pic>
      <p:grpSp>
        <p:nvGrpSpPr>
          <p:cNvPr id="8" name="グループ化 7">
            <a:extLst>
              <a:ext uri="{FF2B5EF4-FFF2-40B4-BE49-F238E27FC236}">
                <a16:creationId xmlns:a16="http://schemas.microsoft.com/office/drawing/2014/main" id="{6305904F-8643-44A4-8A43-62276AC61A72}"/>
              </a:ext>
            </a:extLst>
          </p:cNvPr>
          <p:cNvGrpSpPr/>
          <p:nvPr/>
        </p:nvGrpSpPr>
        <p:grpSpPr>
          <a:xfrm>
            <a:off x="1038292" y="1215883"/>
            <a:ext cx="4525328" cy="430373"/>
            <a:chOff x="214178" y="778141"/>
            <a:chExt cx="4525328" cy="287244"/>
          </a:xfrm>
        </p:grpSpPr>
        <p:sp>
          <p:nvSpPr>
            <p:cNvPr id="9" name="正方形/長方形 8">
              <a:extLst>
                <a:ext uri="{FF2B5EF4-FFF2-40B4-BE49-F238E27FC236}">
                  <a16:creationId xmlns:a16="http://schemas.microsoft.com/office/drawing/2014/main" id="{DBC3B369-82C6-482F-B572-275EC82C54D4}"/>
                </a:ext>
              </a:extLst>
            </p:cNvPr>
            <p:cNvSpPr/>
            <p:nvPr/>
          </p:nvSpPr>
          <p:spPr>
            <a:xfrm>
              <a:off x="214178" y="778684"/>
              <a:ext cx="1747728" cy="28670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（１）居住地（医療圏別）</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90CED97-281F-40FB-81E2-06A61C227CD7}"/>
                </a:ext>
              </a:extLst>
            </p:cNvPr>
            <p:cNvSpPr/>
            <p:nvPr/>
          </p:nvSpPr>
          <p:spPr>
            <a:xfrm>
              <a:off x="1753764" y="778141"/>
              <a:ext cx="2985742" cy="286701"/>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居住地は、奈良</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15</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％・中和</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32</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％・西和</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32</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％・東和</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17</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％・南和</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％で中和と西和で過半数</a:t>
              </a:r>
            </a:p>
          </p:txBody>
        </p:sp>
      </p:grpSp>
      <p:grpSp>
        <p:nvGrpSpPr>
          <p:cNvPr id="3" name="グループ化 2">
            <a:extLst>
              <a:ext uri="{FF2B5EF4-FFF2-40B4-BE49-F238E27FC236}">
                <a16:creationId xmlns:a16="http://schemas.microsoft.com/office/drawing/2014/main" id="{5DECD88F-E13E-418E-BF03-846AD1CF2BE5}"/>
              </a:ext>
            </a:extLst>
          </p:cNvPr>
          <p:cNvGrpSpPr/>
          <p:nvPr/>
        </p:nvGrpSpPr>
        <p:grpSpPr>
          <a:xfrm>
            <a:off x="5599751" y="1688024"/>
            <a:ext cx="4231068" cy="2279805"/>
            <a:chOff x="4825846" y="1206567"/>
            <a:chExt cx="4231068" cy="2279805"/>
          </a:xfrm>
        </p:grpSpPr>
        <p:pic>
          <p:nvPicPr>
            <p:cNvPr id="19" name="図 18">
              <a:extLst>
                <a:ext uri="{FF2B5EF4-FFF2-40B4-BE49-F238E27FC236}">
                  <a16:creationId xmlns:a16="http://schemas.microsoft.com/office/drawing/2014/main" id="{92F245A5-8449-4DBA-AEA9-351F07197D21}"/>
                </a:ext>
              </a:extLst>
            </p:cNvPr>
            <p:cNvPicPr>
              <a:picLocks noChangeAspect="1"/>
            </p:cNvPicPr>
            <p:nvPr/>
          </p:nvPicPr>
          <p:blipFill>
            <a:blip r:embed="rId3"/>
            <a:stretch>
              <a:fillRect/>
            </a:stretch>
          </p:blipFill>
          <p:spPr>
            <a:xfrm>
              <a:off x="4834632" y="1225694"/>
              <a:ext cx="4135274" cy="2260678"/>
            </a:xfrm>
            <a:prstGeom prst="rect">
              <a:avLst/>
            </a:prstGeom>
          </p:spPr>
        </p:pic>
        <p:sp>
          <p:nvSpPr>
            <p:cNvPr id="20" name="正方形/長方形 19">
              <a:extLst>
                <a:ext uri="{FF2B5EF4-FFF2-40B4-BE49-F238E27FC236}">
                  <a16:creationId xmlns:a16="http://schemas.microsoft.com/office/drawing/2014/main" id="{67536685-5872-4602-8B1B-3B503BE7F392}"/>
                </a:ext>
              </a:extLst>
            </p:cNvPr>
            <p:cNvSpPr/>
            <p:nvPr/>
          </p:nvSpPr>
          <p:spPr>
            <a:xfrm>
              <a:off x="4825846" y="1206567"/>
              <a:ext cx="4231068" cy="2101300"/>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2B5B3EB8-3F18-48ED-8049-F84B6095CAEB}"/>
              </a:ext>
            </a:extLst>
          </p:cNvPr>
          <p:cNvGrpSpPr/>
          <p:nvPr/>
        </p:nvGrpSpPr>
        <p:grpSpPr>
          <a:xfrm>
            <a:off x="5599751" y="3859367"/>
            <a:ext cx="4231068" cy="1530012"/>
            <a:chOff x="4825846" y="3450765"/>
            <a:chExt cx="4231068" cy="1530012"/>
          </a:xfrm>
        </p:grpSpPr>
        <p:sp>
          <p:nvSpPr>
            <p:cNvPr id="21" name="正方形/長方形 20">
              <a:extLst>
                <a:ext uri="{FF2B5EF4-FFF2-40B4-BE49-F238E27FC236}">
                  <a16:creationId xmlns:a16="http://schemas.microsoft.com/office/drawing/2014/main" id="{58F99D47-3074-4A08-88C8-36B05575E7B0}"/>
                </a:ext>
              </a:extLst>
            </p:cNvPr>
            <p:cNvSpPr/>
            <p:nvPr/>
          </p:nvSpPr>
          <p:spPr>
            <a:xfrm>
              <a:off x="4825846" y="3450765"/>
              <a:ext cx="2514536" cy="3138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就学前児童の同居有無と人数　</a:t>
              </a:r>
            </a:p>
          </p:txBody>
        </p:sp>
        <p:pic>
          <p:nvPicPr>
            <p:cNvPr id="22" name="図 21">
              <a:extLst>
                <a:ext uri="{FF2B5EF4-FFF2-40B4-BE49-F238E27FC236}">
                  <a16:creationId xmlns:a16="http://schemas.microsoft.com/office/drawing/2014/main" id="{7B2424C9-0954-4981-A504-247F6636F707}"/>
                </a:ext>
              </a:extLst>
            </p:cNvPr>
            <p:cNvPicPr>
              <a:picLocks noChangeAspect="1"/>
            </p:cNvPicPr>
            <p:nvPr/>
          </p:nvPicPr>
          <p:blipFill>
            <a:blip r:embed="rId4"/>
            <a:stretch>
              <a:fillRect/>
            </a:stretch>
          </p:blipFill>
          <p:spPr>
            <a:xfrm>
              <a:off x="4958985" y="4013658"/>
              <a:ext cx="4002135" cy="967119"/>
            </a:xfrm>
            <a:prstGeom prst="rect">
              <a:avLst/>
            </a:prstGeom>
          </p:spPr>
        </p:pic>
        <p:pic>
          <p:nvPicPr>
            <p:cNvPr id="23" name="図 22">
              <a:extLst>
                <a:ext uri="{FF2B5EF4-FFF2-40B4-BE49-F238E27FC236}">
                  <a16:creationId xmlns:a16="http://schemas.microsoft.com/office/drawing/2014/main" id="{6F09C603-FD42-419A-8468-C9D56FF9DA84}"/>
                </a:ext>
              </a:extLst>
            </p:cNvPr>
            <p:cNvPicPr>
              <a:picLocks noChangeAspect="1"/>
            </p:cNvPicPr>
            <p:nvPr/>
          </p:nvPicPr>
          <p:blipFill>
            <a:blip r:embed="rId5"/>
            <a:stretch>
              <a:fillRect/>
            </a:stretch>
          </p:blipFill>
          <p:spPr>
            <a:xfrm>
              <a:off x="6509626" y="3842865"/>
              <a:ext cx="2075427" cy="288305"/>
            </a:xfrm>
            <a:prstGeom prst="rect">
              <a:avLst/>
            </a:prstGeom>
          </p:spPr>
        </p:pic>
        <p:sp>
          <p:nvSpPr>
            <p:cNvPr id="24" name="正方形/長方形 23">
              <a:extLst>
                <a:ext uri="{FF2B5EF4-FFF2-40B4-BE49-F238E27FC236}">
                  <a16:creationId xmlns:a16="http://schemas.microsoft.com/office/drawing/2014/main" id="{D2529D09-263E-48D8-8139-C9DD08E7F429}"/>
                </a:ext>
              </a:extLst>
            </p:cNvPr>
            <p:cNvSpPr/>
            <p:nvPr/>
          </p:nvSpPr>
          <p:spPr>
            <a:xfrm>
              <a:off x="4870926" y="3796346"/>
              <a:ext cx="4185988" cy="1097871"/>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511FAF4F-C98C-4573-BDB0-6E00605C996B}"/>
              </a:ext>
            </a:extLst>
          </p:cNvPr>
          <p:cNvGrpSpPr/>
          <p:nvPr/>
        </p:nvGrpSpPr>
        <p:grpSpPr>
          <a:xfrm>
            <a:off x="5640963" y="5404667"/>
            <a:ext cx="4185988" cy="1471857"/>
            <a:chOff x="4867057" y="5192907"/>
            <a:chExt cx="4185988" cy="1471857"/>
          </a:xfrm>
        </p:grpSpPr>
        <p:sp>
          <p:nvSpPr>
            <p:cNvPr id="25" name="正方形/長方形 24">
              <a:extLst>
                <a:ext uri="{FF2B5EF4-FFF2-40B4-BE49-F238E27FC236}">
                  <a16:creationId xmlns:a16="http://schemas.microsoft.com/office/drawing/2014/main" id="{037B3521-00A1-4888-B3C4-E9659B46F378}"/>
                </a:ext>
              </a:extLst>
            </p:cNvPr>
            <p:cNvSpPr/>
            <p:nvPr/>
          </p:nvSpPr>
          <p:spPr>
            <a:xfrm>
              <a:off x="4870925" y="5192907"/>
              <a:ext cx="2141082"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５</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介護者の同居有無と人数</a:t>
              </a:r>
              <a:endParaRPr lang="ja-JP" altLang="en-US" sz="11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26E846E4-11B8-4F00-9325-AAA4D798547C}"/>
                </a:ext>
              </a:extLst>
            </p:cNvPr>
            <p:cNvGrpSpPr/>
            <p:nvPr/>
          </p:nvGrpSpPr>
          <p:grpSpPr>
            <a:xfrm>
              <a:off x="4867057" y="5488092"/>
              <a:ext cx="4185988" cy="1176672"/>
              <a:chOff x="4867058" y="5208205"/>
              <a:chExt cx="4185988" cy="1176672"/>
            </a:xfrm>
          </p:grpSpPr>
          <p:pic>
            <p:nvPicPr>
              <p:cNvPr id="26" name="図 25">
                <a:extLst>
                  <a:ext uri="{FF2B5EF4-FFF2-40B4-BE49-F238E27FC236}">
                    <a16:creationId xmlns:a16="http://schemas.microsoft.com/office/drawing/2014/main" id="{A5B846C6-CD7E-4DBD-876F-7EEDDE60C250}"/>
                  </a:ext>
                </a:extLst>
              </p:cNvPr>
              <p:cNvPicPr>
                <a:picLocks noChangeAspect="1"/>
              </p:cNvPicPr>
              <p:nvPr/>
            </p:nvPicPr>
            <p:blipFill>
              <a:blip r:embed="rId6"/>
              <a:stretch>
                <a:fillRect/>
              </a:stretch>
            </p:blipFill>
            <p:spPr>
              <a:xfrm>
                <a:off x="5701505" y="5273605"/>
                <a:ext cx="2383956" cy="288305"/>
              </a:xfrm>
              <a:prstGeom prst="rect">
                <a:avLst/>
              </a:prstGeom>
            </p:spPr>
          </p:pic>
          <p:pic>
            <p:nvPicPr>
              <p:cNvPr id="27" name="図 26">
                <a:extLst>
                  <a:ext uri="{FF2B5EF4-FFF2-40B4-BE49-F238E27FC236}">
                    <a16:creationId xmlns:a16="http://schemas.microsoft.com/office/drawing/2014/main" id="{F84397B2-A55E-423E-B145-A757EBA614EC}"/>
                  </a:ext>
                </a:extLst>
              </p:cNvPr>
              <p:cNvPicPr>
                <a:picLocks noChangeAspect="1"/>
              </p:cNvPicPr>
              <p:nvPr/>
            </p:nvPicPr>
            <p:blipFill>
              <a:blip r:embed="rId7"/>
              <a:stretch>
                <a:fillRect/>
              </a:stretch>
            </p:blipFill>
            <p:spPr>
              <a:xfrm>
                <a:off x="4958985" y="5417758"/>
                <a:ext cx="4002136" cy="967119"/>
              </a:xfrm>
              <a:prstGeom prst="rect">
                <a:avLst/>
              </a:prstGeom>
            </p:spPr>
          </p:pic>
          <p:sp>
            <p:nvSpPr>
              <p:cNvPr id="28" name="正方形/長方形 27">
                <a:extLst>
                  <a:ext uri="{FF2B5EF4-FFF2-40B4-BE49-F238E27FC236}">
                    <a16:creationId xmlns:a16="http://schemas.microsoft.com/office/drawing/2014/main" id="{56E98E5D-99A4-4A09-886F-29E0D5D7C97C}"/>
                  </a:ext>
                </a:extLst>
              </p:cNvPr>
              <p:cNvSpPr/>
              <p:nvPr/>
            </p:nvSpPr>
            <p:spPr>
              <a:xfrm>
                <a:off x="4867058" y="5208205"/>
                <a:ext cx="4185988" cy="1137737"/>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grpSp>
      <p:grpSp>
        <p:nvGrpSpPr>
          <p:cNvPr id="34" name="グループ化 33">
            <a:extLst>
              <a:ext uri="{FF2B5EF4-FFF2-40B4-BE49-F238E27FC236}">
                <a16:creationId xmlns:a16="http://schemas.microsoft.com/office/drawing/2014/main" id="{6078B4B7-F733-4ACA-BD8E-144054642E4B}"/>
              </a:ext>
            </a:extLst>
          </p:cNvPr>
          <p:cNvGrpSpPr/>
          <p:nvPr/>
        </p:nvGrpSpPr>
        <p:grpSpPr>
          <a:xfrm>
            <a:off x="974204" y="3989419"/>
            <a:ext cx="4589417" cy="2249581"/>
            <a:chOff x="211071" y="3908781"/>
            <a:chExt cx="4589417" cy="2249581"/>
          </a:xfrm>
        </p:grpSpPr>
        <p:grpSp>
          <p:nvGrpSpPr>
            <p:cNvPr id="2" name="グループ化 1">
              <a:extLst>
                <a:ext uri="{FF2B5EF4-FFF2-40B4-BE49-F238E27FC236}">
                  <a16:creationId xmlns:a16="http://schemas.microsoft.com/office/drawing/2014/main" id="{2072FB56-E408-4D8A-88DF-9ADC1B3FDEAC}"/>
                </a:ext>
              </a:extLst>
            </p:cNvPr>
            <p:cNvGrpSpPr/>
            <p:nvPr/>
          </p:nvGrpSpPr>
          <p:grpSpPr>
            <a:xfrm>
              <a:off x="211071" y="4398873"/>
              <a:ext cx="4589417" cy="1759489"/>
              <a:chOff x="261256" y="4545874"/>
              <a:chExt cx="5512527" cy="1904339"/>
            </a:xfrm>
          </p:grpSpPr>
          <p:sp>
            <p:nvSpPr>
              <p:cNvPr id="16" name="正方形/長方形 15">
                <a:extLst>
                  <a:ext uri="{FF2B5EF4-FFF2-40B4-BE49-F238E27FC236}">
                    <a16:creationId xmlns:a16="http://schemas.microsoft.com/office/drawing/2014/main" id="{AA7E891D-6BDD-4DDE-BFE8-64F93321082E}"/>
                  </a:ext>
                </a:extLst>
              </p:cNvPr>
              <p:cNvSpPr/>
              <p:nvPr/>
            </p:nvSpPr>
            <p:spPr>
              <a:xfrm>
                <a:off x="261256" y="4545874"/>
                <a:ext cx="5512527" cy="1904339"/>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A788BEA9-D696-4E6F-8568-AA3910082488}"/>
                  </a:ext>
                </a:extLst>
              </p:cNvPr>
              <p:cNvPicPr>
                <a:picLocks noChangeAspect="1"/>
              </p:cNvPicPr>
              <p:nvPr/>
            </p:nvPicPr>
            <p:blipFill>
              <a:blip r:embed="rId8"/>
              <a:stretch>
                <a:fillRect/>
              </a:stretch>
            </p:blipFill>
            <p:spPr>
              <a:xfrm>
                <a:off x="421175" y="5350952"/>
                <a:ext cx="5246838" cy="967119"/>
              </a:xfrm>
              <a:prstGeom prst="rect">
                <a:avLst/>
              </a:prstGeom>
              <a:ln>
                <a:solidFill>
                  <a:schemeClr val="accent6">
                    <a:lumMod val="50000"/>
                  </a:schemeClr>
                </a:solidFill>
              </a:ln>
            </p:spPr>
          </p:pic>
          <p:pic>
            <p:nvPicPr>
              <p:cNvPr id="17" name="図 16">
                <a:extLst>
                  <a:ext uri="{FF2B5EF4-FFF2-40B4-BE49-F238E27FC236}">
                    <a16:creationId xmlns:a16="http://schemas.microsoft.com/office/drawing/2014/main" id="{162E09F7-BECC-41AA-9AE5-CF395BAC78C2}"/>
                  </a:ext>
                </a:extLst>
              </p:cNvPr>
              <p:cNvPicPr>
                <a:picLocks noChangeAspect="1"/>
              </p:cNvPicPr>
              <p:nvPr/>
            </p:nvPicPr>
            <p:blipFill>
              <a:blip r:embed="rId9"/>
              <a:stretch>
                <a:fillRect/>
              </a:stretch>
            </p:blipFill>
            <p:spPr>
              <a:xfrm>
                <a:off x="349167" y="4702880"/>
                <a:ext cx="4174592" cy="495763"/>
              </a:xfrm>
              <a:prstGeom prst="rect">
                <a:avLst/>
              </a:prstGeom>
              <a:ln>
                <a:solidFill>
                  <a:schemeClr val="accent6">
                    <a:lumMod val="50000"/>
                  </a:schemeClr>
                </a:solidFill>
              </a:ln>
            </p:spPr>
          </p:pic>
        </p:grpSp>
        <p:grpSp>
          <p:nvGrpSpPr>
            <p:cNvPr id="30" name="グループ化 29">
              <a:extLst>
                <a:ext uri="{FF2B5EF4-FFF2-40B4-BE49-F238E27FC236}">
                  <a16:creationId xmlns:a16="http://schemas.microsoft.com/office/drawing/2014/main" id="{F785A1F8-D67F-4B81-812C-60C97DE5DA30}"/>
                </a:ext>
              </a:extLst>
            </p:cNvPr>
            <p:cNvGrpSpPr/>
            <p:nvPr/>
          </p:nvGrpSpPr>
          <p:grpSpPr>
            <a:xfrm>
              <a:off x="211071" y="3908781"/>
              <a:ext cx="4476530" cy="429559"/>
              <a:chOff x="261256" y="3926316"/>
              <a:chExt cx="4476530" cy="429559"/>
            </a:xfrm>
          </p:grpSpPr>
          <p:sp>
            <p:nvSpPr>
              <p:cNvPr id="11" name="正方形/長方形 10">
                <a:extLst>
                  <a:ext uri="{FF2B5EF4-FFF2-40B4-BE49-F238E27FC236}">
                    <a16:creationId xmlns:a16="http://schemas.microsoft.com/office/drawing/2014/main" id="{9C8EEBED-3540-4A93-9C41-420286691AC6}"/>
                  </a:ext>
                </a:extLst>
              </p:cNvPr>
              <p:cNvSpPr/>
              <p:nvPr/>
            </p:nvSpPr>
            <p:spPr>
              <a:xfrm>
                <a:off x="261256" y="3926316"/>
                <a:ext cx="1749204" cy="411309"/>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１２月１日現在の年齢</a:t>
                </a:r>
              </a:p>
            </p:txBody>
          </p:sp>
          <p:sp>
            <p:nvSpPr>
              <p:cNvPr id="29" name="正方形/長方形 28">
                <a:extLst>
                  <a:ext uri="{FF2B5EF4-FFF2-40B4-BE49-F238E27FC236}">
                    <a16:creationId xmlns:a16="http://schemas.microsoft.com/office/drawing/2014/main" id="{6F2043BE-76FE-4F82-815E-3041547C873F}"/>
                  </a:ext>
                </a:extLst>
              </p:cNvPr>
              <p:cNvSpPr/>
              <p:nvPr/>
            </p:nvSpPr>
            <p:spPr>
              <a:xfrm>
                <a:off x="1885184" y="3926316"/>
                <a:ext cx="2852602" cy="429559"/>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年齢構成は、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p>
            </p:txBody>
          </p:sp>
        </p:grpSp>
      </p:grpSp>
      <p:grpSp>
        <p:nvGrpSpPr>
          <p:cNvPr id="32" name="グループ化 31">
            <a:extLst>
              <a:ext uri="{FF2B5EF4-FFF2-40B4-BE49-F238E27FC236}">
                <a16:creationId xmlns:a16="http://schemas.microsoft.com/office/drawing/2014/main" id="{46B6C0AE-7708-4E79-9E7B-08E76CA528AA}"/>
              </a:ext>
            </a:extLst>
          </p:cNvPr>
          <p:cNvGrpSpPr/>
          <p:nvPr/>
        </p:nvGrpSpPr>
        <p:grpSpPr>
          <a:xfrm>
            <a:off x="5599751" y="961767"/>
            <a:ext cx="4227200" cy="688060"/>
            <a:chOff x="4825845" y="879417"/>
            <a:chExt cx="4227200" cy="688060"/>
          </a:xfrm>
        </p:grpSpPr>
        <p:sp>
          <p:nvSpPr>
            <p:cNvPr id="18" name="正方形/長方形 17">
              <a:extLst>
                <a:ext uri="{FF2B5EF4-FFF2-40B4-BE49-F238E27FC236}">
                  <a16:creationId xmlns:a16="http://schemas.microsoft.com/office/drawing/2014/main" id="{120A9A97-C401-4411-990E-D90A78641CBD}"/>
                </a:ext>
              </a:extLst>
            </p:cNvPr>
            <p:cNvSpPr/>
            <p:nvPr/>
          </p:nvSpPr>
          <p:spPr>
            <a:xfrm>
              <a:off x="4825845" y="879417"/>
              <a:ext cx="3055574"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３</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同居かつ生計を同一としている世帯の人数</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17DA73-2A99-489D-BAFD-564F31D65049}"/>
                </a:ext>
              </a:extLst>
            </p:cNvPr>
            <p:cNvSpPr/>
            <p:nvPr/>
          </p:nvSpPr>
          <p:spPr>
            <a:xfrm>
              <a:off x="4825845" y="1137918"/>
              <a:ext cx="4227200" cy="429559"/>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同居家族は、単身者が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％。未就学児童との同居者が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％、介護家族との同居が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14" name="スライド番号プレースホルダー 13">
            <a:extLst>
              <a:ext uri="{FF2B5EF4-FFF2-40B4-BE49-F238E27FC236}">
                <a16:creationId xmlns:a16="http://schemas.microsoft.com/office/drawing/2014/main" id="{DEE64465-2642-473A-8718-83BCDE577A57}"/>
              </a:ext>
            </a:extLst>
          </p:cNvPr>
          <p:cNvSpPr>
            <a:spLocks noGrp="1"/>
          </p:cNvSpPr>
          <p:nvPr>
            <p:ph type="sldNum" sz="quarter" idx="12"/>
          </p:nvPr>
        </p:nvSpPr>
        <p:spPr>
          <a:xfrm>
            <a:off x="7884484" y="6916023"/>
            <a:ext cx="2057400" cy="365125"/>
          </a:xfrm>
        </p:spPr>
        <p:txBody>
          <a:bodyPr/>
          <a:lstStyle/>
          <a:p>
            <a:fld id="{041AAA2B-8B21-46C5-A5F3-A5DBCC7D0D35}" type="slidenum">
              <a:rPr kumimoji="1" lang="ja-JP" altLang="en-US" smtClean="0"/>
              <a:t>24</a:t>
            </a:fld>
            <a:endParaRPr kumimoji="1" lang="ja-JP" altLang="en-US" dirty="0"/>
          </a:p>
        </p:txBody>
      </p:sp>
    </p:spTree>
    <p:extLst>
      <p:ext uri="{BB962C8B-B14F-4D97-AF65-F5344CB8AC3E}">
        <p14:creationId xmlns:p14="http://schemas.microsoft.com/office/powerpoint/2010/main" val="3351135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46B6C0AE-7708-4E79-9E7B-08E76CA528AA}"/>
              </a:ext>
            </a:extLst>
          </p:cNvPr>
          <p:cNvGrpSpPr/>
          <p:nvPr/>
        </p:nvGrpSpPr>
        <p:grpSpPr>
          <a:xfrm>
            <a:off x="5289501" y="4173901"/>
            <a:ext cx="2900702" cy="320012"/>
            <a:chOff x="4825845" y="879067"/>
            <a:chExt cx="2900702" cy="250991"/>
          </a:xfrm>
        </p:grpSpPr>
        <p:sp>
          <p:nvSpPr>
            <p:cNvPr id="18" name="正方形/長方形 17">
              <a:extLst>
                <a:ext uri="{FF2B5EF4-FFF2-40B4-BE49-F238E27FC236}">
                  <a16:creationId xmlns:a16="http://schemas.microsoft.com/office/drawing/2014/main" id="{120A9A97-C401-4411-990E-D90A78641CBD}"/>
                </a:ext>
              </a:extLst>
            </p:cNvPr>
            <p:cNvSpPr/>
            <p:nvPr/>
          </p:nvSpPr>
          <p:spPr>
            <a:xfrm>
              <a:off x="4825845" y="879417"/>
              <a:ext cx="1323703"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４</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通算離職年数</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17DA73-2A99-489D-BAFD-564F31D65049}"/>
                </a:ext>
              </a:extLst>
            </p:cNvPr>
            <p:cNvSpPr/>
            <p:nvPr/>
          </p:nvSpPr>
          <p:spPr>
            <a:xfrm>
              <a:off x="6059852" y="879067"/>
              <a:ext cx="1666695"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通算離職期間は平均</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a:t>
              </a:r>
            </a:p>
          </p:txBody>
        </p:sp>
      </p:grpSp>
      <p:grpSp>
        <p:nvGrpSpPr>
          <p:cNvPr id="41" name="グループ化 40">
            <a:extLst>
              <a:ext uri="{FF2B5EF4-FFF2-40B4-BE49-F238E27FC236}">
                <a16:creationId xmlns:a16="http://schemas.microsoft.com/office/drawing/2014/main" id="{785F0F36-9F8B-4671-A68D-F680B81F7CF4}"/>
              </a:ext>
            </a:extLst>
          </p:cNvPr>
          <p:cNvGrpSpPr/>
          <p:nvPr/>
        </p:nvGrpSpPr>
        <p:grpSpPr>
          <a:xfrm>
            <a:off x="886258" y="1200228"/>
            <a:ext cx="2821688" cy="2859252"/>
            <a:chOff x="116907" y="876590"/>
            <a:chExt cx="2821688" cy="2859252"/>
          </a:xfrm>
        </p:grpSpPr>
        <p:sp>
          <p:nvSpPr>
            <p:cNvPr id="9" name="正方形/長方形 8">
              <a:extLst>
                <a:ext uri="{FF2B5EF4-FFF2-40B4-BE49-F238E27FC236}">
                  <a16:creationId xmlns:a16="http://schemas.microsoft.com/office/drawing/2014/main" id="{DBC3B369-82C6-482F-B572-275EC82C54D4}"/>
                </a:ext>
              </a:extLst>
            </p:cNvPr>
            <p:cNvSpPr/>
            <p:nvPr/>
          </p:nvSpPr>
          <p:spPr>
            <a:xfrm>
              <a:off x="116907" y="876590"/>
              <a:ext cx="1747728" cy="312658"/>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（１）看護職に関する免許</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968170F5-D4FA-4464-BF17-BE26F7D70B99}"/>
                </a:ext>
              </a:extLst>
            </p:cNvPr>
            <p:cNvGrpSpPr/>
            <p:nvPr/>
          </p:nvGrpSpPr>
          <p:grpSpPr>
            <a:xfrm>
              <a:off x="134435" y="1225818"/>
              <a:ext cx="2804160" cy="2510024"/>
              <a:chOff x="261257" y="1204768"/>
              <a:chExt cx="2804160" cy="2510024"/>
            </a:xfrm>
          </p:grpSpPr>
          <p:sp>
            <p:nvSpPr>
              <p:cNvPr id="15" name="正方形/長方形 14">
                <a:extLst>
                  <a:ext uri="{FF2B5EF4-FFF2-40B4-BE49-F238E27FC236}">
                    <a16:creationId xmlns:a16="http://schemas.microsoft.com/office/drawing/2014/main" id="{ED07FCCA-E9BA-41FA-BC6B-FCA7EDD431D6}"/>
                  </a:ext>
                </a:extLst>
              </p:cNvPr>
              <p:cNvSpPr/>
              <p:nvPr/>
            </p:nvSpPr>
            <p:spPr>
              <a:xfrm>
                <a:off x="261257" y="1204768"/>
                <a:ext cx="2804160" cy="2509408"/>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AA4BB7BF-EC5C-4538-B67C-835977CB1CDF}"/>
                  </a:ext>
                </a:extLst>
              </p:cNvPr>
              <p:cNvPicPr>
                <a:picLocks noChangeAspect="1"/>
              </p:cNvPicPr>
              <p:nvPr/>
            </p:nvPicPr>
            <p:blipFill>
              <a:blip r:embed="rId2"/>
              <a:stretch>
                <a:fillRect/>
              </a:stretch>
            </p:blipFill>
            <p:spPr>
              <a:xfrm>
                <a:off x="321379" y="1204768"/>
                <a:ext cx="2683915" cy="2510024"/>
              </a:xfrm>
              <a:prstGeom prst="rect">
                <a:avLst/>
              </a:prstGeom>
            </p:spPr>
          </p:pic>
        </p:grpSp>
      </p:grpSp>
      <p:grpSp>
        <p:nvGrpSpPr>
          <p:cNvPr id="40" name="グループ化 39">
            <a:extLst>
              <a:ext uri="{FF2B5EF4-FFF2-40B4-BE49-F238E27FC236}">
                <a16:creationId xmlns:a16="http://schemas.microsoft.com/office/drawing/2014/main" id="{281CB7D4-33D7-45A7-B1F8-9A766B419CAC}"/>
              </a:ext>
            </a:extLst>
          </p:cNvPr>
          <p:cNvGrpSpPr/>
          <p:nvPr/>
        </p:nvGrpSpPr>
        <p:grpSpPr>
          <a:xfrm>
            <a:off x="886259" y="4173901"/>
            <a:ext cx="4345315" cy="2808976"/>
            <a:chOff x="39257" y="3692282"/>
            <a:chExt cx="4345315" cy="2808976"/>
          </a:xfrm>
        </p:grpSpPr>
        <p:grpSp>
          <p:nvGrpSpPr>
            <p:cNvPr id="30" name="グループ化 29">
              <a:extLst>
                <a:ext uri="{FF2B5EF4-FFF2-40B4-BE49-F238E27FC236}">
                  <a16:creationId xmlns:a16="http://schemas.microsoft.com/office/drawing/2014/main" id="{F785A1F8-D67F-4B81-812C-60C97DE5DA30}"/>
                </a:ext>
              </a:extLst>
            </p:cNvPr>
            <p:cNvGrpSpPr/>
            <p:nvPr/>
          </p:nvGrpSpPr>
          <p:grpSpPr>
            <a:xfrm>
              <a:off x="39257" y="3692282"/>
              <a:ext cx="4341997" cy="411309"/>
              <a:chOff x="180018" y="3447089"/>
              <a:chExt cx="4542575" cy="411309"/>
            </a:xfrm>
          </p:grpSpPr>
          <p:sp>
            <p:nvSpPr>
              <p:cNvPr id="11" name="正方形/長方形 10">
                <a:extLst>
                  <a:ext uri="{FF2B5EF4-FFF2-40B4-BE49-F238E27FC236}">
                    <a16:creationId xmlns:a16="http://schemas.microsoft.com/office/drawing/2014/main" id="{9C8EEBED-3540-4A93-9C41-420286691AC6}"/>
                  </a:ext>
                </a:extLst>
              </p:cNvPr>
              <p:cNvSpPr/>
              <p:nvPr/>
            </p:nvSpPr>
            <p:spPr>
              <a:xfrm>
                <a:off x="180018" y="3447089"/>
                <a:ext cx="2136874" cy="411309"/>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就業経験</a:t>
                </a:r>
              </a:p>
            </p:txBody>
          </p:sp>
          <p:sp>
            <p:nvSpPr>
              <p:cNvPr id="29" name="正方形/長方形 28">
                <a:extLst>
                  <a:ext uri="{FF2B5EF4-FFF2-40B4-BE49-F238E27FC236}">
                    <a16:creationId xmlns:a16="http://schemas.microsoft.com/office/drawing/2014/main" id="{6F2043BE-76FE-4F82-815E-3041547C873F}"/>
                  </a:ext>
                </a:extLst>
              </p:cNvPr>
              <p:cNvSpPr/>
              <p:nvPr/>
            </p:nvSpPr>
            <p:spPr>
              <a:xfrm>
                <a:off x="1237778" y="3447089"/>
                <a:ext cx="3484815" cy="411309"/>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現在の就業状況は、離職中が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％、看護職以外に従事が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％である。離職後、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人に</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人が多職種に流出</a:t>
                </a:r>
              </a:p>
            </p:txBody>
          </p:sp>
        </p:grpSp>
        <p:grpSp>
          <p:nvGrpSpPr>
            <p:cNvPr id="39" name="グループ化 38">
              <a:extLst>
                <a:ext uri="{FF2B5EF4-FFF2-40B4-BE49-F238E27FC236}">
                  <a16:creationId xmlns:a16="http://schemas.microsoft.com/office/drawing/2014/main" id="{836FE7B7-4B92-49BE-9CCC-8E7425CA640A}"/>
                </a:ext>
              </a:extLst>
            </p:cNvPr>
            <p:cNvGrpSpPr/>
            <p:nvPr/>
          </p:nvGrpSpPr>
          <p:grpSpPr>
            <a:xfrm>
              <a:off x="56785" y="4241334"/>
              <a:ext cx="4327787" cy="2259924"/>
              <a:chOff x="56785" y="4241334"/>
              <a:chExt cx="4327787" cy="2259924"/>
            </a:xfrm>
          </p:grpSpPr>
          <p:sp>
            <p:nvSpPr>
              <p:cNvPr id="16" name="正方形/長方形 15">
                <a:extLst>
                  <a:ext uri="{FF2B5EF4-FFF2-40B4-BE49-F238E27FC236}">
                    <a16:creationId xmlns:a16="http://schemas.microsoft.com/office/drawing/2014/main" id="{AA7E891D-6BDD-4DDE-BFE8-64F93321082E}"/>
                  </a:ext>
                </a:extLst>
              </p:cNvPr>
              <p:cNvSpPr/>
              <p:nvPr/>
            </p:nvSpPr>
            <p:spPr>
              <a:xfrm>
                <a:off x="56785" y="4241334"/>
                <a:ext cx="4278870" cy="2182591"/>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D5E47A0D-AA38-4779-AD2B-933800589A3E}"/>
                  </a:ext>
                </a:extLst>
              </p:cNvPr>
              <p:cNvPicPr>
                <a:picLocks noChangeAspect="1"/>
              </p:cNvPicPr>
              <p:nvPr/>
            </p:nvPicPr>
            <p:blipFill>
              <a:blip r:embed="rId3"/>
              <a:stretch>
                <a:fillRect/>
              </a:stretch>
            </p:blipFill>
            <p:spPr>
              <a:xfrm>
                <a:off x="1458864" y="4325590"/>
                <a:ext cx="2803048" cy="640242"/>
              </a:xfrm>
              <a:prstGeom prst="rect">
                <a:avLst/>
              </a:prstGeom>
            </p:spPr>
          </p:pic>
          <p:pic>
            <p:nvPicPr>
              <p:cNvPr id="37" name="図 36">
                <a:extLst>
                  <a:ext uri="{FF2B5EF4-FFF2-40B4-BE49-F238E27FC236}">
                    <a16:creationId xmlns:a16="http://schemas.microsoft.com/office/drawing/2014/main" id="{78394EFA-5550-4413-96CB-BD722DA21DC5}"/>
                  </a:ext>
                </a:extLst>
              </p:cNvPr>
              <p:cNvPicPr>
                <a:picLocks noChangeAspect="1"/>
              </p:cNvPicPr>
              <p:nvPr/>
            </p:nvPicPr>
            <p:blipFill>
              <a:blip r:embed="rId4"/>
              <a:stretch>
                <a:fillRect/>
              </a:stretch>
            </p:blipFill>
            <p:spPr>
              <a:xfrm>
                <a:off x="198583" y="4999275"/>
                <a:ext cx="4185989" cy="1501983"/>
              </a:xfrm>
              <a:prstGeom prst="rect">
                <a:avLst/>
              </a:prstGeom>
            </p:spPr>
          </p:pic>
        </p:grpSp>
      </p:grpSp>
      <p:sp>
        <p:nvSpPr>
          <p:cNvPr id="20" name="正方形/長方形 19">
            <a:extLst>
              <a:ext uri="{FF2B5EF4-FFF2-40B4-BE49-F238E27FC236}">
                <a16:creationId xmlns:a16="http://schemas.microsoft.com/office/drawing/2014/main" id="{67536685-5872-4602-8B1B-3B503BE7F392}"/>
              </a:ext>
            </a:extLst>
          </p:cNvPr>
          <p:cNvSpPr/>
          <p:nvPr/>
        </p:nvSpPr>
        <p:spPr>
          <a:xfrm>
            <a:off x="5284946" y="4722953"/>
            <a:ext cx="4585548" cy="2313696"/>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2624F8EF-EC12-4A4C-9425-F37B5BFFACF7}"/>
              </a:ext>
            </a:extLst>
          </p:cNvPr>
          <p:cNvGrpSpPr/>
          <p:nvPr/>
        </p:nvGrpSpPr>
        <p:grpSpPr>
          <a:xfrm>
            <a:off x="5284947" y="1175464"/>
            <a:ext cx="2981735" cy="302954"/>
            <a:chOff x="4825845" y="879067"/>
            <a:chExt cx="2981735" cy="250991"/>
          </a:xfrm>
        </p:grpSpPr>
        <p:sp>
          <p:nvSpPr>
            <p:cNvPr id="44" name="正方形/長方形 43">
              <a:extLst>
                <a:ext uri="{FF2B5EF4-FFF2-40B4-BE49-F238E27FC236}">
                  <a16:creationId xmlns:a16="http://schemas.microsoft.com/office/drawing/2014/main" id="{014A6292-2A82-41F7-8F0B-55FFD122D7B9}"/>
                </a:ext>
              </a:extLst>
            </p:cNvPr>
            <p:cNvSpPr/>
            <p:nvPr/>
          </p:nvSpPr>
          <p:spPr>
            <a:xfrm>
              <a:off x="4825845" y="879417"/>
              <a:ext cx="1323703"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３</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通算勤務年数</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5" name="正方形/長方形 44">
              <a:extLst>
                <a:ext uri="{FF2B5EF4-FFF2-40B4-BE49-F238E27FC236}">
                  <a16:creationId xmlns:a16="http://schemas.microsoft.com/office/drawing/2014/main" id="{F1912195-6020-4733-8411-ED878B849723}"/>
                </a:ext>
              </a:extLst>
            </p:cNvPr>
            <p:cNvSpPr/>
            <p:nvPr/>
          </p:nvSpPr>
          <p:spPr>
            <a:xfrm>
              <a:off x="6059852" y="879067"/>
              <a:ext cx="1747728"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通算勤務年数は平均</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a:t>
              </a:r>
            </a:p>
          </p:txBody>
        </p:sp>
      </p:grpSp>
      <p:grpSp>
        <p:nvGrpSpPr>
          <p:cNvPr id="46" name="グループ化 45">
            <a:extLst>
              <a:ext uri="{FF2B5EF4-FFF2-40B4-BE49-F238E27FC236}">
                <a16:creationId xmlns:a16="http://schemas.microsoft.com/office/drawing/2014/main" id="{9DDCA645-4CC3-4282-9EE4-1DF6052C9747}"/>
              </a:ext>
            </a:extLst>
          </p:cNvPr>
          <p:cNvGrpSpPr/>
          <p:nvPr/>
        </p:nvGrpSpPr>
        <p:grpSpPr>
          <a:xfrm>
            <a:off x="5284946" y="1522609"/>
            <a:ext cx="4585548" cy="2313696"/>
            <a:chOff x="4467497" y="1337185"/>
            <a:chExt cx="4589416" cy="2313696"/>
          </a:xfrm>
        </p:grpSpPr>
        <p:sp>
          <p:nvSpPr>
            <p:cNvPr id="47" name="正方形/長方形 46">
              <a:extLst>
                <a:ext uri="{FF2B5EF4-FFF2-40B4-BE49-F238E27FC236}">
                  <a16:creationId xmlns:a16="http://schemas.microsoft.com/office/drawing/2014/main" id="{14085082-7CA6-4920-948F-D91641A512B5}"/>
                </a:ext>
              </a:extLst>
            </p:cNvPr>
            <p:cNvSpPr/>
            <p:nvPr/>
          </p:nvSpPr>
          <p:spPr>
            <a:xfrm>
              <a:off x="4467497" y="1337185"/>
              <a:ext cx="4589416" cy="2313696"/>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48" name="図 47">
              <a:extLst>
                <a:ext uri="{FF2B5EF4-FFF2-40B4-BE49-F238E27FC236}">
                  <a16:creationId xmlns:a16="http://schemas.microsoft.com/office/drawing/2014/main" id="{02726460-3480-4504-A452-FFF00A7F9EE6}"/>
                </a:ext>
              </a:extLst>
            </p:cNvPr>
            <p:cNvPicPr>
              <a:picLocks noChangeAspect="1"/>
            </p:cNvPicPr>
            <p:nvPr/>
          </p:nvPicPr>
          <p:blipFill>
            <a:blip r:embed="rId5"/>
            <a:stretch>
              <a:fillRect/>
            </a:stretch>
          </p:blipFill>
          <p:spPr>
            <a:xfrm>
              <a:off x="4509002" y="1420219"/>
              <a:ext cx="4547911" cy="2230662"/>
            </a:xfrm>
            <a:prstGeom prst="rect">
              <a:avLst/>
            </a:prstGeom>
          </p:spPr>
        </p:pic>
      </p:grpSp>
      <p:pic>
        <p:nvPicPr>
          <p:cNvPr id="49" name="図 48">
            <a:extLst>
              <a:ext uri="{FF2B5EF4-FFF2-40B4-BE49-F238E27FC236}">
                <a16:creationId xmlns:a16="http://schemas.microsoft.com/office/drawing/2014/main" id="{0009E382-6E87-425A-BFAB-69CB63D1BB17}"/>
              </a:ext>
            </a:extLst>
          </p:cNvPr>
          <p:cNvPicPr>
            <a:picLocks noChangeAspect="1"/>
          </p:cNvPicPr>
          <p:nvPr/>
        </p:nvPicPr>
        <p:blipFill>
          <a:blip r:embed="rId6"/>
          <a:stretch>
            <a:fillRect/>
          </a:stretch>
        </p:blipFill>
        <p:spPr>
          <a:xfrm>
            <a:off x="5370909" y="4787033"/>
            <a:ext cx="4455092" cy="2313696"/>
          </a:xfrm>
          <a:prstGeom prst="rect">
            <a:avLst/>
          </a:prstGeom>
        </p:spPr>
      </p:pic>
      <p:sp>
        <p:nvSpPr>
          <p:cNvPr id="50" name="タイトル 1">
            <a:extLst>
              <a:ext uri="{FF2B5EF4-FFF2-40B4-BE49-F238E27FC236}">
                <a16:creationId xmlns:a16="http://schemas.microsoft.com/office/drawing/2014/main" id="{FCEA73AC-EC36-496B-BFF7-6DDE9EA3AE96}"/>
              </a:ext>
            </a:extLst>
          </p:cNvPr>
          <p:cNvSpPr txBox="1">
            <a:spLocks/>
          </p:cNvSpPr>
          <p:nvPr/>
        </p:nvSpPr>
        <p:spPr>
          <a:xfrm>
            <a:off x="773906" y="668552"/>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２．看護職のキャリアと現職時の働きがい</a:t>
            </a:r>
          </a:p>
        </p:txBody>
      </p:sp>
      <p:sp>
        <p:nvSpPr>
          <p:cNvPr id="2" name="スライド番号プレースホルダー 1">
            <a:extLst>
              <a:ext uri="{FF2B5EF4-FFF2-40B4-BE49-F238E27FC236}">
                <a16:creationId xmlns:a16="http://schemas.microsoft.com/office/drawing/2014/main" id="{219E8D5D-AB88-4914-AD28-CEDF0075BD56}"/>
              </a:ext>
            </a:extLst>
          </p:cNvPr>
          <p:cNvSpPr>
            <a:spLocks noGrp="1"/>
          </p:cNvSpPr>
          <p:nvPr>
            <p:ph type="sldNum" sz="quarter" idx="12"/>
          </p:nvPr>
        </p:nvSpPr>
        <p:spPr>
          <a:xfrm>
            <a:off x="7899057" y="6918167"/>
            <a:ext cx="2057400" cy="365125"/>
          </a:xfrm>
        </p:spPr>
        <p:txBody>
          <a:bodyPr/>
          <a:lstStyle/>
          <a:p>
            <a:fld id="{041AAA2B-8B21-46C5-A5F3-A5DBCC7D0D35}" type="slidenum">
              <a:rPr kumimoji="1" lang="ja-JP" altLang="en-US" smtClean="0"/>
              <a:t>25</a:t>
            </a:fld>
            <a:endParaRPr kumimoji="1" lang="ja-JP" altLang="en-US" dirty="0"/>
          </a:p>
        </p:txBody>
      </p:sp>
    </p:spTree>
    <p:extLst>
      <p:ext uri="{BB962C8B-B14F-4D97-AF65-F5344CB8AC3E}">
        <p14:creationId xmlns:p14="http://schemas.microsoft.com/office/powerpoint/2010/main" val="68869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4" name="タイトル 1">
            <a:extLst>
              <a:ext uri="{FF2B5EF4-FFF2-40B4-BE49-F238E27FC236}">
                <a16:creationId xmlns:a16="http://schemas.microsoft.com/office/drawing/2014/main" id="{8EFBD4BF-E720-4745-9E41-F893771DD596}"/>
              </a:ext>
            </a:extLst>
          </p:cNvPr>
          <p:cNvSpPr txBox="1">
            <a:spLocks/>
          </p:cNvSpPr>
          <p:nvPr/>
        </p:nvSpPr>
        <p:spPr>
          <a:xfrm>
            <a:off x="773906" y="635564"/>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２．看護職のキャリアと現職時の働きがい</a:t>
            </a:r>
          </a:p>
        </p:txBody>
      </p:sp>
      <p:sp>
        <p:nvSpPr>
          <p:cNvPr id="20" name="正方形/長方形 19">
            <a:extLst>
              <a:ext uri="{FF2B5EF4-FFF2-40B4-BE49-F238E27FC236}">
                <a16:creationId xmlns:a16="http://schemas.microsoft.com/office/drawing/2014/main" id="{67536685-5872-4602-8B1B-3B503BE7F392}"/>
              </a:ext>
            </a:extLst>
          </p:cNvPr>
          <p:cNvSpPr/>
          <p:nvPr/>
        </p:nvSpPr>
        <p:spPr>
          <a:xfrm>
            <a:off x="5213067" y="4529406"/>
            <a:ext cx="4629388" cy="2439357"/>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8CF40402-4521-45FF-B9AD-D9D82D838AA9}"/>
              </a:ext>
            </a:extLst>
          </p:cNvPr>
          <p:cNvGrpSpPr/>
          <p:nvPr/>
        </p:nvGrpSpPr>
        <p:grpSpPr>
          <a:xfrm>
            <a:off x="897785" y="3928640"/>
            <a:ext cx="4278871" cy="3131707"/>
            <a:chOff x="116906" y="770180"/>
            <a:chExt cx="4278871" cy="3131707"/>
          </a:xfrm>
        </p:grpSpPr>
        <p:sp>
          <p:nvSpPr>
            <p:cNvPr id="15" name="正方形/長方形 14">
              <a:extLst>
                <a:ext uri="{FF2B5EF4-FFF2-40B4-BE49-F238E27FC236}">
                  <a16:creationId xmlns:a16="http://schemas.microsoft.com/office/drawing/2014/main" id="{ED07FCCA-E9BA-41FA-BC6B-FCA7EDD431D6}"/>
                </a:ext>
              </a:extLst>
            </p:cNvPr>
            <p:cNvSpPr/>
            <p:nvPr/>
          </p:nvSpPr>
          <p:spPr>
            <a:xfrm>
              <a:off x="116907" y="1842755"/>
              <a:ext cx="4278870" cy="1980309"/>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83795DF1-7122-4D4A-B777-F29B0656E3BF}"/>
                </a:ext>
              </a:extLst>
            </p:cNvPr>
            <p:cNvSpPr/>
            <p:nvPr/>
          </p:nvSpPr>
          <p:spPr>
            <a:xfrm>
              <a:off x="116906" y="770180"/>
              <a:ext cx="3716601" cy="411309"/>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６</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現職時の働きがい</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看護職として勤務経験のある方</a:t>
              </a: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E977B7DA-731D-4E5C-AAD9-06B56A66F2BD}"/>
                </a:ext>
              </a:extLst>
            </p:cNvPr>
            <p:cNvSpPr/>
            <p:nvPr/>
          </p:nvSpPr>
          <p:spPr>
            <a:xfrm>
              <a:off x="116907" y="1181489"/>
              <a:ext cx="4278869" cy="566955"/>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離職看護師の</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％がいきいきと働いていたとしており、現職のいきいき度</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％より</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ポイント高い。いきいき度は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％）より</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％）の方が高めである。</a:t>
              </a:r>
            </a:p>
          </p:txBody>
        </p:sp>
        <p:pic>
          <p:nvPicPr>
            <p:cNvPr id="38" name="図 37">
              <a:extLst>
                <a:ext uri="{FF2B5EF4-FFF2-40B4-BE49-F238E27FC236}">
                  <a16:creationId xmlns:a16="http://schemas.microsoft.com/office/drawing/2014/main" id="{3179DE3B-53DE-410C-8104-54DAD697641B}"/>
                </a:ext>
              </a:extLst>
            </p:cNvPr>
            <p:cNvPicPr>
              <a:picLocks noChangeAspect="1"/>
            </p:cNvPicPr>
            <p:nvPr/>
          </p:nvPicPr>
          <p:blipFill>
            <a:blip r:embed="rId2"/>
            <a:stretch>
              <a:fillRect/>
            </a:stretch>
          </p:blipFill>
          <p:spPr>
            <a:xfrm>
              <a:off x="192410" y="1957891"/>
              <a:ext cx="3055335" cy="430741"/>
            </a:xfrm>
            <a:prstGeom prst="rect">
              <a:avLst/>
            </a:prstGeom>
          </p:spPr>
        </p:pic>
        <p:pic>
          <p:nvPicPr>
            <p:cNvPr id="42" name="図 41">
              <a:extLst>
                <a:ext uri="{FF2B5EF4-FFF2-40B4-BE49-F238E27FC236}">
                  <a16:creationId xmlns:a16="http://schemas.microsoft.com/office/drawing/2014/main" id="{2364A73F-FFCB-45CF-B9F8-64D7D1F73B32}"/>
                </a:ext>
              </a:extLst>
            </p:cNvPr>
            <p:cNvPicPr>
              <a:picLocks noChangeAspect="1"/>
            </p:cNvPicPr>
            <p:nvPr/>
          </p:nvPicPr>
          <p:blipFill>
            <a:blip r:embed="rId3"/>
            <a:stretch>
              <a:fillRect/>
            </a:stretch>
          </p:blipFill>
          <p:spPr>
            <a:xfrm>
              <a:off x="192408" y="2128560"/>
              <a:ext cx="4135751" cy="1773327"/>
            </a:xfrm>
            <a:prstGeom prst="rect">
              <a:avLst/>
            </a:prstGeom>
          </p:spPr>
        </p:pic>
      </p:grpSp>
      <p:grpSp>
        <p:nvGrpSpPr>
          <p:cNvPr id="5" name="グループ化 4">
            <a:extLst>
              <a:ext uri="{FF2B5EF4-FFF2-40B4-BE49-F238E27FC236}">
                <a16:creationId xmlns:a16="http://schemas.microsoft.com/office/drawing/2014/main" id="{6FD17A3B-DB44-4CDD-9AAF-A8437D5DC97F}"/>
              </a:ext>
            </a:extLst>
          </p:cNvPr>
          <p:cNvGrpSpPr/>
          <p:nvPr/>
        </p:nvGrpSpPr>
        <p:grpSpPr>
          <a:xfrm>
            <a:off x="877945" y="1051566"/>
            <a:ext cx="4278871" cy="2799377"/>
            <a:chOff x="104038" y="700728"/>
            <a:chExt cx="4278871" cy="2799377"/>
          </a:xfrm>
        </p:grpSpPr>
        <p:grpSp>
          <p:nvGrpSpPr>
            <p:cNvPr id="40" name="グループ化 39">
              <a:extLst>
                <a:ext uri="{FF2B5EF4-FFF2-40B4-BE49-F238E27FC236}">
                  <a16:creationId xmlns:a16="http://schemas.microsoft.com/office/drawing/2014/main" id="{281CB7D4-33D7-45A7-B1F8-9A766B419CAC}"/>
                </a:ext>
              </a:extLst>
            </p:cNvPr>
            <p:cNvGrpSpPr/>
            <p:nvPr/>
          </p:nvGrpSpPr>
          <p:grpSpPr>
            <a:xfrm>
              <a:off x="104038" y="700728"/>
              <a:ext cx="4278871" cy="2799377"/>
              <a:chOff x="116907" y="3944731"/>
              <a:chExt cx="4278871" cy="2571751"/>
            </a:xfrm>
          </p:grpSpPr>
          <p:grpSp>
            <p:nvGrpSpPr>
              <p:cNvPr id="30" name="グループ化 29">
                <a:extLst>
                  <a:ext uri="{FF2B5EF4-FFF2-40B4-BE49-F238E27FC236}">
                    <a16:creationId xmlns:a16="http://schemas.microsoft.com/office/drawing/2014/main" id="{F785A1F8-D67F-4B81-812C-60C97DE5DA30}"/>
                  </a:ext>
                </a:extLst>
              </p:cNvPr>
              <p:cNvGrpSpPr/>
              <p:nvPr/>
            </p:nvGrpSpPr>
            <p:grpSpPr>
              <a:xfrm>
                <a:off x="116907" y="3944731"/>
                <a:ext cx="4278869" cy="411309"/>
                <a:chOff x="261256" y="3699538"/>
                <a:chExt cx="4476530" cy="411309"/>
              </a:xfrm>
            </p:grpSpPr>
            <p:sp>
              <p:nvSpPr>
                <p:cNvPr id="11" name="正方形/長方形 10">
                  <a:extLst>
                    <a:ext uri="{FF2B5EF4-FFF2-40B4-BE49-F238E27FC236}">
                      <a16:creationId xmlns:a16="http://schemas.microsoft.com/office/drawing/2014/main" id="{9C8EEBED-3540-4A93-9C41-420286691AC6}"/>
                    </a:ext>
                  </a:extLst>
                </p:cNvPr>
                <p:cNvSpPr/>
                <p:nvPr/>
              </p:nvSpPr>
              <p:spPr>
                <a:xfrm>
                  <a:off x="261256" y="3699538"/>
                  <a:ext cx="1749204" cy="411309"/>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５</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離職後経過年数</a:t>
                  </a:r>
                </a:p>
              </p:txBody>
            </p:sp>
            <p:sp>
              <p:nvSpPr>
                <p:cNvPr id="29" name="正方形/長方形 28">
                  <a:extLst>
                    <a:ext uri="{FF2B5EF4-FFF2-40B4-BE49-F238E27FC236}">
                      <a16:creationId xmlns:a16="http://schemas.microsoft.com/office/drawing/2014/main" id="{6F2043BE-76FE-4F82-815E-3041547C873F}"/>
                    </a:ext>
                  </a:extLst>
                </p:cNvPr>
                <p:cNvSpPr/>
                <p:nvPr/>
              </p:nvSpPr>
              <p:spPr>
                <a:xfrm>
                  <a:off x="1885184" y="3699538"/>
                  <a:ext cx="2852602" cy="411309"/>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離職後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年未満が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％で、離職後の経過年数は平均</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正方形/長方形 15">
                <a:extLst>
                  <a:ext uri="{FF2B5EF4-FFF2-40B4-BE49-F238E27FC236}">
                    <a16:creationId xmlns:a16="http://schemas.microsoft.com/office/drawing/2014/main" id="{AA7E891D-6BDD-4DDE-BFE8-64F93321082E}"/>
                  </a:ext>
                </a:extLst>
              </p:cNvPr>
              <p:cNvSpPr/>
              <p:nvPr/>
            </p:nvSpPr>
            <p:spPr>
              <a:xfrm>
                <a:off x="116908" y="4433737"/>
                <a:ext cx="4278870" cy="2082745"/>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52" name="図 51">
              <a:extLst>
                <a:ext uri="{FF2B5EF4-FFF2-40B4-BE49-F238E27FC236}">
                  <a16:creationId xmlns:a16="http://schemas.microsoft.com/office/drawing/2014/main" id="{CB83F470-B0F2-4E3C-8E21-97338BC1B158}"/>
                </a:ext>
              </a:extLst>
            </p:cNvPr>
            <p:cNvPicPr>
              <a:picLocks noChangeAspect="1"/>
            </p:cNvPicPr>
            <p:nvPr/>
          </p:nvPicPr>
          <p:blipFill>
            <a:blip r:embed="rId4"/>
            <a:stretch>
              <a:fillRect/>
            </a:stretch>
          </p:blipFill>
          <p:spPr>
            <a:xfrm>
              <a:off x="201117" y="1210461"/>
              <a:ext cx="4135751" cy="2267089"/>
            </a:xfrm>
            <a:prstGeom prst="rect">
              <a:avLst/>
            </a:prstGeom>
          </p:spPr>
        </p:pic>
      </p:grpSp>
      <p:pic>
        <p:nvPicPr>
          <p:cNvPr id="57" name="図 56">
            <a:extLst>
              <a:ext uri="{FF2B5EF4-FFF2-40B4-BE49-F238E27FC236}">
                <a16:creationId xmlns:a16="http://schemas.microsoft.com/office/drawing/2014/main" id="{5A8FF6CE-957C-43BC-B489-DE53D04D1F1D}"/>
              </a:ext>
            </a:extLst>
          </p:cNvPr>
          <p:cNvPicPr>
            <a:picLocks noChangeAspect="1"/>
          </p:cNvPicPr>
          <p:nvPr/>
        </p:nvPicPr>
        <p:blipFill>
          <a:blip r:embed="rId5"/>
          <a:stretch>
            <a:fillRect/>
          </a:stretch>
        </p:blipFill>
        <p:spPr>
          <a:xfrm>
            <a:off x="7442636" y="4573802"/>
            <a:ext cx="2350764" cy="208908"/>
          </a:xfrm>
          <a:prstGeom prst="rect">
            <a:avLst/>
          </a:prstGeom>
        </p:spPr>
      </p:pic>
      <p:grpSp>
        <p:nvGrpSpPr>
          <p:cNvPr id="58" name="グループ化 57">
            <a:extLst>
              <a:ext uri="{FF2B5EF4-FFF2-40B4-BE49-F238E27FC236}">
                <a16:creationId xmlns:a16="http://schemas.microsoft.com/office/drawing/2014/main" id="{73A2BA47-8454-49AF-9CB2-655E0EE4CFF3}"/>
              </a:ext>
            </a:extLst>
          </p:cNvPr>
          <p:cNvGrpSpPr/>
          <p:nvPr/>
        </p:nvGrpSpPr>
        <p:grpSpPr>
          <a:xfrm>
            <a:off x="5241107" y="3793571"/>
            <a:ext cx="4620085" cy="675729"/>
            <a:chOff x="4825846" y="883428"/>
            <a:chExt cx="3506980" cy="250640"/>
          </a:xfrm>
        </p:grpSpPr>
        <p:sp>
          <p:nvSpPr>
            <p:cNvPr id="59" name="正方形/長方形 58">
              <a:extLst>
                <a:ext uri="{FF2B5EF4-FFF2-40B4-BE49-F238E27FC236}">
                  <a16:creationId xmlns:a16="http://schemas.microsoft.com/office/drawing/2014/main" id="{6596F8A5-D204-4C9F-9A81-E944D6258AA8}"/>
                </a:ext>
              </a:extLst>
            </p:cNvPr>
            <p:cNvSpPr/>
            <p:nvPr/>
          </p:nvSpPr>
          <p:spPr>
            <a:xfrm>
              <a:off x="4825846" y="883428"/>
              <a:ext cx="1420791" cy="246630"/>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８</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いきいき働けていない理由</a:t>
              </a:r>
            </a:p>
          </p:txBody>
        </p:sp>
        <p:sp>
          <p:nvSpPr>
            <p:cNvPr id="60" name="正方形/長方形 59">
              <a:extLst>
                <a:ext uri="{FF2B5EF4-FFF2-40B4-BE49-F238E27FC236}">
                  <a16:creationId xmlns:a16="http://schemas.microsoft.com/office/drawing/2014/main" id="{AF8E5B0A-9B17-41F6-B950-B209719CF153}"/>
                </a:ext>
              </a:extLst>
            </p:cNvPr>
            <p:cNvSpPr/>
            <p:nvPr/>
          </p:nvSpPr>
          <p:spPr>
            <a:xfrm>
              <a:off x="6200819" y="883428"/>
              <a:ext cx="2132007"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「精神的負担が大きい」</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％が突出しており、「上司からのハラスメントがある」「時間外労働が多い」「身体的負担が大きい」「給料が仕事に見合わない」が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％以上で続く。</a:t>
              </a:r>
            </a:p>
          </p:txBody>
        </p:sp>
      </p:grpSp>
      <p:grpSp>
        <p:nvGrpSpPr>
          <p:cNvPr id="7" name="グループ化 6">
            <a:extLst>
              <a:ext uri="{FF2B5EF4-FFF2-40B4-BE49-F238E27FC236}">
                <a16:creationId xmlns:a16="http://schemas.microsoft.com/office/drawing/2014/main" id="{3DD54232-ADAB-4107-AAF6-6DEACAE259B9}"/>
              </a:ext>
            </a:extLst>
          </p:cNvPr>
          <p:cNvGrpSpPr/>
          <p:nvPr/>
        </p:nvGrpSpPr>
        <p:grpSpPr>
          <a:xfrm>
            <a:off x="5207852" y="847670"/>
            <a:ext cx="4585548" cy="2885795"/>
            <a:chOff x="4433946" y="496832"/>
            <a:chExt cx="4585548" cy="2885795"/>
          </a:xfrm>
        </p:grpSpPr>
        <p:grpSp>
          <p:nvGrpSpPr>
            <p:cNvPr id="6" name="グループ化 5">
              <a:extLst>
                <a:ext uri="{FF2B5EF4-FFF2-40B4-BE49-F238E27FC236}">
                  <a16:creationId xmlns:a16="http://schemas.microsoft.com/office/drawing/2014/main" id="{15FCFBDD-25D4-4252-A6C3-071EB2245B11}"/>
                </a:ext>
              </a:extLst>
            </p:cNvPr>
            <p:cNvGrpSpPr/>
            <p:nvPr/>
          </p:nvGrpSpPr>
          <p:grpSpPr>
            <a:xfrm>
              <a:off x="4433946" y="496832"/>
              <a:ext cx="4585548" cy="2885795"/>
              <a:chOff x="4467200" y="782614"/>
              <a:chExt cx="4585548" cy="2885795"/>
            </a:xfrm>
          </p:grpSpPr>
          <p:grpSp>
            <p:nvGrpSpPr>
              <p:cNvPr id="43" name="グループ化 42">
                <a:extLst>
                  <a:ext uri="{FF2B5EF4-FFF2-40B4-BE49-F238E27FC236}">
                    <a16:creationId xmlns:a16="http://schemas.microsoft.com/office/drawing/2014/main" id="{2624F8EF-EC12-4A4C-9425-F37B5BFFACF7}"/>
                  </a:ext>
                </a:extLst>
              </p:cNvPr>
              <p:cNvGrpSpPr/>
              <p:nvPr/>
            </p:nvGrpSpPr>
            <p:grpSpPr>
              <a:xfrm>
                <a:off x="4511042" y="782614"/>
                <a:ext cx="4507345" cy="521467"/>
                <a:chOff x="4825846" y="883428"/>
                <a:chExt cx="3480764" cy="250640"/>
              </a:xfrm>
            </p:grpSpPr>
            <p:sp>
              <p:nvSpPr>
                <p:cNvPr id="44" name="正方形/長方形 43">
                  <a:extLst>
                    <a:ext uri="{FF2B5EF4-FFF2-40B4-BE49-F238E27FC236}">
                      <a16:creationId xmlns:a16="http://schemas.microsoft.com/office/drawing/2014/main" id="{014A6292-2A82-41F7-8F0B-55FFD122D7B9}"/>
                    </a:ext>
                  </a:extLst>
                </p:cNvPr>
                <p:cNvSpPr/>
                <p:nvPr/>
              </p:nvSpPr>
              <p:spPr>
                <a:xfrm>
                  <a:off x="4825846" y="883428"/>
                  <a:ext cx="1338301" cy="246630"/>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７</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いきいき働けている理由</a:t>
                  </a:r>
                </a:p>
              </p:txBody>
            </p:sp>
            <p:sp>
              <p:nvSpPr>
                <p:cNvPr id="45" name="正方形/長方形 44">
                  <a:extLst>
                    <a:ext uri="{FF2B5EF4-FFF2-40B4-BE49-F238E27FC236}">
                      <a16:creationId xmlns:a16="http://schemas.microsoft.com/office/drawing/2014/main" id="{F1912195-6020-4733-8411-ED878B849723}"/>
                    </a:ext>
                  </a:extLst>
                </p:cNvPr>
                <p:cNvSpPr/>
                <p:nvPr/>
              </p:nvSpPr>
              <p:spPr>
                <a:xfrm>
                  <a:off x="6117070" y="883428"/>
                  <a:ext cx="2189540"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いきいきと働けていた理由は、「学ぶ機会が多い」「同僚との人間関係がよい」「能力や経験を活かせる」が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％以上で主なもの</a:t>
                  </a:r>
                </a:p>
              </p:txBody>
            </p:sp>
          </p:grpSp>
          <p:sp>
            <p:nvSpPr>
              <p:cNvPr id="47" name="正方形/長方形 46">
                <a:extLst>
                  <a:ext uri="{FF2B5EF4-FFF2-40B4-BE49-F238E27FC236}">
                    <a16:creationId xmlns:a16="http://schemas.microsoft.com/office/drawing/2014/main" id="{14085082-7CA6-4920-948F-D91641A512B5}"/>
                  </a:ext>
                </a:extLst>
              </p:cNvPr>
              <p:cNvSpPr/>
              <p:nvPr/>
            </p:nvSpPr>
            <p:spPr>
              <a:xfrm>
                <a:off x="4467200" y="1402214"/>
                <a:ext cx="4585548" cy="2254412"/>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53" name="図 52">
                <a:extLst>
                  <a:ext uri="{FF2B5EF4-FFF2-40B4-BE49-F238E27FC236}">
                    <a16:creationId xmlns:a16="http://schemas.microsoft.com/office/drawing/2014/main" id="{BD29BE8D-5250-4F29-92A2-B1442FBF0A8A}"/>
                  </a:ext>
                </a:extLst>
              </p:cNvPr>
              <p:cNvPicPr>
                <a:picLocks noChangeAspect="1"/>
              </p:cNvPicPr>
              <p:nvPr/>
            </p:nvPicPr>
            <p:blipFill>
              <a:blip r:embed="rId6"/>
              <a:stretch>
                <a:fillRect/>
              </a:stretch>
            </p:blipFill>
            <p:spPr>
              <a:xfrm>
                <a:off x="4467200" y="1518383"/>
                <a:ext cx="4572762" cy="2150026"/>
              </a:xfrm>
              <a:prstGeom prst="rect">
                <a:avLst/>
              </a:prstGeom>
            </p:spPr>
          </p:pic>
          <p:pic>
            <p:nvPicPr>
              <p:cNvPr id="54" name="図 53">
                <a:extLst>
                  <a:ext uri="{FF2B5EF4-FFF2-40B4-BE49-F238E27FC236}">
                    <a16:creationId xmlns:a16="http://schemas.microsoft.com/office/drawing/2014/main" id="{BF7BB3D8-759E-4B69-8170-32B1B9908FF6}"/>
                  </a:ext>
                </a:extLst>
              </p:cNvPr>
              <p:cNvPicPr>
                <a:picLocks noChangeAspect="1"/>
              </p:cNvPicPr>
              <p:nvPr/>
            </p:nvPicPr>
            <p:blipFill>
              <a:blip r:embed="rId5"/>
              <a:stretch>
                <a:fillRect/>
              </a:stretch>
            </p:blipFill>
            <p:spPr>
              <a:xfrm>
                <a:off x="6496593" y="1420251"/>
                <a:ext cx="2521791" cy="224106"/>
              </a:xfrm>
              <a:prstGeom prst="rect">
                <a:avLst/>
              </a:prstGeom>
            </p:spPr>
          </p:pic>
        </p:grpSp>
        <p:sp>
          <p:nvSpPr>
            <p:cNvPr id="61" name="四角形: 角を丸くする 60">
              <a:extLst>
                <a:ext uri="{FF2B5EF4-FFF2-40B4-BE49-F238E27FC236}">
                  <a16:creationId xmlns:a16="http://schemas.microsoft.com/office/drawing/2014/main" id="{83720872-E74F-41F8-80EC-B897FE5105A5}"/>
                </a:ext>
              </a:extLst>
            </p:cNvPr>
            <p:cNvSpPr/>
            <p:nvPr/>
          </p:nvSpPr>
          <p:spPr>
            <a:xfrm>
              <a:off x="6069873" y="2221301"/>
              <a:ext cx="144000" cy="105312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83CCBAC2-9D96-4581-8903-8DF9A4A9293C}"/>
                </a:ext>
              </a:extLst>
            </p:cNvPr>
            <p:cNvSpPr/>
            <p:nvPr/>
          </p:nvSpPr>
          <p:spPr>
            <a:xfrm>
              <a:off x="6922808" y="2221301"/>
              <a:ext cx="144000" cy="105312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EC11746E-ED48-45EE-B097-977D53B663DD}"/>
                </a:ext>
              </a:extLst>
            </p:cNvPr>
            <p:cNvSpPr/>
            <p:nvPr/>
          </p:nvSpPr>
          <p:spPr>
            <a:xfrm>
              <a:off x="5235127" y="2221300"/>
              <a:ext cx="160648" cy="1149543"/>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032FFE87-2BE2-47B1-8B94-8725201EBC6D}"/>
              </a:ext>
            </a:extLst>
          </p:cNvPr>
          <p:cNvGrpSpPr/>
          <p:nvPr/>
        </p:nvGrpSpPr>
        <p:grpSpPr>
          <a:xfrm>
            <a:off x="5251694" y="4515087"/>
            <a:ext cx="4572000" cy="2409024"/>
            <a:chOff x="4477788" y="4164250"/>
            <a:chExt cx="4572000" cy="2409024"/>
          </a:xfrm>
        </p:grpSpPr>
        <p:pic>
          <p:nvPicPr>
            <p:cNvPr id="56" name="図 55">
              <a:extLst>
                <a:ext uri="{FF2B5EF4-FFF2-40B4-BE49-F238E27FC236}">
                  <a16:creationId xmlns:a16="http://schemas.microsoft.com/office/drawing/2014/main" id="{FF3D694F-3451-4C9E-BEE6-35A1185A0D13}"/>
                </a:ext>
              </a:extLst>
            </p:cNvPr>
            <p:cNvPicPr>
              <a:picLocks noChangeAspect="1"/>
            </p:cNvPicPr>
            <p:nvPr/>
          </p:nvPicPr>
          <p:blipFill>
            <a:blip r:embed="rId7"/>
            <a:stretch>
              <a:fillRect/>
            </a:stretch>
          </p:blipFill>
          <p:spPr>
            <a:xfrm>
              <a:off x="4477788" y="4164250"/>
              <a:ext cx="4572000" cy="2409024"/>
            </a:xfrm>
            <a:prstGeom prst="rect">
              <a:avLst/>
            </a:prstGeom>
          </p:spPr>
        </p:pic>
        <p:sp>
          <p:nvSpPr>
            <p:cNvPr id="64" name="四角形: 角を丸くする 63">
              <a:extLst>
                <a:ext uri="{FF2B5EF4-FFF2-40B4-BE49-F238E27FC236}">
                  <a16:creationId xmlns:a16="http://schemas.microsoft.com/office/drawing/2014/main" id="{94B4ED82-9339-44FA-8F8E-9AA5218F8F88}"/>
                </a:ext>
              </a:extLst>
            </p:cNvPr>
            <p:cNvSpPr/>
            <p:nvPr/>
          </p:nvSpPr>
          <p:spPr>
            <a:xfrm>
              <a:off x="5569130" y="5296284"/>
              <a:ext cx="144000" cy="105312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042A8C12-91EA-4F3E-B2E7-AA22FC065C01}"/>
                </a:ext>
              </a:extLst>
            </p:cNvPr>
            <p:cNvSpPr/>
            <p:nvPr/>
          </p:nvSpPr>
          <p:spPr>
            <a:xfrm>
              <a:off x="7450952" y="5271486"/>
              <a:ext cx="180000" cy="1301787"/>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0704E9D9-81B2-4575-813D-6EB2F5FD2921}"/>
                </a:ext>
              </a:extLst>
            </p:cNvPr>
            <p:cNvSpPr/>
            <p:nvPr/>
          </p:nvSpPr>
          <p:spPr>
            <a:xfrm>
              <a:off x="8268370" y="5271486"/>
              <a:ext cx="144000" cy="105312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15C668E0-CB2A-4D87-ADDE-C328E64B62D9}"/>
                </a:ext>
              </a:extLst>
            </p:cNvPr>
            <p:cNvSpPr/>
            <p:nvPr/>
          </p:nvSpPr>
          <p:spPr>
            <a:xfrm>
              <a:off x="5406369" y="5288904"/>
              <a:ext cx="144000" cy="1053122"/>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87C82DD9-0991-4CC7-AD4E-45F4DB1D3331}"/>
                </a:ext>
              </a:extLst>
            </p:cNvPr>
            <p:cNvSpPr/>
            <p:nvPr/>
          </p:nvSpPr>
          <p:spPr>
            <a:xfrm>
              <a:off x="8086849" y="5271485"/>
              <a:ext cx="180000" cy="1301787"/>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sp>
        <p:nvSpPr>
          <p:cNvPr id="3" name="スライド番号プレースホルダー 2">
            <a:extLst>
              <a:ext uri="{FF2B5EF4-FFF2-40B4-BE49-F238E27FC236}">
                <a16:creationId xmlns:a16="http://schemas.microsoft.com/office/drawing/2014/main" id="{A1F44080-0E9D-42D6-A187-A4B98A471537}"/>
              </a:ext>
            </a:extLst>
          </p:cNvPr>
          <p:cNvSpPr>
            <a:spLocks noGrp="1"/>
          </p:cNvSpPr>
          <p:nvPr>
            <p:ph type="sldNum" sz="quarter" idx="12"/>
          </p:nvPr>
        </p:nvSpPr>
        <p:spPr>
          <a:xfrm>
            <a:off x="7841334" y="6904457"/>
            <a:ext cx="2057400" cy="365125"/>
          </a:xfrm>
        </p:spPr>
        <p:txBody>
          <a:bodyPr/>
          <a:lstStyle/>
          <a:p>
            <a:fld id="{041AAA2B-8B21-46C5-A5F3-A5DBCC7D0D35}" type="slidenum">
              <a:rPr kumimoji="1" lang="ja-JP" altLang="en-US" smtClean="0"/>
              <a:t>26</a:t>
            </a:fld>
            <a:endParaRPr kumimoji="1" lang="ja-JP" altLang="en-US" dirty="0"/>
          </a:p>
        </p:txBody>
      </p:sp>
    </p:spTree>
    <p:extLst>
      <p:ext uri="{BB962C8B-B14F-4D97-AF65-F5344CB8AC3E}">
        <p14:creationId xmlns:p14="http://schemas.microsoft.com/office/powerpoint/2010/main" val="215982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7864795F-6D1A-44D5-B0DC-99D64A162D7D}"/>
              </a:ext>
            </a:extLst>
          </p:cNvPr>
          <p:cNvSpPr txBox="1">
            <a:spLocks/>
          </p:cNvSpPr>
          <p:nvPr/>
        </p:nvSpPr>
        <p:spPr>
          <a:xfrm>
            <a:off x="853917" y="860071"/>
            <a:ext cx="4343943" cy="2537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BIZ UDPゴシック" panose="020B0400000000000000" pitchFamily="50" charset="-128"/>
                <a:ea typeface="BIZ UDPゴシック" panose="020B0400000000000000" pitchFamily="50" charset="-128"/>
              </a:rPr>
              <a:t>３．今後の働き方</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看護職への復帰に必要なことは</a:t>
            </a:r>
            <a:r>
              <a:rPr lang="en-US" altLang="ja-JP" sz="1400" dirty="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AA7E891D-6BDD-4DDE-BFE8-64F93321082E}"/>
              </a:ext>
            </a:extLst>
          </p:cNvPr>
          <p:cNvSpPr/>
          <p:nvPr/>
        </p:nvSpPr>
        <p:spPr>
          <a:xfrm>
            <a:off x="5520457" y="1753087"/>
            <a:ext cx="4330201" cy="2508060"/>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30" name="グループ化 29">
            <a:extLst>
              <a:ext uri="{FF2B5EF4-FFF2-40B4-BE49-F238E27FC236}">
                <a16:creationId xmlns:a16="http://schemas.microsoft.com/office/drawing/2014/main" id="{F785A1F8-D67F-4B81-812C-60C97DE5DA30}"/>
              </a:ext>
            </a:extLst>
          </p:cNvPr>
          <p:cNvGrpSpPr/>
          <p:nvPr/>
        </p:nvGrpSpPr>
        <p:grpSpPr>
          <a:xfrm>
            <a:off x="5503865" y="929792"/>
            <a:ext cx="4346793" cy="785930"/>
            <a:chOff x="259787" y="3734150"/>
            <a:chExt cx="4346793" cy="785930"/>
          </a:xfrm>
        </p:grpSpPr>
        <p:sp>
          <p:nvSpPr>
            <p:cNvPr id="11" name="正方形/長方形 10">
              <a:extLst>
                <a:ext uri="{FF2B5EF4-FFF2-40B4-BE49-F238E27FC236}">
                  <a16:creationId xmlns:a16="http://schemas.microsoft.com/office/drawing/2014/main" id="{9C8EEBED-3540-4A93-9C41-420286691AC6}"/>
                </a:ext>
              </a:extLst>
            </p:cNvPr>
            <p:cNvSpPr/>
            <p:nvPr/>
          </p:nvSpPr>
          <p:spPr>
            <a:xfrm>
              <a:off x="261255" y="3734150"/>
              <a:ext cx="2262163" cy="253775"/>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再就職のための主な情報収集先</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6F2043BE-76FE-4F82-815E-3041547C873F}"/>
                </a:ext>
              </a:extLst>
            </p:cNvPr>
            <p:cNvSpPr/>
            <p:nvPr/>
          </p:nvSpPr>
          <p:spPr>
            <a:xfrm>
              <a:off x="259787" y="3987925"/>
              <a:ext cx="4346793" cy="532155"/>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求職の情報収集先は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代がハローワーク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％、ナースセンター</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での求人</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％が過半数、</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代以上ではナースセンター</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％、ハローワーク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％が過半数</a:t>
              </a:r>
            </a:p>
          </p:txBody>
        </p:sp>
      </p:grpSp>
      <p:grpSp>
        <p:nvGrpSpPr>
          <p:cNvPr id="32" name="グループ化 31">
            <a:extLst>
              <a:ext uri="{FF2B5EF4-FFF2-40B4-BE49-F238E27FC236}">
                <a16:creationId xmlns:a16="http://schemas.microsoft.com/office/drawing/2014/main" id="{46B6C0AE-7708-4E79-9E7B-08E76CA528AA}"/>
              </a:ext>
            </a:extLst>
          </p:cNvPr>
          <p:cNvGrpSpPr/>
          <p:nvPr/>
        </p:nvGrpSpPr>
        <p:grpSpPr>
          <a:xfrm>
            <a:off x="929181" y="3669377"/>
            <a:ext cx="4227200" cy="776999"/>
            <a:chOff x="4825845" y="865005"/>
            <a:chExt cx="4227200" cy="776999"/>
          </a:xfrm>
        </p:grpSpPr>
        <p:sp>
          <p:nvSpPr>
            <p:cNvPr id="18" name="正方形/長方形 17">
              <a:extLst>
                <a:ext uri="{FF2B5EF4-FFF2-40B4-BE49-F238E27FC236}">
                  <a16:creationId xmlns:a16="http://schemas.microsoft.com/office/drawing/2014/main" id="{120A9A97-C401-4411-990E-D90A78641CBD}"/>
                </a:ext>
              </a:extLst>
            </p:cNvPr>
            <p:cNvSpPr/>
            <p:nvPr/>
          </p:nvSpPr>
          <p:spPr>
            <a:xfrm>
              <a:off x="4825845" y="865005"/>
              <a:ext cx="2232125"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再就職される際に重視する条件</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17DA73-2A99-489D-BAFD-564F31D65049}"/>
                </a:ext>
              </a:extLst>
            </p:cNvPr>
            <p:cNvSpPr/>
            <p:nvPr/>
          </p:nvSpPr>
          <p:spPr>
            <a:xfrm>
              <a:off x="4825845" y="1122851"/>
              <a:ext cx="4227200" cy="519153"/>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看護職復帰の際、重視することは、「人間関係」</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％、「給料」</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％、「アクセス」</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％、「時間外勤務が少ない」</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％、「短時間勤務が可能」</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％、「夜勤がない」</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％が過半数</a:t>
              </a:r>
            </a:p>
          </p:txBody>
        </p:sp>
      </p:grpSp>
      <p:grpSp>
        <p:nvGrpSpPr>
          <p:cNvPr id="14" name="グループ化 13">
            <a:extLst>
              <a:ext uri="{FF2B5EF4-FFF2-40B4-BE49-F238E27FC236}">
                <a16:creationId xmlns:a16="http://schemas.microsoft.com/office/drawing/2014/main" id="{E67783FD-2791-4C8F-8FE8-66B36F2ABE7E}"/>
              </a:ext>
            </a:extLst>
          </p:cNvPr>
          <p:cNvGrpSpPr/>
          <p:nvPr/>
        </p:nvGrpSpPr>
        <p:grpSpPr>
          <a:xfrm>
            <a:off x="933051" y="1203064"/>
            <a:ext cx="4528456" cy="2448232"/>
            <a:chOff x="159145" y="852227"/>
            <a:chExt cx="4528456" cy="2448232"/>
          </a:xfrm>
        </p:grpSpPr>
        <p:sp>
          <p:nvSpPr>
            <p:cNvPr id="15" name="正方形/長方形 14">
              <a:extLst>
                <a:ext uri="{FF2B5EF4-FFF2-40B4-BE49-F238E27FC236}">
                  <a16:creationId xmlns:a16="http://schemas.microsoft.com/office/drawing/2014/main" id="{ED07FCCA-E9BA-41FA-BC6B-FCA7EDD431D6}"/>
                </a:ext>
              </a:extLst>
            </p:cNvPr>
            <p:cNvSpPr/>
            <p:nvPr/>
          </p:nvSpPr>
          <p:spPr>
            <a:xfrm>
              <a:off x="159145" y="1356313"/>
              <a:ext cx="4528456" cy="1873372"/>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6305904F-8643-44A4-8A43-62276AC61A72}"/>
                </a:ext>
              </a:extLst>
            </p:cNvPr>
            <p:cNvGrpSpPr/>
            <p:nvPr/>
          </p:nvGrpSpPr>
          <p:grpSpPr>
            <a:xfrm>
              <a:off x="162272" y="852227"/>
              <a:ext cx="4525328" cy="430373"/>
              <a:chOff x="214177" y="778141"/>
              <a:chExt cx="4525328" cy="287244"/>
            </a:xfrm>
          </p:grpSpPr>
          <p:sp>
            <p:nvSpPr>
              <p:cNvPr id="9" name="正方形/長方形 8">
                <a:extLst>
                  <a:ext uri="{FF2B5EF4-FFF2-40B4-BE49-F238E27FC236}">
                    <a16:creationId xmlns:a16="http://schemas.microsoft.com/office/drawing/2014/main" id="{DBC3B369-82C6-482F-B572-275EC82C54D4}"/>
                  </a:ext>
                </a:extLst>
              </p:cNvPr>
              <p:cNvSpPr/>
              <p:nvPr/>
            </p:nvSpPr>
            <p:spPr>
              <a:xfrm>
                <a:off x="214177" y="778684"/>
                <a:ext cx="2043385" cy="28670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（１）看護職としての就業希望</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90CED97-281F-40FB-81E2-06A61C227CD7}"/>
                  </a:ext>
                </a:extLst>
              </p:cNvPr>
              <p:cNvSpPr/>
              <p:nvPr/>
            </p:nvSpPr>
            <p:spPr>
              <a:xfrm>
                <a:off x="2100808" y="778141"/>
                <a:ext cx="2638697" cy="286701"/>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看護職の復帰希望は、“条件が整えば”を含めて</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％みられた。</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34" name="図 33">
              <a:extLst>
                <a:ext uri="{FF2B5EF4-FFF2-40B4-BE49-F238E27FC236}">
                  <a16:creationId xmlns:a16="http://schemas.microsoft.com/office/drawing/2014/main" id="{6D871252-F270-4569-8A3B-28C3C38D0D6E}"/>
                </a:ext>
              </a:extLst>
            </p:cNvPr>
            <p:cNvPicPr>
              <a:picLocks noChangeAspect="1"/>
            </p:cNvPicPr>
            <p:nvPr/>
          </p:nvPicPr>
          <p:blipFill>
            <a:blip r:embed="rId2"/>
            <a:stretch>
              <a:fillRect/>
            </a:stretch>
          </p:blipFill>
          <p:spPr>
            <a:xfrm>
              <a:off x="253451" y="1467233"/>
              <a:ext cx="2673638" cy="361646"/>
            </a:xfrm>
            <a:prstGeom prst="rect">
              <a:avLst/>
            </a:prstGeom>
          </p:spPr>
        </p:pic>
        <p:pic>
          <p:nvPicPr>
            <p:cNvPr id="35" name="図 34">
              <a:extLst>
                <a:ext uri="{FF2B5EF4-FFF2-40B4-BE49-F238E27FC236}">
                  <a16:creationId xmlns:a16="http://schemas.microsoft.com/office/drawing/2014/main" id="{5A5B1534-9224-4AFE-A6B1-2611586E5415}"/>
                </a:ext>
              </a:extLst>
            </p:cNvPr>
            <p:cNvPicPr>
              <a:picLocks noChangeAspect="1"/>
            </p:cNvPicPr>
            <p:nvPr/>
          </p:nvPicPr>
          <p:blipFill>
            <a:blip r:embed="rId3"/>
            <a:stretch>
              <a:fillRect/>
            </a:stretch>
          </p:blipFill>
          <p:spPr>
            <a:xfrm>
              <a:off x="242097" y="1584194"/>
              <a:ext cx="4392060" cy="1716265"/>
            </a:xfrm>
            <a:prstGeom prst="rect">
              <a:avLst/>
            </a:prstGeom>
          </p:spPr>
        </p:pic>
      </p:grpSp>
      <p:pic>
        <p:nvPicPr>
          <p:cNvPr id="36" name="図 35">
            <a:extLst>
              <a:ext uri="{FF2B5EF4-FFF2-40B4-BE49-F238E27FC236}">
                <a16:creationId xmlns:a16="http://schemas.microsoft.com/office/drawing/2014/main" id="{1BD9C65B-D293-428C-9C5B-6C4C32539B8F}"/>
              </a:ext>
            </a:extLst>
          </p:cNvPr>
          <p:cNvPicPr>
            <a:picLocks noChangeAspect="1"/>
          </p:cNvPicPr>
          <p:nvPr/>
        </p:nvPicPr>
        <p:blipFill>
          <a:blip r:embed="rId4"/>
          <a:stretch>
            <a:fillRect/>
          </a:stretch>
        </p:blipFill>
        <p:spPr>
          <a:xfrm>
            <a:off x="5544460" y="1738965"/>
            <a:ext cx="4214302" cy="2498941"/>
          </a:xfrm>
          <a:prstGeom prst="rect">
            <a:avLst/>
          </a:prstGeom>
        </p:spPr>
      </p:pic>
      <p:grpSp>
        <p:nvGrpSpPr>
          <p:cNvPr id="38" name="グループ化 37">
            <a:extLst>
              <a:ext uri="{FF2B5EF4-FFF2-40B4-BE49-F238E27FC236}">
                <a16:creationId xmlns:a16="http://schemas.microsoft.com/office/drawing/2014/main" id="{30AD2702-88CC-4967-AF34-00AD90AE14CF}"/>
              </a:ext>
            </a:extLst>
          </p:cNvPr>
          <p:cNvGrpSpPr/>
          <p:nvPr/>
        </p:nvGrpSpPr>
        <p:grpSpPr>
          <a:xfrm>
            <a:off x="929182" y="4465787"/>
            <a:ext cx="5574965" cy="2678888"/>
            <a:chOff x="155275" y="4114950"/>
            <a:chExt cx="8921475" cy="2678888"/>
          </a:xfrm>
        </p:grpSpPr>
        <p:sp>
          <p:nvSpPr>
            <p:cNvPr id="20" name="正方形/長方形 19">
              <a:extLst>
                <a:ext uri="{FF2B5EF4-FFF2-40B4-BE49-F238E27FC236}">
                  <a16:creationId xmlns:a16="http://schemas.microsoft.com/office/drawing/2014/main" id="{67536685-5872-4602-8B1B-3B503BE7F392}"/>
                </a:ext>
              </a:extLst>
            </p:cNvPr>
            <p:cNvSpPr/>
            <p:nvPr/>
          </p:nvSpPr>
          <p:spPr>
            <a:xfrm>
              <a:off x="155275" y="4153773"/>
              <a:ext cx="8921475" cy="2634560"/>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B35DEF51-5835-4FF8-95DC-2BE831799CCD}"/>
                </a:ext>
              </a:extLst>
            </p:cNvPr>
            <p:cNvPicPr>
              <a:picLocks noChangeAspect="1"/>
            </p:cNvPicPr>
            <p:nvPr/>
          </p:nvPicPr>
          <p:blipFill>
            <a:blip r:embed="rId5"/>
            <a:stretch>
              <a:fillRect/>
            </a:stretch>
          </p:blipFill>
          <p:spPr>
            <a:xfrm>
              <a:off x="242096" y="4114950"/>
              <a:ext cx="8742759" cy="2678888"/>
            </a:xfrm>
            <a:prstGeom prst="rect">
              <a:avLst/>
            </a:prstGeom>
          </p:spPr>
        </p:pic>
      </p:grpSp>
      <p:pic>
        <p:nvPicPr>
          <p:cNvPr id="39" name="図 38">
            <a:extLst>
              <a:ext uri="{FF2B5EF4-FFF2-40B4-BE49-F238E27FC236}">
                <a16:creationId xmlns:a16="http://schemas.microsoft.com/office/drawing/2014/main" id="{B9163775-CB32-4812-A6DD-51C07A09B0C3}"/>
              </a:ext>
            </a:extLst>
          </p:cNvPr>
          <p:cNvPicPr>
            <a:picLocks noChangeAspect="1"/>
          </p:cNvPicPr>
          <p:nvPr/>
        </p:nvPicPr>
        <p:blipFill>
          <a:blip r:embed="rId6"/>
          <a:stretch>
            <a:fillRect/>
          </a:stretch>
        </p:blipFill>
        <p:spPr>
          <a:xfrm>
            <a:off x="6647258" y="4746994"/>
            <a:ext cx="3111505" cy="2368078"/>
          </a:xfrm>
          <a:prstGeom prst="rect">
            <a:avLst/>
          </a:prstGeom>
        </p:spPr>
      </p:pic>
      <p:sp>
        <p:nvSpPr>
          <p:cNvPr id="40" name="正方形/長方形 39">
            <a:extLst>
              <a:ext uri="{FF2B5EF4-FFF2-40B4-BE49-F238E27FC236}">
                <a16:creationId xmlns:a16="http://schemas.microsoft.com/office/drawing/2014/main" id="{DED901F1-362E-4F60-A916-3E135DD263D3}"/>
              </a:ext>
            </a:extLst>
          </p:cNvPr>
          <p:cNvSpPr/>
          <p:nvPr/>
        </p:nvSpPr>
        <p:spPr>
          <a:xfrm>
            <a:off x="6584527" y="4746994"/>
            <a:ext cx="3292257" cy="2392176"/>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23BE94E4-9A57-4D85-B8FA-4DDF55C1BEC8}"/>
              </a:ext>
            </a:extLst>
          </p:cNvPr>
          <p:cNvSpPr/>
          <p:nvPr/>
        </p:nvSpPr>
        <p:spPr>
          <a:xfrm>
            <a:off x="6561198" y="4332274"/>
            <a:ext cx="1136023"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４</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必要な支援</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A1731F58-3B46-4AD9-B04A-4AF46D50D9A8}"/>
              </a:ext>
            </a:extLst>
          </p:cNvPr>
          <p:cNvSpPr/>
          <p:nvPr/>
        </p:nvSpPr>
        <p:spPr>
          <a:xfrm>
            <a:off x="7651612" y="4332274"/>
            <a:ext cx="2199046" cy="348344"/>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「再就職のための研修」</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％、「求人の情報提供」</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％が過半数</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四角形: 角を丸くする 44">
            <a:extLst>
              <a:ext uri="{FF2B5EF4-FFF2-40B4-BE49-F238E27FC236}">
                <a16:creationId xmlns:a16="http://schemas.microsoft.com/office/drawing/2014/main" id="{C27B5BEA-A9D6-478C-8744-83FB645917EA}"/>
              </a:ext>
            </a:extLst>
          </p:cNvPr>
          <p:cNvSpPr/>
          <p:nvPr/>
        </p:nvSpPr>
        <p:spPr>
          <a:xfrm>
            <a:off x="7444672" y="2793163"/>
            <a:ext cx="206940" cy="692760"/>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1DE50913-9E14-4599-8DE1-8E1DBC8BF39C}"/>
              </a:ext>
            </a:extLst>
          </p:cNvPr>
          <p:cNvSpPr/>
          <p:nvPr/>
        </p:nvSpPr>
        <p:spPr>
          <a:xfrm>
            <a:off x="6636413" y="2779954"/>
            <a:ext cx="268327" cy="143488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3B9DA2A9-9BE2-417E-B231-D4B68AB5DEDB}"/>
              </a:ext>
            </a:extLst>
          </p:cNvPr>
          <p:cNvSpPr/>
          <p:nvPr/>
        </p:nvSpPr>
        <p:spPr>
          <a:xfrm>
            <a:off x="2263073" y="5461936"/>
            <a:ext cx="165463" cy="114165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98598A1B-F269-4CFA-BC2C-2DC8C44A307F}"/>
              </a:ext>
            </a:extLst>
          </p:cNvPr>
          <p:cNvSpPr/>
          <p:nvPr/>
        </p:nvSpPr>
        <p:spPr>
          <a:xfrm>
            <a:off x="3451793" y="5461935"/>
            <a:ext cx="165463" cy="114165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C988824B-AB82-4AE9-BFC2-9A24AEA3E263}"/>
              </a:ext>
            </a:extLst>
          </p:cNvPr>
          <p:cNvSpPr/>
          <p:nvPr/>
        </p:nvSpPr>
        <p:spPr>
          <a:xfrm>
            <a:off x="3061157" y="5464724"/>
            <a:ext cx="165463" cy="114165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D9B9FBBB-9878-4FD3-9AC0-4AC7153986F0}"/>
              </a:ext>
            </a:extLst>
          </p:cNvPr>
          <p:cNvSpPr/>
          <p:nvPr/>
        </p:nvSpPr>
        <p:spPr>
          <a:xfrm>
            <a:off x="4258586" y="5464724"/>
            <a:ext cx="165463" cy="114165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E965FA7F-6E7A-422E-B3DE-D3DB4DE43F28}"/>
              </a:ext>
            </a:extLst>
          </p:cNvPr>
          <p:cNvSpPr/>
          <p:nvPr/>
        </p:nvSpPr>
        <p:spPr>
          <a:xfrm>
            <a:off x="4049473" y="5461935"/>
            <a:ext cx="165463" cy="114165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2FE0E5DA-D4CD-41DB-B034-D8C4881CB46F}"/>
              </a:ext>
            </a:extLst>
          </p:cNvPr>
          <p:cNvSpPr/>
          <p:nvPr/>
        </p:nvSpPr>
        <p:spPr>
          <a:xfrm>
            <a:off x="3648826" y="5461935"/>
            <a:ext cx="165463" cy="114165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477A6F8D-8207-46A7-BD9E-EDC8A59DBDF5}"/>
              </a:ext>
            </a:extLst>
          </p:cNvPr>
          <p:cNvSpPr/>
          <p:nvPr/>
        </p:nvSpPr>
        <p:spPr>
          <a:xfrm>
            <a:off x="7726359" y="5724097"/>
            <a:ext cx="284370" cy="879493"/>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C1D4D4AD-39EA-45D3-88F5-0A23049243BB}"/>
              </a:ext>
            </a:extLst>
          </p:cNvPr>
          <p:cNvSpPr/>
          <p:nvPr/>
        </p:nvSpPr>
        <p:spPr>
          <a:xfrm>
            <a:off x="8297497" y="5724097"/>
            <a:ext cx="284370" cy="879493"/>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DCE4ED7-5A18-48B2-B6CD-7DBC3119CF5D}"/>
              </a:ext>
            </a:extLst>
          </p:cNvPr>
          <p:cNvSpPr>
            <a:spLocks noGrp="1"/>
          </p:cNvSpPr>
          <p:nvPr>
            <p:ph type="sldNum" sz="quarter" idx="12"/>
          </p:nvPr>
        </p:nvSpPr>
        <p:spPr>
          <a:xfrm>
            <a:off x="7883133" y="6998886"/>
            <a:ext cx="2057400" cy="365125"/>
          </a:xfrm>
        </p:spPr>
        <p:txBody>
          <a:bodyPr/>
          <a:lstStyle/>
          <a:p>
            <a:fld id="{041AAA2B-8B21-46C5-A5F3-A5DBCC7D0D35}" type="slidenum">
              <a:rPr kumimoji="1" lang="ja-JP" altLang="en-US" smtClean="0"/>
              <a:t>27</a:t>
            </a:fld>
            <a:endParaRPr kumimoji="1" lang="ja-JP" altLang="en-US" dirty="0"/>
          </a:p>
        </p:txBody>
      </p:sp>
    </p:spTree>
    <p:extLst>
      <p:ext uri="{BB962C8B-B14F-4D97-AF65-F5344CB8AC3E}">
        <p14:creationId xmlns:p14="http://schemas.microsoft.com/office/powerpoint/2010/main" val="303960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7536685-5872-4602-8B1B-3B503BE7F392}"/>
              </a:ext>
            </a:extLst>
          </p:cNvPr>
          <p:cNvSpPr/>
          <p:nvPr/>
        </p:nvSpPr>
        <p:spPr>
          <a:xfrm>
            <a:off x="5284946" y="4545085"/>
            <a:ext cx="4585548" cy="2313696"/>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50" name="タイトル 1">
            <a:extLst>
              <a:ext uri="{FF2B5EF4-FFF2-40B4-BE49-F238E27FC236}">
                <a16:creationId xmlns:a16="http://schemas.microsoft.com/office/drawing/2014/main" id="{FCEA73AC-EC36-496B-BFF7-6DDE9EA3AE96}"/>
              </a:ext>
            </a:extLst>
          </p:cNvPr>
          <p:cNvSpPr txBox="1">
            <a:spLocks/>
          </p:cNvSpPr>
          <p:nvPr/>
        </p:nvSpPr>
        <p:spPr>
          <a:xfrm>
            <a:off x="773906" y="668552"/>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４．</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奈良県での就業状況</a:t>
            </a:r>
            <a:endParaRPr lang="ja-JP" altLang="en-US" sz="1300" dirty="0">
              <a:latin typeface="BIZ UDPゴシック" panose="020B0400000000000000" pitchFamily="50" charset="-128"/>
              <a:ea typeface="BIZ UDPゴシック" panose="020B0400000000000000" pitchFamily="50" charset="-128"/>
            </a:endParaRPr>
          </a:p>
        </p:txBody>
      </p:sp>
      <p:pic>
        <p:nvPicPr>
          <p:cNvPr id="34" name="図 33">
            <a:extLst>
              <a:ext uri="{FF2B5EF4-FFF2-40B4-BE49-F238E27FC236}">
                <a16:creationId xmlns:a16="http://schemas.microsoft.com/office/drawing/2014/main" id="{50AECC46-1D55-47D0-9CC4-BA82F51ADB66}"/>
              </a:ext>
            </a:extLst>
          </p:cNvPr>
          <p:cNvPicPr>
            <a:picLocks noChangeAspect="1"/>
          </p:cNvPicPr>
          <p:nvPr/>
        </p:nvPicPr>
        <p:blipFill>
          <a:blip r:embed="rId2"/>
          <a:stretch>
            <a:fillRect/>
          </a:stretch>
        </p:blipFill>
        <p:spPr>
          <a:xfrm>
            <a:off x="5240409" y="1561117"/>
            <a:ext cx="4560590" cy="2313697"/>
          </a:xfrm>
          <a:prstGeom prst="rect">
            <a:avLst/>
          </a:prstGeom>
        </p:spPr>
      </p:pic>
      <p:grpSp>
        <p:nvGrpSpPr>
          <p:cNvPr id="7" name="グループ化 6">
            <a:extLst>
              <a:ext uri="{FF2B5EF4-FFF2-40B4-BE49-F238E27FC236}">
                <a16:creationId xmlns:a16="http://schemas.microsoft.com/office/drawing/2014/main" id="{FB7573B5-0305-4C52-A664-E6669AB281BF}"/>
              </a:ext>
            </a:extLst>
          </p:cNvPr>
          <p:cNvGrpSpPr/>
          <p:nvPr/>
        </p:nvGrpSpPr>
        <p:grpSpPr>
          <a:xfrm>
            <a:off x="882127" y="1072670"/>
            <a:ext cx="4373398" cy="2814072"/>
            <a:chOff x="116907" y="704120"/>
            <a:chExt cx="4373398" cy="2814072"/>
          </a:xfrm>
        </p:grpSpPr>
        <p:pic>
          <p:nvPicPr>
            <p:cNvPr id="28" name="図 27">
              <a:extLst>
                <a:ext uri="{FF2B5EF4-FFF2-40B4-BE49-F238E27FC236}">
                  <a16:creationId xmlns:a16="http://schemas.microsoft.com/office/drawing/2014/main" id="{4D995FA3-7DB4-46FE-BDCF-63BB54A621F6}"/>
                </a:ext>
              </a:extLst>
            </p:cNvPr>
            <p:cNvPicPr>
              <a:picLocks noChangeAspect="1"/>
            </p:cNvPicPr>
            <p:nvPr/>
          </p:nvPicPr>
          <p:blipFill>
            <a:blip r:embed="rId3"/>
            <a:stretch>
              <a:fillRect/>
            </a:stretch>
          </p:blipFill>
          <p:spPr>
            <a:xfrm>
              <a:off x="1522180" y="1319943"/>
              <a:ext cx="2727048" cy="448609"/>
            </a:xfrm>
            <a:prstGeom prst="rect">
              <a:avLst/>
            </a:prstGeom>
          </p:spPr>
        </p:pic>
        <p:pic>
          <p:nvPicPr>
            <p:cNvPr id="33" name="図 32">
              <a:extLst>
                <a:ext uri="{FF2B5EF4-FFF2-40B4-BE49-F238E27FC236}">
                  <a16:creationId xmlns:a16="http://schemas.microsoft.com/office/drawing/2014/main" id="{0BA701C6-AB98-44FF-B7B2-7F7A40C1F0B9}"/>
                </a:ext>
              </a:extLst>
            </p:cNvPr>
            <p:cNvPicPr>
              <a:picLocks noChangeAspect="1"/>
            </p:cNvPicPr>
            <p:nvPr/>
          </p:nvPicPr>
          <p:blipFill>
            <a:blip r:embed="rId4"/>
            <a:stretch>
              <a:fillRect/>
            </a:stretch>
          </p:blipFill>
          <p:spPr>
            <a:xfrm>
              <a:off x="228965" y="1788361"/>
              <a:ext cx="4261340" cy="1729831"/>
            </a:xfrm>
            <a:prstGeom prst="rect">
              <a:avLst/>
            </a:prstGeom>
          </p:spPr>
        </p:pic>
        <p:grpSp>
          <p:nvGrpSpPr>
            <p:cNvPr id="2" name="グループ化 1">
              <a:extLst>
                <a:ext uri="{FF2B5EF4-FFF2-40B4-BE49-F238E27FC236}">
                  <a16:creationId xmlns:a16="http://schemas.microsoft.com/office/drawing/2014/main" id="{5E320105-8A64-4192-A521-2A5AC69BE635}"/>
                </a:ext>
              </a:extLst>
            </p:cNvPr>
            <p:cNvGrpSpPr/>
            <p:nvPr/>
          </p:nvGrpSpPr>
          <p:grpSpPr>
            <a:xfrm>
              <a:off x="116907" y="704120"/>
              <a:ext cx="4357704" cy="2724880"/>
              <a:chOff x="116907" y="704120"/>
              <a:chExt cx="4357704" cy="2724880"/>
            </a:xfrm>
          </p:grpSpPr>
          <p:grpSp>
            <p:nvGrpSpPr>
              <p:cNvPr id="41" name="グループ化 40">
                <a:extLst>
                  <a:ext uri="{FF2B5EF4-FFF2-40B4-BE49-F238E27FC236}">
                    <a16:creationId xmlns:a16="http://schemas.microsoft.com/office/drawing/2014/main" id="{785F0F36-9F8B-4671-A68D-F680B81F7CF4}"/>
                  </a:ext>
                </a:extLst>
              </p:cNvPr>
              <p:cNvGrpSpPr/>
              <p:nvPr/>
            </p:nvGrpSpPr>
            <p:grpSpPr>
              <a:xfrm>
                <a:off x="116907" y="712317"/>
                <a:ext cx="4261340" cy="2716683"/>
                <a:chOff x="116907" y="691532"/>
                <a:chExt cx="4261340" cy="3060422"/>
              </a:xfrm>
            </p:grpSpPr>
            <p:sp>
              <p:nvSpPr>
                <p:cNvPr id="9" name="正方形/長方形 8">
                  <a:extLst>
                    <a:ext uri="{FF2B5EF4-FFF2-40B4-BE49-F238E27FC236}">
                      <a16:creationId xmlns:a16="http://schemas.microsoft.com/office/drawing/2014/main" id="{DBC3B369-82C6-482F-B572-275EC82C54D4}"/>
                    </a:ext>
                  </a:extLst>
                </p:cNvPr>
                <p:cNvSpPr/>
                <p:nvPr/>
              </p:nvSpPr>
              <p:spPr>
                <a:xfrm>
                  <a:off x="116907" y="691532"/>
                  <a:ext cx="1753394" cy="477888"/>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（１）奈良県での就業経験</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ED07FCCA-E9BA-41FA-BC6B-FCA7EDD431D6}"/>
                    </a:ext>
                  </a:extLst>
                </p:cNvPr>
                <p:cNvSpPr/>
                <p:nvPr/>
              </p:nvSpPr>
              <p:spPr>
                <a:xfrm>
                  <a:off x="116907" y="1242546"/>
                  <a:ext cx="4261340" cy="2509408"/>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42" name="正方形/長方形 41">
                <a:extLst>
                  <a:ext uri="{FF2B5EF4-FFF2-40B4-BE49-F238E27FC236}">
                    <a16:creationId xmlns:a16="http://schemas.microsoft.com/office/drawing/2014/main" id="{9E457E6D-58CD-46C9-A8B8-CBDD4C6443EA}"/>
                  </a:ext>
                </a:extLst>
              </p:cNvPr>
              <p:cNvSpPr/>
              <p:nvPr/>
            </p:nvSpPr>
            <p:spPr>
              <a:xfrm>
                <a:off x="1786865" y="704120"/>
                <a:ext cx="2687746" cy="442174"/>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県内での就業経験は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％で、年代別にみると</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代で</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代以上では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p>
            </p:txBody>
          </p:sp>
        </p:grpSp>
      </p:grpSp>
      <p:grpSp>
        <p:nvGrpSpPr>
          <p:cNvPr id="5" name="グループ化 4">
            <a:extLst>
              <a:ext uri="{FF2B5EF4-FFF2-40B4-BE49-F238E27FC236}">
                <a16:creationId xmlns:a16="http://schemas.microsoft.com/office/drawing/2014/main" id="{9D8E711B-BAF0-45CE-932F-8ECA75E625DA}"/>
              </a:ext>
            </a:extLst>
          </p:cNvPr>
          <p:cNvGrpSpPr/>
          <p:nvPr/>
        </p:nvGrpSpPr>
        <p:grpSpPr>
          <a:xfrm>
            <a:off x="5239831" y="1051533"/>
            <a:ext cx="4585548" cy="2813210"/>
            <a:chOff x="4465925" y="700696"/>
            <a:chExt cx="4585548" cy="2813210"/>
          </a:xfrm>
        </p:grpSpPr>
        <p:grpSp>
          <p:nvGrpSpPr>
            <p:cNvPr id="43" name="グループ化 42">
              <a:extLst>
                <a:ext uri="{FF2B5EF4-FFF2-40B4-BE49-F238E27FC236}">
                  <a16:creationId xmlns:a16="http://schemas.microsoft.com/office/drawing/2014/main" id="{2624F8EF-EC12-4A4C-9425-F37B5BFFACF7}"/>
                </a:ext>
              </a:extLst>
            </p:cNvPr>
            <p:cNvGrpSpPr/>
            <p:nvPr/>
          </p:nvGrpSpPr>
          <p:grpSpPr>
            <a:xfrm>
              <a:off x="4495346" y="700696"/>
              <a:ext cx="4540433" cy="452816"/>
              <a:chOff x="4810151" y="893382"/>
              <a:chExt cx="4540433" cy="251052"/>
            </a:xfrm>
          </p:grpSpPr>
          <p:sp>
            <p:nvSpPr>
              <p:cNvPr id="44" name="正方形/長方形 43">
                <a:extLst>
                  <a:ext uri="{FF2B5EF4-FFF2-40B4-BE49-F238E27FC236}">
                    <a16:creationId xmlns:a16="http://schemas.microsoft.com/office/drawing/2014/main" id="{014A6292-2A82-41F7-8F0B-55FFD122D7B9}"/>
                  </a:ext>
                </a:extLst>
              </p:cNvPr>
              <p:cNvSpPr/>
              <p:nvPr/>
            </p:nvSpPr>
            <p:spPr>
              <a:xfrm>
                <a:off x="4810151" y="893793"/>
                <a:ext cx="1747728"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３</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奈良県で就職した理由</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5" name="正方形/長方形 44">
                <a:extLst>
                  <a:ext uri="{FF2B5EF4-FFF2-40B4-BE49-F238E27FC236}">
                    <a16:creationId xmlns:a16="http://schemas.microsoft.com/office/drawing/2014/main" id="{F1912195-6020-4733-8411-ED878B849723}"/>
                  </a:ext>
                </a:extLst>
              </p:cNvPr>
              <p:cNvSpPr/>
              <p:nvPr/>
            </p:nvSpPr>
            <p:spPr>
              <a:xfrm>
                <a:off x="6480109" y="893382"/>
                <a:ext cx="2870475"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「自宅が奈良県」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％、「県内の養成所を卒業」</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％、「出身が奈良県」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％が上位</a:t>
                </a:r>
              </a:p>
            </p:txBody>
          </p:sp>
        </p:grpSp>
        <p:sp>
          <p:nvSpPr>
            <p:cNvPr id="38" name="正方形/長方形 37">
              <a:extLst>
                <a:ext uri="{FF2B5EF4-FFF2-40B4-BE49-F238E27FC236}">
                  <a16:creationId xmlns:a16="http://schemas.microsoft.com/office/drawing/2014/main" id="{A89489AD-9602-42D4-9B04-4173C48CFD9D}"/>
                </a:ext>
              </a:extLst>
            </p:cNvPr>
            <p:cNvSpPr/>
            <p:nvPr/>
          </p:nvSpPr>
          <p:spPr>
            <a:xfrm>
              <a:off x="4465925" y="1200210"/>
              <a:ext cx="4585548" cy="2313696"/>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54" name="四角形: 角を丸くする 53">
              <a:extLst>
                <a:ext uri="{FF2B5EF4-FFF2-40B4-BE49-F238E27FC236}">
                  <a16:creationId xmlns:a16="http://schemas.microsoft.com/office/drawing/2014/main" id="{E2B79988-B17F-45DC-A428-F602FB963925}"/>
                </a:ext>
              </a:extLst>
            </p:cNvPr>
            <p:cNvSpPr/>
            <p:nvPr/>
          </p:nvSpPr>
          <p:spPr>
            <a:xfrm>
              <a:off x="5019149" y="2180284"/>
              <a:ext cx="179868" cy="989634"/>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1B63BEFF-C1AB-44BB-BA46-6FC3FCBD6B41}"/>
                </a:ext>
              </a:extLst>
            </p:cNvPr>
            <p:cNvSpPr/>
            <p:nvPr/>
          </p:nvSpPr>
          <p:spPr>
            <a:xfrm>
              <a:off x="4727223" y="2180284"/>
              <a:ext cx="179868" cy="989634"/>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F4829E81-2452-49CB-AE0C-F77EC3C62CBA}"/>
                </a:ext>
              </a:extLst>
            </p:cNvPr>
            <p:cNvSpPr/>
            <p:nvPr/>
          </p:nvSpPr>
          <p:spPr>
            <a:xfrm>
              <a:off x="5541563" y="2188990"/>
              <a:ext cx="258345" cy="132491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grpSp>
      <p:grpSp>
        <p:nvGrpSpPr>
          <p:cNvPr id="4" name="グループ化 3">
            <a:extLst>
              <a:ext uri="{FF2B5EF4-FFF2-40B4-BE49-F238E27FC236}">
                <a16:creationId xmlns:a16="http://schemas.microsoft.com/office/drawing/2014/main" id="{4561A837-D11D-45A0-A805-8B0164E39796}"/>
              </a:ext>
            </a:extLst>
          </p:cNvPr>
          <p:cNvGrpSpPr/>
          <p:nvPr/>
        </p:nvGrpSpPr>
        <p:grpSpPr>
          <a:xfrm>
            <a:off x="5242109" y="3963288"/>
            <a:ext cx="4580993" cy="2926462"/>
            <a:chOff x="4485750" y="3581483"/>
            <a:chExt cx="4580993" cy="2926462"/>
          </a:xfrm>
        </p:grpSpPr>
        <p:grpSp>
          <p:nvGrpSpPr>
            <p:cNvPr id="32" name="グループ化 31">
              <a:extLst>
                <a:ext uri="{FF2B5EF4-FFF2-40B4-BE49-F238E27FC236}">
                  <a16:creationId xmlns:a16="http://schemas.microsoft.com/office/drawing/2014/main" id="{46B6C0AE-7708-4E79-9E7B-08E76CA528AA}"/>
                </a:ext>
              </a:extLst>
            </p:cNvPr>
            <p:cNvGrpSpPr/>
            <p:nvPr/>
          </p:nvGrpSpPr>
          <p:grpSpPr>
            <a:xfrm>
              <a:off x="4485750" y="3581483"/>
              <a:ext cx="4580993" cy="576532"/>
              <a:chOff x="4825845" y="879417"/>
              <a:chExt cx="4580993" cy="250641"/>
            </a:xfrm>
          </p:grpSpPr>
          <p:sp>
            <p:nvSpPr>
              <p:cNvPr id="18" name="正方形/長方形 17">
                <a:extLst>
                  <a:ext uri="{FF2B5EF4-FFF2-40B4-BE49-F238E27FC236}">
                    <a16:creationId xmlns:a16="http://schemas.microsoft.com/office/drawing/2014/main" id="{120A9A97-C401-4411-990E-D90A78641CBD}"/>
                  </a:ext>
                </a:extLst>
              </p:cNvPr>
              <p:cNvSpPr/>
              <p:nvPr/>
            </p:nvSpPr>
            <p:spPr>
              <a:xfrm>
                <a:off x="4825845" y="879417"/>
                <a:ext cx="2111628" cy="2506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４</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奈良県以外で就職した理由</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17DA73-2A99-489D-BAFD-564F31D65049}"/>
                  </a:ext>
                </a:extLst>
              </p:cNvPr>
              <p:cNvSpPr/>
              <p:nvPr/>
            </p:nvSpPr>
            <p:spPr>
              <a:xfrm>
                <a:off x="6885587" y="879418"/>
                <a:ext cx="2521251"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「県外の養成所を卒業」</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％、「出身地が県外」</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％が上位で、いずれも地縁が関係</a:t>
                </a:r>
              </a:p>
            </p:txBody>
          </p:sp>
        </p:grpSp>
        <p:pic>
          <p:nvPicPr>
            <p:cNvPr id="53" name="図 52">
              <a:extLst>
                <a:ext uri="{FF2B5EF4-FFF2-40B4-BE49-F238E27FC236}">
                  <a16:creationId xmlns:a16="http://schemas.microsoft.com/office/drawing/2014/main" id="{9AAD538E-F6C7-4360-83CE-75780C7D65DF}"/>
                </a:ext>
              </a:extLst>
            </p:cNvPr>
            <p:cNvPicPr>
              <a:picLocks noChangeAspect="1"/>
            </p:cNvPicPr>
            <p:nvPr/>
          </p:nvPicPr>
          <p:blipFill>
            <a:blip r:embed="rId5"/>
            <a:stretch>
              <a:fillRect/>
            </a:stretch>
          </p:blipFill>
          <p:spPr>
            <a:xfrm>
              <a:off x="4534647" y="4158015"/>
              <a:ext cx="4516825" cy="2349930"/>
            </a:xfrm>
            <a:prstGeom prst="rect">
              <a:avLst/>
            </a:prstGeom>
          </p:spPr>
        </p:pic>
        <p:sp>
          <p:nvSpPr>
            <p:cNvPr id="57" name="四角形: 角を丸くする 56">
              <a:extLst>
                <a:ext uri="{FF2B5EF4-FFF2-40B4-BE49-F238E27FC236}">
                  <a16:creationId xmlns:a16="http://schemas.microsoft.com/office/drawing/2014/main" id="{0849A68B-413E-4B04-9A52-7976D006CA52}"/>
                </a:ext>
              </a:extLst>
            </p:cNvPr>
            <p:cNvSpPr/>
            <p:nvPr/>
          </p:nvSpPr>
          <p:spPr>
            <a:xfrm>
              <a:off x="5286260" y="5192858"/>
              <a:ext cx="322059" cy="1315086"/>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3B1C18FC-D2AF-4536-88E1-093E1D1F5339}"/>
                </a:ext>
              </a:extLst>
            </p:cNvPr>
            <p:cNvSpPr/>
            <p:nvPr/>
          </p:nvSpPr>
          <p:spPr>
            <a:xfrm>
              <a:off x="4839281" y="5192858"/>
              <a:ext cx="359736" cy="1315086"/>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B6AD7510-49CE-4C15-B92F-B44E97CC8CEF}"/>
              </a:ext>
            </a:extLst>
          </p:cNvPr>
          <p:cNvGrpSpPr/>
          <p:nvPr/>
        </p:nvGrpSpPr>
        <p:grpSpPr>
          <a:xfrm>
            <a:off x="890812" y="3921535"/>
            <a:ext cx="4261342" cy="2937247"/>
            <a:chOff x="116906" y="3570697"/>
            <a:chExt cx="4261342" cy="2937247"/>
          </a:xfrm>
        </p:grpSpPr>
        <p:pic>
          <p:nvPicPr>
            <p:cNvPr id="59" name="図 58">
              <a:extLst>
                <a:ext uri="{FF2B5EF4-FFF2-40B4-BE49-F238E27FC236}">
                  <a16:creationId xmlns:a16="http://schemas.microsoft.com/office/drawing/2014/main" id="{2FF25540-CB3C-4887-9891-31FB4E29ADED}"/>
                </a:ext>
              </a:extLst>
            </p:cNvPr>
            <p:cNvPicPr>
              <a:picLocks noChangeAspect="1"/>
            </p:cNvPicPr>
            <p:nvPr/>
          </p:nvPicPr>
          <p:blipFill>
            <a:blip r:embed="rId6"/>
            <a:stretch>
              <a:fillRect/>
            </a:stretch>
          </p:blipFill>
          <p:spPr>
            <a:xfrm>
              <a:off x="2204084" y="4428368"/>
              <a:ext cx="1902823" cy="231329"/>
            </a:xfrm>
            <a:prstGeom prst="rect">
              <a:avLst/>
            </a:prstGeom>
          </p:spPr>
        </p:pic>
        <p:pic>
          <p:nvPicPr>
            <p:cNvPr id="60" name="図 59">
              <a:extLst>
                <a:ext uri="{FF2B5EF4-FFF2-40B4-BE49-F238E27FC236}">
                  <a16:creationId xmlns:a16="http://schemas.microsoft.com/office/drawing/2014/main" id="{FDBE2375-00D6-45B2-809C-C542F5F5415E}"/>
                </a:ext>
              </a:extLst>
            </p:cNvPr>
            <p:cNvPicPr>
              <a:picLocks noChangeAspect="1"/>
            </p:cNvPicPr>
            <p:nvPr/>
          </p:nvPicPr>
          <p:blipFill>
            <a:blip r:embed="rId7"/>
            <a:stretch>
              <a:fillRect/>
            </a:stretch>
          </p:blipFill>
          <p:spPr>
            <a:xfrm>
              <a:off x="264571" y="4778113"/>
              <a:ext cx="4113676" cy="1729831"/>
            </a:xfrm>
            <a:prstGeom prst="rect">
              <a:avLst/>
            </a:prstGeom>
          </p:spPr>
        </p:pic>
        <p:sp>
          <p:nvSpPr>
            <p:cNvPr id="61" name="正方形/長方形 60">
              <a:extLst>
                <a:ext uri="{FF2B5EF4-FFF2-40B4-BE49-F238E27FC236}">
                  <a16:creationId xmlns:a16="http://schemas.microsoft.com/office/drawing/2014/main" id="{E0BFD7F2-EE90-444F-9F3C-708BF2A1EAD6}"/>
                </a:ext>
              </a:extLst>
            </p:cNvPr>
            <p:cNvSpPr/>
            <p:nvPr/>
          </p:nvSpPr>
          <p:spPr>
            <a:xfrm>
              <a:off x="116906" y="3580501"/>
              <a:ext cx="2295367" cy="696365"/>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（２）今後の奈良県での就業意向</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4E1D9336-E3D9-4ECD-9399-2B2E7FE685D6}"/>
                </a:ext>
              </a:extLst>
            </p:cNvPr>
            <p:cNvSpPr/>
            <p:nvPr/>
          </p:nvSpPr>
          <p:spPr>
            <a:xfrm>
              <a:off x="2204084" y="3570697"/>
              <a:ext cx="2174164" cy="706169"/>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今後の奈良県での就業意向は、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％で、年代別にみると</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代で</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代以上では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％と、ほぼ全員。</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a:extLst>
                <a:ext uri="{FF2B5EF4-FFF2-40B4-BE49-F238E27FC236}">
                  <a16:creationId xmlns:a16="http://schemas.microsoft.com/office/drawing/2014/main" id="{2DE566F8-2FC5-40CC-B451-46EE9B6D5647}"/>
                </a:ext>
              </a:extLst>
            </p:cNvPr>
            <p:cNvSpPr/>
            <p:nvPr/>
          </p:nvSpPr>
          <p:spPr>
            <a:xfrm>
              <a:off x="116906" y="4339175"/>
              <a:ext cx="4261340" cy="2168769"/>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3" name="スライド番号プレースホルダー 2">
            <a:extLst>
              <a:ext uri="{FF2B5EF4-FFF2-40B4-BE49-F238E27FC236}">
                <a16:creationId xmlns:a16="http://schemas.microsoft.com/office/drawing/2014/main" id="{56E1BABC-3283-457D-ABD4-7F887B448407}"/>
              </a:ext>
            </a:extLst>
          </p:cNvPr>
          <p:cNvSpPr>
            <a:spLocks noGrp="1"/>
          </p:cNvSpPr>
          <p:nvPr>
            <p:ph type="sldNum" sz="quarter" idx="12"/>
          </p:nvPr>
        </p:nvSpPr>
        <p:spPr>
          <a:xfrm>
            <a:off x="7860506" y="6896928"/>
            <a:ext cx="2057400" cy="365125"/>
          </a:xfrm>
        </p:spPr>
        <p:txBody>
          <a:bodyPr/>
          <a:lstStyle/>
          <a:p>
            <a:fld id="{041AAA2B-8B21-46C5-A5F3-A5DBCC7D0D35}" type="slidenum">
              <a:rPr kumimoji="1" lang="ja-JP" altLang="en-US" smtClean="0"/>
              <a:t>28</a:t>
            </a:fld>
            <a:endParaRPr kumimoji="1" lang="ja-JP" altLang="en-US" dirty="0"/>
          </a:p>
        </p:txBody>
      </p:sp>
    </p:spTree>
    <p:extLst>
      <p:ext uri="{BB962C8B-B14F-4D97-AF65-F5344CB8AC3E}">
        <p14:creationId xmlns:p14="http://schemas.microsoft.com/office/powerpoint/2010/main" val="1245407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46B6C0AE-7708-4E79-9E7B-08E76CA528AA}"/>
              </a:ext>
            </a:extLst>
          </p:cNvPr>
          <p:cNvGrpSpPr/>
          <p:nvPr/>
        </p:nvGrpSpPr>
        <p:grpSpPr>
          <a:xfrm>
            <a:off x="860992" y="1150857"/>
            <a:ext cx="4484915" cy="553693"/>
            <a:chOff x="3053450" y="855577"/>
            <a:chExt cx="4585548" cy="250640"/>
          </a:xfrm>
        </p:grpSpPr>
        <p:sp>
          <p:nvSpPr>
            <p:cNvPr id="18" name="正方形/長方形 17">
              <a:extLst>
                <a:ext uri="{FF2B5EF4-FFF2-40B4-BE49-F238E27FC236}">
                  <a16:creationId xmlns:a16="http://schemas.microsoft.com/office/drawing/2014/main" id="{120A9A97-C401-4411-990E-D90A78641CBD}"/>
                </a:ext>
              </a:extLst>
            </p:cNvPr>
            <p:cNvSpPr/>
            <p:nvPr/>
          </p:nvSpPr>
          <p:spPr>
            <a:xfrm>
              <a:off x="3053450" y="856386"/>
              <a:ext cx="1985555" cy="248072"/>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１</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看護職としての転職経験</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17DA73-2A99-489D-BAFD-564F31D65049}"/>
                </a:ext>
              </a:extLst>
            </p:cNvPr>
            <p:cNvSpPr/>
            <p:nvPr/>
          </p:nvSpPr>
          <p:spPr>
            <a:xfrm>
              <a:off x="5039005" y="855577"/>
              <a:ext cx="2599993"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転職経験者は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代では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％と半数程度だが、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代以上では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％と大半が転職経験あり。</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a:extLst>
              <a:ext uri="{FF2B5EF4-FFF2-40B4-BE49-F238E27FC236}">
                <a16:creationId xmlns:a16="http://schemas.microsoft.com/office/drawing/2014/main" id="{67536685-5872-4602-8B1B-3B503BE7F392}"/>
              </a:ext>
            </a:extLst>
          </p:cNvPr>
          <p:cNvSpPr/>
          <p:nvPr/>
        </p:nvSpPr>
        <p:spPr>
          <a:xfrm>
            <a:off x="860992" y="1785876"/>
            <a:ext cx="4484915" cy="1682631"/>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50" name="タイトル 1">
            <a:extLst>
              <a:ext uri="{FF2B5EF4-FFF2-40B4-BE49-F238E27FC236}">
                <a16:creationId xmlns:a16="http://schemas.microsoft.com/office/drawing/2014/main" id="{FCEA73AC-EC36-496B-BFF7-6DDE9EA3AE96}"/>
              </a:ext>
            </a:extLst>
          </p:cNvPr>
          <p:cNvSpPr txBox="1">
            <a:spLocks/>
          </p:cNvSpPr>
          <p:nvPr/>
        </p:nvSpPr>
        <p:spPr>
          <a:xfrm>
            <a:off x="773906" y="668552"/>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５．</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看護職としての転職経験</a:t>
            </a:r>
            <a:endParaRPr lang="ja-JP" altLang="en-US" sz="13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98107173-F90A-4794-B14D-9FA091364109}"/>
              </a:ext>
            </a:extLst>
          </p:cNvPr>
          <p:cNvPicPr>
            <a:picLocks noChangeAspect="1"/>
          </p:cNvPicPr>
          <p:nvPr/>
        </p:nvPicPr>
        <p:blipFill>
          <a:blip r:embed="rId2"/>
          <a:stretch>
            <a:fillRect/>
          </a:stretch>
        </p:blipFill>
        <p:spPr>
          <a:xfrm>
            <a:off x="924368" y="1854057"/>
            <a:ext cx="3084916" cy="348045"/>
          </a:xfrm>
          <a:prstGeom prst="rect">
            <a:avLst/>
          </a:prstGeom>
        </p:spPr>
      </p:pic>
      <p:pic>
        <p:nvPicPr>
          <p:cNvPr id="22" name="図 21">
            <a:extLst>
              <a:ext uri="{FF2B5EF4-FFF2-40B4-BE49-F238E27FC236}">
                <a16:creationId xmlns:a16="http://schemas.microsoft.com/office/drawing/2014/main" id="{4285295B-3B9C-4E7C-AC39-C113F844D439}"/>
              </a:ext>
            </a:extLst>
          </p:cNvPr>
          <p:cNvPicPr>
            <a:picLocks noChangeAspect="1"/>
          </p:cNvPicPr>
          <p:nvPr/>
        </p:nvPicPr>
        <p:blipFill>
          <a:blip r:embed="rId3"/>
          <a:stretch>
            <a:fillRect/>
          </a:stretch>
        </p:blipFill>
        <p:spPr>
          <a:xfrm>
            <a:off x="924369" y="2113292"/>
            <a:ext cx="4377993" cy="1427909"/>
          </a:xfrm>
          <a:prstGeom prst="rect">
            <a:avLst/>
          </a:prstGeom>
        </p:spPr>
      </p:pic>
      <p:grpSp>
        <p:nvGrpSpPr>
          <p:cNvPr id="23" name="グループ化 22">
            <a:extLst>
              <a:ext uri="{FF2B5EF4-FFF2-40B4-BE49-F238E27FC236}">
                <a16:creationId xmlns:a16="http://schemas.microsoft.com/office/drawing/2014/main" id="{9CB918B4-3B07-4A80-85A4-B3DF8FC64EE9}"/>
              </a:ext>
            </a:extLst>
          </p:cNvPr>
          <p:cNvGrpSpPr/>
          <p:nvPr/>
        </p:nvGrpSpPr>
        <p:grpSpPr>
          <a:xfrm>
            <a:off x="871389" y="3612982"/>
            <a:ext cx="4430971" cy="724385"/>
            <a:chOff x="3053450" y="855577"/>
            <a:chExt cx="4530393" cy="250640"/>
          </a:xfrm>
        </p:grpSpPr>
        <p:sp>
          <p:nvSpPr>
            <p:cNvPr id="24" name="正方形/長方形 23">
              <a:extLst>
                <a:ext uri="{FF2B5EF4-FFF2-40B4-BE49-F238E27FC236}">
                  <a16:creationId xmlns:a16="http://schemas.microsoft.com/office/drawing/2014/main" id="{12D863BB-4377-4A9A-BE3F-DD8A0D39AF22}"/>
                </a:ext>
              </a:extLst>
            </p:cNvPr>
            <p:cNvSpPr/>
            <p:nvPr/>
          </p:nvSpPr>
          <p:spPr>
            <a:xfrm>
              <a:off x="3053450" y="856386"/>
              <a:ext cx="1985555" cy="248072"/>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看護職としての勤務先</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5CD85DB5-8A9C-4AFF-BF8C-2CDFE1CB8B04}"/>
                </a:ext>
              </a:extLst>
            </p:cNvPr>
            <p:cNvSpPr/>
            <p:nvPr/>
          </p:nvSpPr>
          <p:spPr>
            <a:xfrm>
              <a:off x="5039005" y="855577"/>
              <a:ext cx="2544838"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転職による施設の変遷をみると、最初の就業施設は、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床以上の大型病院が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割弱を占めるが、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施設目以降は大型病院が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割以下になり、就業先は分散。</a:t>
              </a:r>
            </a:p>
          </p:txBody>
        </p:sp>
      </p:grpSp>
      <p:grpSp>
        <p:nvGrpSpPr>
          <p:cNvPr id="4" name="グループ化 3">
            <a:extLst>
              <a:ext uri="{FF2B5EF4-FFF2-40B4-BE49-F238E27FC236}">
                <a16:creationId xmlns:a16="http://schemas.microsoft.com/office/drawing/2014/main" id="{2B7E600D-0D38-4214-98B3-B98E417EDF57}"/>
              </a:ext>
            </a:extLst>
          </p:cNvPr>
          <p:cNvGrpSpPr/>
          <p:nvPr/>
        </p:nvGrpSpPr>
        <p:grpSpPr>
          <a:xfrm>
            <a:off x="867984" y="4403251"/>
            <a:ext cx="4497081" cy="2487873"/>
            <a:chOff x="97000" y="4234941"/>
            <a:chExt cx="4497081" cy="2487873"/>
          </a:xfrm>
        </p:grpSpPr>
        <p:grpSp>
          <p:nvGrpSpPr>
            <p:cNvPr id="3" name="グループ化 2">
              <a:extLst>
                <a:ext uri="{FF2B5EF4-FFF2-40B4-BE49-F238E27FC236}">
                  <a16:creationId xmlns:a16="http://schemas.microsoft.com/office/drawing/2014/main" id="{F941101B-68E0-4F98-8CDF-DC9BA877CFB6}"/>
                </a:ext>
              </a:extLst>
            </p:cNvPr>
            <p:cNvGrpSpPr/>
            <p:nvPr/>
          </p:nvGrpSpPr>
          <p:grpSpPr>
            <a:xfrm>
              <a:off x="152711" y="4307635"/>
              <a:ext cx="4441370" cy="2415179"/>
              <a:chOff x="1807339" y="3564946"/>
              <a:chExt cx="4441370" cy="2415179"/>
            </a:xfrm>
          </p:grpSpPr>
          <p:pic>
            <p:nvPicPr>
              <p:cNvPr id="26" name="図 25">
                <a:extLst>
                  <a:ext uri="{FF2B5EF4-FFF2-40B4-BE49-F238E27FC236}">
                    <a16:creationId xmlns:a16="http://schemas.microsoft.com/office/drawing/2014/main" id="{B2CC9CD7-6AB1-4B7F-8EE0-D6A82DB85CAF}"/>
                  </a:ext>
                </a:extLst>
              </p:cNvPr>
              <p:cNvPicPr>
                <a:picLocks noChangeAspect="1"/>
              </p:cNvPicPr>
              <p:nvPr/>
            </p:nvPicPr>
            <p:blipFill>
              <a:blip r:embed="rId4"/>
              <a:stretch>
                <a:fillRect/>
              </a:stretch>
            </p:blipFill>
            <p:spPr>
              <a:xfrm>
                <a:off x="1870716" y="3564946"/>
                <a:ext cx="4203798" cy="636094"/>
              </a:xfrm>
              <a:prstGeom prst="rect">
                <a:avLst/>
              </a:prstGeom>
            </p:spPr>
          </p:pic>
          <p:pic>
            <p:nvPicPr>
              <p:cNvPr id="27" name="図 26">
                <a:extLst>
                  <a:ext uri="{FF2B5EF4-FFF2-40B4-BE49-F238E27FC236}">
                    <a16:creationId xmlns:a16="http://schemas.microsoft.com/office/drawing/2014/main" id="{D74C00E3-5ED9-4EB2-81B7-17F9D4A14837}"/>
                  </a:ext>
                </a:extLst>
              </p:cNvPr>
              <p:cNvPicPr>
                <a:picLocks noChangeAspect="1"/>
              </p:cNvPicPr>
              <p:nvPr/>
            </p:nvPicPr>
            <p:blipFill>
              <a:blip r:embed="rId5"/>
              <a:stretch>
                <a:fillRect/>
              </a:stretch>
            </p:blipFill>
            <p:spPr>
              <a:xfrm>
                <a:off x="1807339" y="4250294"/>
                <a:ext cx="4441370" cy="1729831"/>
              </a:xfrm>
              <a:prstGeom prst="rect">
                <a:avLst/>
              </a:prstGeom>
            </p:spPr>
          </p:pic>
        </p:grpSp>
        <p:sp>
          <p:nvSpPr>
            <p:cNvPr id="29" name="正方形/長方形 28">
              <a:extLst>
                <a:ext uri="{FF2B5EF4-FFF2-40B4-BE49-F238E27FC236}">
                  <a16:creationId xmlns:a16="http://schemas.microsoft.com/office/drawing/2014/main" id="{C93F45BD-5400-4C7E-B7B1-C880004AD20B}"/>
                </a:ext>
              </a:extLst>
            </p:cNvPr>
            <p:cNvSpPr/>
            <p:nvPr/>
          </p:nvSpPr>
          <p:spPr>
            <a:xfrm>
              <a:off x="97000" y="4234941"/>
              <a:ext cx="4484915" cy="2376042"/>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FBE9B181-9F72-4F57-866E-32A38ACB3D35}"/>
              </a:ext>
            </a:extLst>
          </p:cNvPr>
          <p:cNvGrpSpPr/>
          <p:nvPr/>
        </p:nvGrpSpPr>
        <p:grpSpPr>
          <a:xfrm>
            <a:off x="5409284" y="2797561"/>
            <a:ext cx="4430277" cy="318963"/>
            <a:chOff x="4844023" y="513104"/>
            <a:chExt cx="4127863" cy="289292"/>
          </a:xfrm>
        </p:grpSpPr>
        <p:sp>
          <p:nvSpPr>
            <p:cNvPr id="37" name="正方形/長方形 36">
              <a:extLst>
                <a:ext uri="{FF2B5EF4-FFF2-40B4-BE49-F238E27FC236}">
                  <a16:creationId xmlns:a16="http://schemas.microsoft.com/office/drawing/2014/main" id="{F1A1AA4B-6F1E-42DF-B498-4C0139B5914A}"/>
                </a:ext>
              </a:extLst>
            </p:cNvPr>
            <p:cNvSpPr/>
            <p:nvPr/>
          </p:nvSpPr>
          <p:spPr>
            <a:xfrm>
              <a:off x="4844023" y="520921"/>
              <a:ext cx="1312906" cy="2775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（４）</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当時の雇用形態</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7E45539-E1C3-4077-B4E8-9C316385C615}"/>
                </a:ext>
              </a:extLst>
            </p:cNvPr>
            <p:cNvSpPr/>
            <p:nvPr/>
          </p:nvSpPr>
          <p:spPr>
            <a:xfrm>
              <a:off x="6078552" y="513104"/>
              <a:ext cx="2893334" cy="289292"/>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％がフルタイム勤務だったが、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施設目以降はパートタイムが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％強</a:t>
              </a:r>
            </a:p>
          </p:txBody>
        </p:sp>
      </p:grpSp>
      <p:grpSp>
        <p:nvGrpSpPr>
          <p:cNvPr id="6" name="グループ化 5">
            <a:extLst>
              <a:ext uri="{FF2B5EF4-FFF2-40B4-BE49-F238E27FC236}">
                <a16:creationId xmlns:a16="http://schemas.microsoft.com/office/drawing/2014/main" id="{70DAB5C8-398B-455C-AF7C-78931DF61E46}"/>
              </a:ext>
            </a:extLst>
          </p:cNvPr>
          <p:cNvGrpSpPr/>
          <p:nvPr/>
        </p:nvGrpSpPr>
        <p:grpSpPr>
          <a:xfrm>
            <a:off x="5409284" y="1221074"/>
            <a:ext cx="4471597" cy="1566389"/>
            <a:chOff x="4635377" y="870236"/>
            <a:chExt cx="4471597" cy="1566389"/>
          </a:xfrm>
        </p:grpSpPr>
        <p:pic>
          <p:nvPicPr>
            <p:cNvPr id="35" name="図 34">
              <a:extLst>
                <a:ext uri="{FF2B5EF4-FFF2-40B4-BE49-F238E27FC236}">
                  <a16:creationId xmlns:a16="http://schemas.microsoft.com/office/drawing/2014/main" id="{24AD405E-326C-43D3-AF9B-5CA766839C5B}"/>
                </a:ext>
              </a:extLst>
            </p:cNvPr>
            <p:cNvPicPr>
              <a:picLocks noChangeAspect="1"/>
            </p:cNvPicPr>
            <p:nvPr/>
          </p:nvPicPr>
          <p:blipFill>
            <a:blip r:embed="rId6"/>
            <a:stretch>
              <a:fillRect/>
            </a:stretch>
          </p:blipFill>
          <p:spPr>
            <a:xfrm>
              <a:off x="6369369" y="907018"/>
              <a:ext cx="2542934" cy="219986"/>
            </a:xfrm>
            <a:prstGeom prst="rect">
              <a:avLst/>
            </a:prstGeom>
          </p:spPr>
        </p:pic>
        <p:pic>
          <p:nvPicPr>
            <p:cNvPr id="36" name="図 35">
              <a:extLst>
                <a:ext uri="{FF2B5EF4-FFF2-40B4-BE49-F238E27FC236}">
                  <a16:creationId xmlns:a16="http://schemas.microsoft.com/office/drawing/2014/main" id="{96421E43-6744-4B6F-B24E-33562FD52DD3}"/>
                </a:ext>
              </a:extLst>
            </p:cNvPr>
            <p:cNvPicPr>
              <a:picLocks noChangeAspect="1"/>
            </p:cNvPicPr>
            <p:nvPr/>
          </p:nvPicPr>
          <p:blipFill>
            <a:blip r:embed="rId7"/>
            <a:stretch>
              <a:fillRect/>
            </a:stretch>
          </p:blipFill>
          <p:spPr>
            <a:xfrm>
              <a:off x="4723135" y="1148457"/>
              <a:ext cx="4383839" cy="1288168"/>
            </a:xfrm>
            <a:prstGeom prst="rect">
              <a:avLst/>
            </a:prstGeom>
          </p:spPr>
        </p:pic>
        <p:sp>
          <p:nvSpPr>
            <p:cNvPr id="40" name="正方形/長方形 39">
              <a:extLst>
                <a:ext uri="{FF2B5EF4-FFF2-40B4-BE49-F238E27FC236}">
                  <a16:creationId xmlns:a16="http://schemas.microsoft.com/office/drawing/2014/main" id="{51F5D1CA-37A2-4368-856D-BE08255AFC64}"/>
                </a:ext>
              </a:extLst>
            </p:cNvPr>
            <p:cNvSpPr/>
            <p:nvPr/>
          </p:nvSpPr>
          <p:spPr>
            <a:xfrm>
              <a:off x="4635377" y="870236"/>
              <a:ext cx="4434376" cy="1489787"/>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581C181B-6C9A-4924-A19E-3462A6E4E019}"/>
              </a:ext>
            </a:extLst>
          </p:cNvPr>
          <p:cNvGrpSpPr/>
          <p:nvPr/>
        </p:nvGrpSpPr>
        <p:grpSpPr>
          <a:xfrm>
            <a:off x="5400545" y="879871"/>
            <a:ext cx="4430277" cy="318963"/>
            <a:chOff x="4844023" y="513104"/>
            <a:chExt cx="4127863" cy="289292"/>
          </a:xfrm>
        </p:grpSpPr>
        <p:sp>
          <p:nvSpPr>
            <p:cNvPr id="47" name="正方形/長方形 46">
              <a:extLst>
                <a:ext uri="{FF2B5EF4-FFF2-40B4-BE49-F238E27FC236}">
                  <a16:creationId xmlns:a16="http://schemas.microsoft.com/office/drawing/2014/main" id="{7D7ACF24-9DC1-4139-8A71-9A8278DFADA9}"/>
                </a:ext>
              </a:extLst>
            </p:cNvPr>
            <p:cNvSpPr/>
            <p:nvPr/>
          </p:nvSpPr>
          <p:spPr>
            <a:xfrm>
              <a:off x="4844023" y="520921"/>
              <a:ext cx="1312906" cy="2775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当時の就業地</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C107037E-84B0-4634-B1CB-741D1E320204}"/>
                </a:ext>
              </a:extLst>
            </p:cNvPr>
            <p:cNvSpPr/>
            <p:nvPr/>
          </p:nvSpPr>
          <p:spPr>
            <a:xfrm>
              <a:off x="6078552" y="513104"/>
              <a:ext cx="2893334" cy="289292"/>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就業地は、転職を追うごとに県内勤務が増える傾向</a:t>
              </a:r>
            </a:p>
          </p:txBody>
        </p:sp>
      </p:grpSp>
      <p:grpSp>
        <p:nvGrpSpPr>
          <p:cNvPr id="7" name="グループ化 6">
            <a:extLst>
              <a:ext uri="{FF2B5EF4-FFF2-40B4-BE49-F238E27FC236}">
                <a16:creationId xmlns:a16="http://schemas.microsoft.com/office/drawing/2014/main" id="{EFFA2D97-D809-4D2D-B95A-6836928BFD05}"/>
              </a:ext>
            </a:extLst>
          </p:cNvPr>
          <p:cNvGrpSpPr/>
          <p:nvPr/>
        </p:nvGrpSpPr>
        <p:grpSpPr>
          <a:xfrm>
            <a:off x="5389453" y="3150665"/>
            <a:ext cx="4441368" cy="1674483"/>
            <a:chOff x="4615547" y="2799827"/>
            <a:chExt cx="4441368" cy="1674483"/>
          </a:xfrm>
        </p:grpSpPr>
        <p:pic>
          <p:nvPicPr>
            <p:cNvPr id="49" name="図 48">
              <a:extLst>
                <a:ext uri="{FF2B5EF4-FFF2-40B4-BE49-F238E27FC236}">
                  <a16:creationId xmlns:a16="http://schemas.microsoft.com/office/drawing/2014/main" id="{41C8676C-FA9E-413D-B8FD-958744ADBE69}"/>
                </a:ext>
              </a:extLst>
            </p:cNvPr>
            <p:cNvPicPr>
              <a:picLocks noChangeAspect="1"/>
            </p:cNvPicPr>
            <p:nvPr/>
          </p:nvPicPr>
          <p:blipFill>
            <a:blip r:embed="rId8"/>
            <a:stretch>
              <a:fillRect/>
            </a:stretch>
          </p:blipFill>
          <p:spPr>
            <a:xfrm>
              <a:off x="6121511" y="2851197"/>
              <a:ext cx="2782981" cy="357681"/>
            </a:xfrm>
            <a:prstGeom prst="rect">
              <a:avLst/>
            </a:prstGeom>
          </p:spPr>
        </p:pic>
        <p:pic>
          <p:nvPicPr>
            <p:cNvPr id="52" name="図 51">
              <a:extLst>
                <a:ext uri="{FF2B5EF4-FFF2-40B4-BE49-F238E27FC236}">
                  <a16:creationId xmlns:a16="http://schemas.microsoft.com/office/drawing/2014/main" id="{348A0366-01EB-4685-8840-B129EB8E4F3D}"/>
                </a:ext>
              </a:extLst>
            </p:cNvPr>
            <p:cNvPicPr>
              <a:picLocks noChangeAspect="1"/>
            </p:cNvPicPr>
            <p:nvPr/>
          </p:nvPicPr>
          <p:blipFill>
            <a:blip r:embed="rId9"/>
            <a:stretch>
              <a:fillRect/>
            </a:stretch>
          </p:blipFill>
          <p:spPr>
            <a:xfrm>
              <a:off x="4691088" y="3226278"/>
              <a:ext cx="4365827" cy="1248032"/>
            </a:xfrm>
            <a:prstGeom prst="rect">
              <a:avLst/>
            </a:prstGeom>
          </p:spPr>
        </p:pic>
        <p:sp>
          <p:nvSpPr>
            <p:cNvPr id="53" name="正方形/長方形 52">
              <a:extLst>
                <a:ext uri="{FF2B5EF4-FFF2-40B4-BE49-F238E27FC236}">
                  <a16:creationId xmlns:a16="http://schemas.microsoft.com/office/drawing/2014/main" id="{B6C55BEB-8F69-4662-81CB-F4983411DCBA}"/>
                </a:ext>
              </a:extLst>
            </p:cNvPr>
            <p:cNvSpPr/>
            <p:nvPr/>
          </p:nvSpPr>
          <p:spPr>
            <a:xfrm>
              <a:off x="4615547" y="2799827"/>
              <a:ext cx="4434376" cy="1598002"/>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54" name="図 53">
            <a:extLst>
              <a:ext uri="{FF2B5EF4-FFF2-40B4-BE49-F238E27FC236}">
                <a16:creationId xmlns:a16="http://schemas.microsoft.com/office/drawing/2014/main" id="{0049309E-2D46-4B0A-A108-8539E8D3BA24}"/>
              </a:ext>
            </a:extLst>
          </p:cNvPr>
          <p:cNvPicPr>
            <a:picLocks noChangeAspect="1"/>
          </p:cNvPicPr>
          <p:nvPr/>
        </p:nvPicPr>
        <p:blipFill>
          <a:blip r:embed="rId10"/>
          <a:stretch>
            <a:fillRect/>
          </a:stretch>
        </p:blipFill>
        <p:spPr>
          <a:xfrm>
            <a:off x="6840512" y="5285739"/>
            <a:ext cx="2837887" cy="217970"/>
          </a:xfrm>
          <a:prstGeom prst="rect">
            <a:avLst/>
          </a:prstGeom>
        </p:spPr>
      </p:pic>
      <p:pic>
        <p:nvPicPr>
          <p:cNvPr id="55" name="図 54">
            <a:extLst>
              <a:ext uri="{FF2B5EF4-FFF2-40B4-BE49-F238E27FC236}">
                <a16:creationId xmlns:a16="http://schemas.microsoft.com/office/drawing/2014/main" id="{B76C4CC8-A339-42FD-BBCE-A69FF939F8A8}"/>
              </a:ext>
            </a:extLst>
          </p:cNvPr>
          <p:cNvPicPr>
            <a:picLocks noChangeAspect="1"/>
          </p:cNvPicPr>
          <p:nvPr/>
        </p:nvPicPr>
        <p:blipFill>
          <a:blip r:embed="rId11"/>
          <a:stretch>
            <a:fillRect/>
          </a:stretch>
        </p:blipFill>
        <p:spPr>
          <a:xfrm>
            <a:off x="5537948" y="5547270"/>
            <a:ext cx="4278070" cy="1512535"/>
          </a:xfrm>
          <a:prstGeom prst="rect">
            <a:avLst/>
          </a:prstGeom>
        </p:spPr>
      </p:pic>
      <p:sp>
        <p:nvSpPr>
          <p:cNvPr id="56" name="正方形/長方形 55">
            <a:extLst>
              <a:ext uri="{FF2B5EF4-FFF2-40B4-BE49-F238E27FC236}">
                <a16:creationId xmlns:a16="http://schemas.microsoft.com/office/drawing/2014/main" id="{F974E282-E9A4-404A-8890-4C0006D878ED}"/>
              </a:ext>
            </a:extLst>
          </p:cNvPr>
          <p:cNvSpPr/>
          <p:nvPr/>
        </p:nvSpPr>
        <p:spPr>
          <a:xfrm>
            <a:off x="5437765" y="5231895"/>
            <a:ext cx="4393056" cy="1729831"/>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57" name="グループ化 56">
            <a:extLst>
              <a:ext uri="{FF2B5EF4-FFF2-40B4-BE49-F238E27FC236}">
                <a16:creationId xmlns:a16="http://schemas.microsoft.com/office/drawing/2014/main" id="{DFF6CCDF-8BF3-4ED5-B367-D791E459774D}"/>
              </a:ext>
            </a:extLst>
          </p:cNvPr>
          <p:cNvGrpSpPr/>
          <p:nvPr/>
        </p:nvGrpSpPr>
        <p:grpSpPr>
          <a:xfrm>
            <a:off x="5411333" y="4821855"/>
            <a:ext cx="4430277" cy="318963"/>
            <a:chOff x="4844023" y="513104"/>
            <a:chExt cx="4127863" cy="289292"/>
          </a:xfrm>
        </p:grpSpPr>
        <p:sp>
          <p:nvSpPr>
            <p:cNvPr id="58" name="正方形/長方形 57">
              <a:extLst>
                <a:ext uri="{FF2B5EF4-FFF2-40B4-BE49-F238E27FC236}">
                  <a16:creationId xmlns:a16="http://schemas.microsoft.com/office/drawing/2014/main" id="{97C18237-D85E-4630-A8F6-7D847BF59276}"/>
                </a:ext>
              </a:extLst>
            </p:cNvPr>
            <p:cNvSpPr/>
            <p:nvPr/>
          </p:nvSpPr>
          <p:spPr>
            <a:xfrm>
              <a:off x="4844023" y="520921"/>
              <a:ext cx="1312906" cy="277541"/>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（５）</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当時の勤務年数</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527C1D14-59EE-4721-B26F-FEB31FE79CCC}"/>
                </a:ext>
              </a:extLst>
            </p:cNvPr>
            <p:cNvSpPr/>
            <p:nvPr/>
          </p:nvSpPr>
          <p:spPr>
            <a:xfrm>
              <a:off x="6078552" y="513104"/>
              <a:ext cx="2893334" cy="289292"/>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年未満と</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年以上</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年未満で二分されるが、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施設目以降は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年未満が大半</a:t>
              </a:r>
            </a:p>
          </p:txBody>
        </p:sp>
      </p:grpSp>
      <p:sp>
        <p:nvSpPr>
          <p:cNvPr id="2" name="スライド番号プレースホルダー 1">
            <a:extLst>
              <a:ext uri="{FF2B5EF4-FFF2-40B4-BE49-F238E27FC236}">
                <a16:creationId xmlns:a16="http://schemas.microsoft.com/office/drawing/2014/main" id="{6FAB8BF6-21F8-43BC-AE7F-5927E4D57228}"/>
              </a:ext>
            </a:extLst>
          </p:cNvPr>
          <p:cNvSpPr>
            <a:spLocks noGrp="1"/>
          </p:cNvSpPr>
          <p:nvPr>
            <p:ph type="sldNum" sz="quarter" idx="12"/>
          </p:nvPr>
        </p:nvSpPr>
        <p:spPr>
          <a:xfrm>
            <a:off x="7858801" y="6923449"/>
            <a:ext cx="2057400" cy="365125"/>
          </a:xfrm>
        </p:spPr>
        <p:txBody>
          <a:bodyPr/>
          <a:lstStyle/>
          <a:p>
            <a:fld id="{041AAA2B-8B21-46C5-A5F3-A5DBCC7D0D35}" type="slidenum">
              <a:rPr kumimoji="1" lang="ja-JP" altLang="en-US" smtClean="0"/>
              <a:t>29</a:t>
            </a:fld>
            <a:endParaRPr kumimoji="1" lang="ja-JP" altLang="en-US" dirty="0"/>
          </a:p>
        </p:txBody>
      </p:sp>
    </p:spTree>
    <p:extLst>
      <p:ext uri="{BB962C8B-B14F-4D97-AF65-F5344CB8AC3E}">
        <p14:creationId xmlns:p14="http://schemas.microsoft.com/office/powerpoint/2010/main" val="416603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451FB03-7A73-4603-B966-A904485C922C}"/>
              </a:ext>
            </a:extLst>
          </p:cNvPr>
          <p:cNvSpPr txBox="1">
            <a:spLocks/>
          </p:cNvSpPr>
          <p:nvPr/>
        </p:nvSpPr>
        <p:spPr>
          <a:xfrm>
            <a:off x="773906" y="641113"/>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２．看護職のキャリア</a:t>
            </a:r>
          </a:p>
        </p:txBody>
      </p:sp>
      <p:sp>
        <p:nvSpPr>
          <p:cNvPr id="52" name="正方形/長方形 51">
            <a:extLst>
              <a:ext uri="{FF2B5EF4-FFF2-40B4-BE49-F238E27FC236}">
                <a16:creationId xmlns:a16="http://schemas.microsoft.com/office/drawing/2014/main" id="{B6FC7A1F-BD86-4289-A713-4853BC854879}"/>
              </a:ext>
            </a:extLst>
          </p:cNvPr>
          <p:cNvSpPr/>
          <p:nvPr/>
        </p:nvSpPr>
        <p:spPr>
          <a:xfrm>
            <a:off x="881077" y="1065326"/>
            <a:ext cx="1697037" cy="28670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（１）</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看護職に関する免許</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B508EED5-7D60-4B00-8D82-C21C8D444CD8}"/>
              </a:ext>
            </a:extLst>
          </p:cNvPr>
          <p:cNvGrpSpPr/>
          <p:nvPr/>
        </p:nvGrpSpPr>
        <p:grpSpPr>
          <a:xfrm>
            <a:off x="881076" y="1384975"/>
            <a:ext cx="3339744" cy="2768785"/>
            <a:chOff x="93120" y="1283271"/>
            <a:chExt cx="2850378" cy="2768785"/>
          </a:xfrm>
        </p:grpSpPr>
        <p:pic>
          <p:nvPicPr>
            <p:cNvPr id="44" name="図 43">
              <a:extLst>
                <a:ext uri="{FF2B5EF4-FFF2-40B4-BE49-F238E27FC236}">
                  <a16:creationId xmlns:a16="http://schemas.microsoft.com/office/drawing/2014/main" id="{5690612E-FB6C-4E5C-98BA-9FAFA48A8CC2}"/>
                </a:ext>
              </a:extLst>
            </p:cNvPr>
            <p:cNvPicPr>
              <a:picLocks noChangeAspect="1"/>
            </p:cNvPicPr>
            <p:nvPr/>
          </p:nvPicPr>
          <p:blipFill>
            <a:blip r:embed="rId2"/>
            <a:stretch>
              <a:fillRect/>
            </a:stretch>
          </p:blipFill>
          <p:spPr>
            <a:xfrm>
              <a:off x="178341" y="1315942"/>
              <a:ext cx="2686779" cy="2726337"/>
            </a:xfrm>
            <a:prstGeom prst="rect">
              <a:avLst/>
            </a:prstGeom>
          </p:spPr>
        </p:pic>
        <p:sp>
          <p:nvSpPr>
            <p:cNvPr id="45" name="正方形/長方形 44">
              <a:extLst>
                <a:ext uri="{FF2B5EF4-FFF2-40B4-BE49-F238E27FC236}">
                  <a16:creationId xmlns:a16="http://schemas.microsoft.com/office/drawing/2014/main" id="{4D916487-E468-4E2B-9B4D-45CD14D5B95C}"/>
                </a:ext>
              </a:extLst>
            </p:cNvPr>
            <p:cNvSpPr/>
            <p:nvPr/>
          </p:nvSpPr>
          <p:spPr>
            <a:xfrm>
              <a:off x="93120" y="1283271"/>
              <a:ext cx="2850378" cy="2768785"/>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3" name="グループ化 2">
            <a:extLst>
              <a:ext uri="{FF2B5EF4-FFF2-40B4-BE49-F238E27FC236}">
                <a16:creationId xmlns:a16="http://schemas.microsoft.com/office/drawing/2014/main" id="{1DE8EE69-BBEE-4B07-AA51-89AE71013B15}"/>
              </a:ext>
            </a:extLst>
          </p:cNvPr>
          <p:cNvGrpSpPr/>
          <p:nvPr/>
        </p:nvGrpSpPr>
        <p:grpSpPr>
          <a:xfrm>
            <a:off x="4345632" y="887514"/>
            <a:ext cx="5468166" cy="1685224"/>
            <a:chOff x="3004838" y="834842"/>
            <a:chExt cx="5163802" cy="1685224"/>
          </a:xfrm>
        </p:grpSpPr>
        <p:grpSp>
          <p:nvGrpSpPr>
            <p:cNvPr id="56" name="グループ化 55">
              <a:extLst>
                <a:ext uri="{FF2B5EF4-FFF2-40B4-BE49-F238E27FC236}">
                  <a16:creationId xmlns:a16="http://schemas.microsoft.com/office/drawing/2014/main" id="{7EE5E9C9-2779-41A3-B5DE-408F67463953}"/>
                </a:ext>
              </a:extLst>
            </p:cNvPr>
            <p:cNvGrpSpPr/>
            <p:nvPr/>
          </p:nvGrpSpPr>
          <p:grpSpPr>
            <a:xfrm>
              <a:off x="3016961" y="834842"/>
              <a:ext cx="5151679" cy="291601"/>
              <a:chOff x="3025670" y="1080249"/>
              <a:chExt cx="5151679" cy="215911"/>
            </a:xfrm>
          </p:grpSpPr>
          <p:sp>
            <p:nvSpPr>
              <p:cNvPr id="54" name="正方形/長方形 53">
                <a:extLst>
                  <a:ext uri="{FF2B5EF4-FFF2-40B4-BE49-F238E27FC236}">
                    <a16:creationId xmlns:a16="http://schemas.microsoft.com/office/drawing/2014/main" id="{6AEDD342-56B0-425F-92F1-505864175277}"/>
                  </a:ext>
                </a:extLst>
              </p:cNvPr>
              <p:cNvSpPr/>
              <p:nvPr/>
            </p:nvSpPr>
            <p:spPr>
              <a:xfrm>
                <a:off x="3025670" y="1083878"/>
                <a:ext cx="2060135" cy="21228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a:t>
                </a:r>
                <a:r>
                  <a:rPr kumimoji="1" lang="zh-TW" altLang="en-US" sz="1100" dirty="0">
                    <a:latin typeface="BIZ UDPゴシック" panose="020B0400000000000000" pitchFamily="50" charset="-128"/>
                    <a:ea typeface="BIZ UDPゴシック" panose="020B0400000000000000" pitchFamily="50" charset="-128"/>
                  </a:rPr>
                  <a:t>通算経験</a:t>
                </a:r>
                <a:r>
                  <a:rPr kumimoji="1" lang="ja-JP" altLang="en-US" sz="1100" dirty="0">
                    <a:latin typeface="BIZ UDPゴシック" panose="020B0400000000000000" pitchFamily="50" charset="-128"/>
                    <a:ea typeface="BIZ UDPゴシック" panose="020B0400000000000000" pitchFamily="50" charset="-128"/>
                  </a:rPr>
                  <a:t>年</a:t>
                </a:r>
                <a:r>
                  <a:rPr kumimoji="1" lang="zh-TW" altLang="en-US" sz="1100" dirty="0">
                    <a:latin typeface="BIZ UDPゴシック" panose="020B0400000000000000" pitchFamily="50" charset="-128"/>
                    <a:ea typeface="BIZ UDPゴシック" panose="020B0400000000000000" pitchFamily="50" charset="-128"/>
                  </a:rPr>
                  <a:t>数（勤務期間）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3A8658D9-58B4-42DC-8C6B-B82082702D2B}"/>
                  </a:ext>
                </a:extLst>
              </p:cNvPr>
              <p:cNvSpPr/>
              <p:nvPr/>
            </p:nvSpPr>
            <p:spPr>
              <a:xfrm>
                <a:off x="5085805" y="1080249"/>
                <a:ext cx="3091544" cy="21228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通算勤務年数は、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年以上が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％で平均</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46" name="図 45">
              <a:extLst>
                <a:ext uri="{FF2B5EF4-FFF2-40B4-BE49-F238E27FC236}">
                  <a16:creationId xmlns:a16="http://schemas.microsoft.com/office/drawing/2014/main" id="{901EE232-62FC-4BDB-8527-6A8FA38EA66A}"/>
                </a:ext>
              </a:extLst>
            </p:cNvPr>
            <p:cNvPicPr>
              <a:picLocks noChangeAspect="1"/>
            </p:cNvPicPr>
            <p:nvPr/>
          </p:nvPicPr>
          <p:blipFill>
            <a:blip r:embed="rId3"/>
            <a:stretch>
              <a:fillRect/>
            </a:stretch>
          </p:blipFill>
          <p:spPr>
            <a:xfrm>
              <a:off x="3063106" y="1228716"/>
              <a:ext cx="5105533" cy="1291350"/>
            </a:xfrm>
            <a:prstGeom prst="rect">
              <a:avLst/>
            </a:prstGeom>
          </p:spPr>
        </p:pic>
        <p:sp>
          <p:nvSpPr>
            <p:cNvPr id="47" name="正方形/長方形 46">
              <a:extLst>
                <a:ext uri="{FF2B5EF4-FFF2-40B4-BE49-F238E27FC236}">
                  <a16:creationId xmlns:a16="http://schemas.microsoft.com/office/drawing/2014/main" id="{8D4A44EC-B7A8-4EE7-AA99-207A46316968}"/>
                </a:ext>
              </a:extLst>
            </p:cNvPr>
            <p:cNvSpPr/>
            <p:nvPr/>
          </p:nvSpPr>
          <p:spPr>
            <a:xfrm>
              <a:off x="3004838" y="1145972"/>
              <a:ext cx="5163802" cy="1374094"/>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nvGrpSpPr>
          <p:cNvPr id="12" name="グループ化 11">
            <a:extLst>
              <a:ext uri="{FF2B5EF4-FFF2-40B4-BE49-F238E27FC236}">
                <a16:creationId xmlns:a16="http://schemas.microsoft.com/office/drawing/2014/main" id="{EA2AA50A-CE55-4B6F-8657-EDD8C0009E54}"/>
              </a:ext>
            </a:extLst>
          </p:cNvPr>
          <p:cNvGrpSpPr/>
          <p:nvPr/>
        </p:nvGrpSpPr>
        <p:grpSpPr>
          <a:xfrm>
            <a:off x="4342570" y="2600090"/>
            <a:ext cx="5468166" cy="1792379"/>
            <a:chOff x="2997809" y="2750483"/>
            <a:chExt cx="5163802" cy="1792379"/>
          </a:xfrm>
        </p:grpSpPr>
        <p:grpSp>
          <p:nvGrpSpPr>
            <p:cNvPr id="48" name="グループ化 47">
              <a:extLst>
                <a:ext uri="{FF2B5EF4-FFF2-40B4-BE49-F238E27FC236}">
                  <a16:creationId xmlns:a16="http://schemas.microsoft.com/office/drawing/2014/main" id="{9BCD5196-656E-4F77-B015-B71A0B454D6E}"/>
                </a:ext>
              </a:extLst>
            </p:cNvPr>
            <p:cNvGrpSpPr/>
            <p:nvPr/>
          </p:nvGrpSpPr>
          <p:grpSpPr>
            <a:xfrm>
              <a:off x="2997809" y="2750483"/>
              <a:ext cx="5163802" cy="1766530"/>
              <a:chOff x="3004838" y="834840"/>
              <a:chExt cx="5163802" cy="1766530"/>
            </a:xfrm>
          </p:grpSpPr>
          <p:grpSp>
            <p:nvGrpSpPr>
              <p:cNvPr id="49" name="グループ化 48">
                <a:extLst>
                  <a:ext uri="{FF2B5EF4-FFF2-40B4-BE49-F238E27FC236}">
                    <a16:creationId xmlns:a16="http://schemas.microsoft.com/office/drawing/2014/main" id="{4B6BAFAB-65F4-4368-8667-4013AA20FED9}"/>
                  </a:ext>
                </a:extLst>
              </p:cNvPr>
              <p:cNvGrpSpPr/>
              <p:nvPr/>
            </p:nvGrpSpPr>
            <p:grpSpPr>
              <a:xfrm>
                <a:off x="3011866" y="834840"/>
                <a:ext cx="5156774" cy="289849"/>
                <a:chOff x="3020575" y="1080249"/>
                <a:chExt cx="5156774" cy="214614"/>
              </a:xfrm>
            </p:grpSpPr>
            <p:sp>
              <p:nvSpPr>
                <p:cNvPr id="58" name="正方形/長方形 57">
                  <a:extLst>
                    <a:ext uri="{FF2B5EF4-FFF2-40B4-BE49-F238E27FC236}">
                      <a16:creationId xmlns:a16="http://schemas.microsoft.com/office/drawing/2014/main" id="{FBA3AAC9-F7D4-4197-8C13-0B38E0D8BF78}"/>
                    </a:ext>
                  </a:extLst>
                </p:cNvPr>
                <p:cNvSpPr/>
                <p:nvPr/>
              </p:nvSpPr>
              <p:spPr>
                <a:xfrm>
                  <a:off x="3020575" y="1082581"/>
                  <a:ext cx="2060135" cy="21228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５</a:t>
                  </a:r>
                  <a:r>
                    <a:rPr kumimoji="1" lang="en-US" altLang="ja-JP" sz="1100" dirty="0">
                      <a:latin typeface="BIZ UDPゴシック" panose="020B0400000000000000" pitchFamily="50" charset="-128"/>
                      <a:ea typeface="BIZ UDPゴシック" panose="020B0400000000000000" pitchFamily="50" charset="-128"/>
                    </a:rPr>
                    <a:t>)</a:t>
                  </a:r>
                  <a:r>
                    <a:rPr kumimoji="1" lang="zh-TW" altLang="en-US" sz="1100" dirty="0">
                      <a:latin typeface="BIZ UDPゴシック" panose="020B0400000000000000" pitchFamily="50" charset="-128"/>
                      <a:ea typeface="BIZ UDPゴシック" panose="020B0400000000000000" pitchFamily="50" charset="-128"/>
                    </a:rPr>
                    <a:t>通算</a:t>
                  </a:r>
                  <a:r>
                    <a:rPr kumimoji="1" lang="ja-JP" altLang="en-US" sz="1100" dirty="0">
                      <a:latin typeface="BIZ UDPゴシック" panose="020B0400000000000000" pitchFamily="50" charset="-128"/>
                      <a:ea typeface="BIZ UDPゴシック" panose="020B0400000000000000" pitchFamily="50" charset="-128"/>
                    </a:rPr>
                    <a:t>離職年</a:t>
                  </a:r>
                  <a:r>
                    <a:rPr kumimoji="1" lang="zh-TW" altLang="en-US" sz="1100" dirty="0">
                      <a:latin typeface="BIZ UDPゴシック" panose="020B0400000000000000" pitchFamily="50" charset="-128"/>
                      <a:ea typeface="BIZ UDPゴシック" panose="020B0400000000000000" pitchFamily="50" charset="-128"/>
                    </a:rPr>
                    <a:t>数（勤務期間）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2F4B488C-3C5B-41B7-BAB5-FB88C6DB5898}"/>
                    </a:ext>
                  </a:extLst>
                </p:cNvPr>
                <p:cNvSpPr/>
                <p:nvPr/>
              </p:nvSpPr>
              <p:spPr>
                <a:xfrm>
                  <a:off x="5085805" y="1080249"/>
                  <a:ext cx="3091544" cy="21228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通算離職年数は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年未満が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77</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％で平均</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a:t>
                  </a:r>
                </a:p>
              </p:txBody>
            </p:sp>
          </p:grpSp>
          <p:sp>
            <p:nvSpPr>
              <p:cNvPr id="51" name="正方形/長方形 50">
                <a:extLst>
                  <a:ext uri="{FF2B5EF4-FFF2-40B4-BE49-F238E27FC236}">
                    <a16:creationId xmlns:a16="http://schemas.microsoft.com/office/drawing/2014/main" id="{266AC338-91BA-401F-97CB-E4ED8DA0707C}"/>
                  </a:ext>
                </a:extLst>
              </p:cNvPr>
              <p:cNvSpPr/>
              <p:nvPr/>
            </p:nvSpPr>
            <p:spPr>
              <a:xfrm>
                <a:off x="3004838" y="1145972"/>
                <a:ext cx="5163802" cy="1455398"/>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pic>
          <p:nvPicPr>
            <p:cNvPr id="63" name="図 62">
              <a:extLst>
                <a:ext uri="{FF2B5EF4-FFF2-40B4-BE49-F238E27FC236}">
                  <a16:creationId xmlns:a16="http://schemas.microsoft.com/office/drawing/2014/main" id="{765051F5-7557-4BBC-B3BB-8A916BD86203}"/>
                </a:ext>
              </a:extLst>
            </p:cNvPr>
            <p:cNvPicPr>
              <a:picLocks noChangeAspect="1"/>
            </p:cNvPicPr>
            <p:nvPr/>
          </p:nvPicPr>
          <p:blipFill>
            <a:blip r:embed="rId4"/>
            <a:stretch>
              <a:fillRect/>
            </a:stretch>
          </p:blipFill>
          <p:spPr>
            <a:xfrm>
              <a:off x="3004838" y="3087465"/>
              <a:ext cx="5105533" cy="1455397"/>
            </a:xfrm>
            <a:prstGeom prst="rect">
              <a:avLst/>
            </a:prstGeom>
          </p:spPr>
        </p:pic>
      </p:grpSp>
      <p:grpSp>
        <p:nvGrpSpPr>
          <p:cNvPr id="24" name="グループ化 23">
            <a:extLst>
              <a:ext uri="{FF2B5EF4-FFF2-40B4-BE49-F238E27FC236}">
                <a16:creationId xmlns:a16="http://schemas.microsoft.com/office/drawing/2014/main" id="{B1BECF75-1CE5-4A4C-ACA9-E0868D78D70D}"/>
              </a:ext>
            </a:extLst>
          </p:cNvPr>
          <p:cNvGrpSpPr/>
          <p:nvPr/>
        </p:nvGrpSpPr>
        <p:grpSpPr>
          <a:xfrm>
            <a:off x="888069" y="4200904"/>
            <a:ext cx="3408391" cy="1100370"/>
            <a:chOff x="114161" y="4089623"/>
            <a:chExt cx="3408391" cy="1100370"/>
          </a:xfrm>
        </p:grpSpPr>
        <p:grpSp>
          <p:nvGrpSpPr>
            <p:cNvPr id="20" name="グループ化 19">
              <a:extLst>
                <a:ext uri="{FF2B5EF4-FFF2-40B4-BE49-F238E27FC236}">
                  <a16:creationId xmlns:a16="http://schemas.microsoft.com/office/drawing/2014/main" id="{4BBBB167-D273-4C4B-B088-5B38EAE6998F}"/>
                </a:ext>
              </a:extLst>
            </p:cNvPr>
            <p:cNvGrpSpPr/>
            <p:nvPr/>
          </p:nvGrpSpPr>
          <p:grpSpPr>
            <a:xfrm>
              <a:off x="128404" y="4451705"/>
              <a:ext cx="3394148" cy="700479"/>
              <a:chOff x="155326" y="5404978"/>
              <a:chExt cx="3420834" cy="700479"/>
            </a:xfrm>
          </p:grpSpPr>
          <p:pic>
            <p:nvPicPr>
              <p:cNvPr id="64" name="図 63">
                <a:extLst>
                  <a:ext uri="{FF2B5EF4-FFF2-40B4-BE49-F238E27FC236}">
                    <a16:creationId xmlns:a16="http://schemas.microsoft.com/office/drawing/2014/main" id="{CE94B6C8-DCC3-428F-8501-8D710BE389BC}"/>
                  </a:ext>
                </a:extLst>
              </p:cNvPr>
              <p:cNvPicPr>
                <a:picLocks noChangeAspect="1"/>
              </p:cNvPicPr>
              <p:nvPr/>
            </p:nvPicPr>
            <p:blipFill>
              <a:blip r:embed="rId5"/>
              <a:stretch>
                <a:fillRect/>
              </a:stretch>
            </p:blipFill>
            <p:spPr>
              <a:xfrm>
                <a:off x="155326" y="5404978"/>
                <a:ext cx="3420834" cy="639304"/>
              </a:xfrm>
              <a:prstGeom prst="rect">
                <a:avLst/>
              </a:prstGeom>
            </p:spPr>
          </p:pic>
          <p:pic>
            <p:nvPicPr>
              <p:cNvPr id="65" name="図 64">
                <a:extLst>
                  <a:ext uri="{FF2B5EF4-FFF2-40B4-BE49-F238E27FC236}">
                    <a16:creationId xmlns:a16="http://schemas.microsoft.com/office/drawing/2014/main" id="{92CC10DE-F3D5-434E-8677-F6C92030BBC3}"/>
                  </a:ext>
                </a:extLst>
              </p:cNvPr>
              <p:cNvPicPr>
                <a:picLocks noChangeAspect="1"/>
              </p:cNvPicPr>
              <p:nvPr/>
            </p:nvPicPr>
            <p:blipFill>
              <a:blip r:embed="rId6"/>
              <a:stretch>
                <a:fillRect/>
              </a:stretch>
            </p:blipFill>
            <p:spPr>
              <a:xfrm>
                <a:off x="1158170" y="5927896"/>
                <a:ext cx="1868395" cy="177561"/>
              </a:xfrm>
              <a:prstGeom prst="rect">
                <a:avLst/>
              </a:prstGeom>
            </p:spPr>
          </p:pic>
        </p:grpSp>
        <p:grpSp>
          <p:nvGrpSpPr>
            <p:cNvPr id="21" name="グループ化 20">
              <a:extLst>
                <a:ext uri="{FF2B5EF4-FFF2-40B4-BE49-F238E27FC236}">
                  <a16:creationId xmlns:a16="http://schemas.microsoft.com/office/drawing/2014/main" id="{2E7754C9-817D-4545-BDAB-3B4AC4168BD7}"/>
                </a:ext>
              </a:extLst>
            </p:cNvPr>
            <p:cNvGrpSpPr/>
            <p:nvPr/>
          </p:nvGrpSpPr>
          <p:grpSpPr>
            <a:xfrm>
              <a:off x="114161" y="4089623"/>
              <a:ext cx="3332754" cy="1100370"/>
              <a:chOff x="70803" y="4320189"/>
              <a:chExt cx="3332754" cy="1100370"/>
            </a:xfrm>
          </p:grpSpPr>
          <p:sp>
            <p:nvSpPr>
              <p:cNvPr id="66" name="正方形/長方形 65">
                <a:extLst>
                  <a:ext uri="{FF2B5EF4-FFF2-40B4-BE49-F238E27FC236}">
                    <a16:creationId xmlns:a16="http://schemas.microsoft.com/office/drawing/2014/main" id="{FF0D8D83-F140-426D-B437-FD91ADA10833}"/>
                  </a:ext>
                </a:extLst>
              </p:cNvPr>
              <p:cNvSpPr/>
              <p:nvPr/>
            </p:nvSpPr>
            <p:spPr>
              <a:xfrm>
                <a:off x="70803" y="4320189"/>
                <a:ext cx="1425135" cy="28670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（２）</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就業地（県内外）</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2EEABA04-AE76-4344-A8FE-BC729D0AB5AA}"/>
                  </a:ext>
                </a:extLst>
              </p:cNvPr>
              <p:cNvSpPr/>
              <p:nvPr/>
            </p:nvSpPr>
            <p:spPr>
              <a:xfrm>
                <a:off x="70804" y="4639773"/>
                <a:ext cx="3332753" cy="780786"/>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pic>
        <p:nvPicPr>
          <p:cNvPr id="68" name="図 67">
            <a:extLst>
              <a:ext uri="{FF2B5EF4-FFF2-40B4-BE49-F238E27FC236}">
                <a16:creationId xmlns:a16="http://schemas.microsoft.com/office/drawing/2014/main" id="{3B425E89-ABF9-4BD7-8146-5475F6CFF851}"/>
              </a:ext>
            </a:extLst>
          </p:cNvPr>
          <p:cNvPicPr>
            <a:picLocks noChangeAspect="1"/>
          </p:cNvPicPr>
          <p:nvPr/>
        </p:nvPicPr>
        <p:blipFill>
          <a:blip r:embed="rId7"/>
          <a:stretch>
            <a:fillRect/>
          </a:stretch>
        </p:blipFill>
        <p:spPr>
          <a:xfrm>
            <a:off x="812615" y="5680952"/>
            <a:ext cx="3332752" cy="1482630"/>
          </a:xfrm>
          <a:prstGeom prst="rect">
            <a:avLst/>
          </a:prstGeom>
        </p:spPr>
      </p:pic>
      <p:sp>
        <p:nvSpPr>
          <p:cNvPr id="69" name="正方形/長方形 68">
            <a:extLst>
              <a:ext uri="{FF2B5EF4-FFF2-40B4-BE49-F238E27FC236}">
                <a16:creationId xmlns:a16="http://schemas.microsoft.com/office/drawing/2014/main" id="{4AE689F9-E117-465C-B6E8-FA30638DF3BD}"/>
              </a:ext>
            </a:extLst>
          </p:cNvPr>
          <p:cNvSpPr/>
          <p:nvPr/>
        </p:nvSpPr>
        <p:spPr>
          <a:xfrm>
            <a:off x="888069" y="5349761"/>
            <a:ext cx="1425135" cy="28670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（３）</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就業地（医療圏）</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ECF61F6C-B79A-4EB1-A5D4-0C69C25FA3BD}"/>
              </a:ext>
            </a:extLst>
          </p:cNvPr>
          <p:cNvSpPr/>
          <p:nvPr/>
        </p:nvSpPr>
        <p:spPr>
          <a:xfrm>
            <a:off x="888068" y="5646234"/>
            <a:ext cx="3332752" cy="1517348"/>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nvGrpSpPr>
          <p:cNvPr id="28" name="グループ化 27">
            <a:extLst>
              <a:ext uri="{FF2B5EF4-FFF2-40B4-BE49-F238E27FC236}">
                <a16:creationId xmlns:a16="http://schemas.microsoft.com/office/drawing/2014/main" id="{A8B4A6FA-C380-44D0-840E-F774442254F7}"/>
              </a:ext>
            </a:extLst>
          </p:cNvPr>
          <p:cNvGrpSpPr/>
          <p:nvPr/>
        </p:nvGrpSpPr>
        <p:grpSpPr>
          <a:xfrm>
            <a:off x="4342571" y="4701388"/>
            <a:ext cx="5461173" cy="2437782"/>
            <a:chOff x="3568664" y="4350551"/>
            <a:chExt cx="5536627" cy="2437782"/>
          </a:xfrm>
        </p:grpSpPr>
        <p:pic>
          <p:nvPicPr>
            <p:cNvPr id="71" name="図 70">
              <a:extLst>
                <a:ext uri="{FF2B5EF4-FFF2-40B4-BE49-F238E27FC236}">
                  <a16:creationId xmlns:a16="http://schemas.microsoft.com/office/drawing/2014/main" id="{49AC2A76-11D8-4401-8B56-081A874679DC}"/>
                </a:ext>
              </a:extLst>
            </p:cNvPr>
            <p:cNvPicPr>
              <a:picLocks noChangeAspect="1"/>
            </p:cNvPicPr>
            <p:nvPr/>
          </p:nvPicPr>
          <p:blipFill>
            <a:blip r:embed="rId8"/>
            <a:stretch>
              <a:fillRect/>
            </a:stretch>
          </p:blipFill>
          <p:spPr>
            <a:xfrm>
              <a:off x="3662160" y="4371832"/>
              <a:ext cx="5349634" cy="2395220"/>
            </a:xfrm>
            <a:prstGeom prst="rect">
              <a:avLst/>
            </a:prstGeom>
          </p:spPr>
        </p:pic>
        <p:sp>
          <p:nvSpPr>
            <p:cNvPr id="72" name="正方形/長方形 71">
              <a:extLst>
                <a:ext uri="{FF2B5EF4-FFF2-40B4-BE49-F238E27FC236}">
                  <a16:creationId xmlns:a16="http://schemas.microsoft.com/office/drawing/2014/main" id="{F22246AF-733A-4D31-9C9D-F6707848BB5A}"/>
                </a:ext>
              </a:extLst>
            </p:cNvPr>
            <p:cNvSpPr/>
            <p:nvPr/>
          </p:nvSpPr>
          <p:spPr>
            <a:xfrm>
              <a:off x="3568664" y="4350551"/>
              <a:ext cx="5536627" cy="2437782"/>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sp>
        <p:nvSpPr>
          <p:cNvPr id="73" name="正方形/長方形 72">
            <a:extLst>
              <a:ext uri="{FF2B5EF4-FFF2-40B4-BE49-F238E27FC236}">
                <a16:creationId xmlns:a16="http://schemas.microsoft.com/office/drawing/2014/main" id="{86D1FF6E-995C-438B-9DFA-692E5E172C3F}"/>
              </a:ext>
            </a:extLst>
          </p:cNvPr>
          <p:cNvSpPr/>
          <p:nvPr/>
        </p:nvSpPr>
        <p:spPr>
          <a:xfrm>
            <a:off x="4342571" y="4393972"/>
            <a:ext cx="2060135" cy="28670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６</a:t>
            </a:r>
            <a:r>
              <a:rPr kumimoji="1" lang="en-US" altLang="ja-JP"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現在の就業施設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3217DFE1-8ABF-4606-8A48-BEA640FD282D}"/>
              </a:ext>
            </a:extLst>
          </p:cNvPr>
          <p:cNvSpPr>
            <a:spLocks noGrp="1"/>
          </p:cNvSpPr>
          <p:nvPr>
            <p:ph type="sldNum" sz="quarter" idx="12"/>
          </p:nvPr>
        </p:nvSpPr>
        <p:spPr>
          <a:xfrm>
            <a:off x="7953310" y="6843713"/>
            <a:ext cx="2057400" cy="365125"/>
          </a:xfrm>
        </p:spPr>
        <p:txBody>
          <a:bodyPr/>
          <a:lstStyle/>
          <a:p>
            <a:fld id="{041AAA2B-8B21-46C5-A5F3-A5DBCC7D0D35}" type="slidenum">
              <a:rPr kumimoji="1" lang="ja-JP" altLang="en-US" smtClean="0"/>
              <a:t>3</a:t>
            </a:fld>
            <a:endParaRPr kumimoji="1" lang="ja-JP" altLang="en-US" dirty="0"/>
          </a:p>
        </p:txBody>
      </p:sp>
    </p:spTree>
    <p:extLst>
      <p:ext uri="{BB962C8B-B14F-4D97-AF65-F5344CB8AC3E}">
        <p14:creationId xmlns:p14="http://schemas.microsoft.com/office/powerpoint/2010/main" val="360890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46B6C0AE-7708-4E79-9E7B-08E76CA528AA}"/>
              </a:ext>
            </a:extLst>
          </p:cNvPr>
          <p:cNvGrpSpPr/>
          <p:nvPr/>
        </p:nvGrpSpPr>
        <p:grpSpPr>
          <a:xfrm>
            <a:off x="860991" y="1152642"/>
            <a:ext cx="3944984" cy="424213"/>
            <a:chOff x="3053450" y="856385"/>
            <a:chExt cx="4629980" cy="250640"/>
          </a:xfrm>
        </p:grpSpPr>
        <p:sp>
          <p:nvSpPr>
            <p:cNvPr id="18" name="正方形/長方形 17">
              <a:extLst>
                <a:ext uri="{FF2B5EF4-FFF2-40B4-BE49-F238E27FC236}">
                  <a16:creationId xmlns:a16="http://schemas.microsoft.com/office/drawing/2014/main" id="{120A9A97-C401-4411-990E-D90A78641CBD}"/>
                </a:ext>
              </a:extLst>
            </p:cNvPr>
            <p:cNvSpPr/>
            <p:nvPr/>
          </p:nvSpPr>
          <p:spPr>
            <a:xfrm>
              <a:off x="3053450" y="856386"/>
              <a:ext cx="2172571" cy="248072"/>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６</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当時経験した</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　　　　　　　ライフイベント</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17DA73-2A99-489D-BAFD-564F31D65049}"/>
                </a:ext>
              </a:extLst>
            </p:cNvPr>
            <p:cNvSpPr/>
            <p:nvPr/>
          </p:nvSpPr>
          <p:spPr>
            <a:xfrm>
              <a:off x="5083437" y="856385"/>
              <a:ext cx="2599993"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施設目と</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施設目で「結婚」、</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施設目で「出産・育児」が最多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タイトル 1">
            <a:extLst>
              <a:ext uri="{FF2B5EF4-FFF2-40B4-BE49-F238E27FC236}">
                <a16:creationId xmlns:a16="http://schemas.microsoft.com/office/drawing/2014/main" id="{FCEA73AC-EC36-496B-BFF7-6DDE9EA3AE96}"/>
              </a:ext>
            </a:extLst>
          </p:cNvPr>
          <p:cNvSpPr txBox="1">
            <a:spLocks/>
          </p:cNvSpPr>
          <p:nvPr/>
        </p:nvSpPr>
        <p:spPr>
          <a:xfrm>
            <a:off x="773906" y="668552"/>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５．</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看護職としての転職経験</a:t>
            </a:r>
            <a:endParaRPr lang="ja-JP" altLang="en-US" sz="13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36903840-94F4-4464-BB11-ADE75805055D}"/>
              </a:ext>
            </a:extLst>
          </p:cNvPr>
          <p:cNvGrpSpPr/>
          <p:nvPr/>
        </p:nvGrpSpPr>
        <p:grpSpPr>
          <a:xfrm>
            <a:off x="860991" y="1632389"/>
            <a:ext cx="3944984" cy="1874214"/>
            <a:chOff x="87085" y="1435038"/>
            <a:chExt cx="3944984" cy="1874214"/>
          </a:xfrm>
        </p:grpSpPr>
        <p:sp>
          <p:nvSpPr>
            <p:cNvPr id="20" name="正方形/長方形 19">
              <a:extLst>
                <a:ext uri="{FF2B5EF4-FFF2-40B4-BE49-F238E27FC236}">
                  <a16:creationId xmlns:a16="http://schemas.microsoft.com/office/drawing/2014/main" id="{67536685-5872-4602-8B1B-3B503BE7F392}"/>
                </a:ext>
              </a:extLst>
            </p:cNvPr>
            <p:cNvSpPr/>
            <p:nvPr/>
          </p:nvSpPr>
          <p:spPr>
            <a:xfrm>
              <a:off x="87085" y="1435038"/>
              <a:ext cx="3944984" cy="1874214"/>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BD535A65-1280-4605-97C7-0F81195C150A}"/>
                </a:ext>
              </a:extLst>
            </p:cNvPr>
            <p:cNvPicPr>
              <a:picLocks noChangeAspect="1"/>
            </p:cNvPicPr>
            <p:nvPr/>
          </p:nvPicPr>
          <p:blipFill>
            <a:blip r:embed="rId2"/>
            <a:stretch>
              <a:fillRect/>
            </a:stretch>
          </p:blipFill>
          <p:spPr>
            <a:xfrm>
              <a:off x="217481" y="1499018"/>
              <a:ext cx="3710085" cy="1810234"/>
            </a:xfrm>
            <a:prstGeom prst="rect">
              <a:avLst/>
            </a:prstGeom>
          </p:spPr>
        </p:pic>
      </p:grpSp>
      <p:pic>
        <p:nvPicPr>
          <p:cNvPr id="41" name="図 40">
            <a:extLst>
              <a:ext uri="{FF2B5EF4-FFF2-40B4-BE49-F238E27FC236}">
                <a16:creationId xmlns:a16="http://schemas.microsoft.com/office/drawing/2014/main" id="{76B3A724-487B-4FF6-BDFC-ED0120E657EB}"/>
              </a:ext>
            </a:extLst>
          </p:cNvPr>
          <p:cNvPicPr>
            <a:picLocks noChangeAspect="1"/>
          </p:cNvPicPr>
          <p:nvPr/>
        </p:nvPicPr>
        <p:blipFill>
          <a:blip r:embed="rId3"/>
          <a:stretch>
            <a:fillRect/>
          </a:stretch>
        </p:blipFill>
        <p:spPr>
          <a:xfrm>
            <a:off x="860991" y="4357375"/>
            <a:ext cx="8874034" cy="2292722"/>
          </a:xfrm>
          <a:prstGeom prst="rect">
            <a:avLst/>
          </a:prstGeom>
        </p:spPr>
      </p:pic>
      <p:grpSp>
        <p:nvGrpSpPr>
          <p:cNvPr id="42" name="グループ化 41">
            <a:extLst>
              <a:ext uri="{FF2B5EF4-FFF2-40B4-BE49-F238E27FC236}">
                <a16:creationId xmlns:a16="http://schemas.microsoft.com/office/drawing/2014/main" id="{E27B0B8B-031E-4EF0-BA22-5C3B751DC5FA}"/>
              </a:ext>
            </a:extLst>
          </p:cNvPr>
          <p:cNvGrpSpPr/>
          <p:nvPr/>
        </p:nvGrpSpPr>
        <p:grpSpPr>
          <a:xfrm>
            <a:off x="860991" y="3568043"/>
            <a:ext cx="8874035" cy="588440"/>
            <a:chOff x="3053449" y="856385"/>
            <a:chExt cx="10414898" cy="250640"/>
          </a:xfrm>
        </p:grpSpPr>
        <p:sp>
          <p:nvSpPr>
            <p:cNvPr id="43" name="正方形/長方形 42">
              <a:extLst>
                <a:ext uri="{FF2B5EF4-FFF2-40B4-BE49-F238E27FC236}">
                  <a16:creationId xmlns:a16="http://schemas.microsoft.com/office/drawing/2014/main" id="{9142E584-4F7F-47AB-9E49-7631B8D35C65}"/>
                </a:ext>
              </a:extLst>
            </p:cNvPr>
            <p:cNvSpPr/>
            <p:nvPr/>
          </p:nvSpPr>
          <p:spPr>
            <a:xfrm>
              <a:off x="3053449" y="856386"/>
              <a:ext cx="2473411" cy="248072"/>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７</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当時の職場を退職した理由</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EB690DA9-6039-4320-A9E0-E9997C5EB12D}"/>
                </a:ext>
              </a:extLst>
            </p:cNvPr>
            <p:cNvSpPr/>
            <p:nvPr/>
          </p:nvSpPr>
          <p:spPr>
            <a:xfrm>
              <a:off x="5424654" y="856385"/>
              <a:ext cx="8043693"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施設目で「結婚や家族の転勤による通勤困難」「出産・育児があるなかで勤務時間が長い」「出産・育児があるなかで超過勤務が多い」、</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施設目で「仕事に興味がもてない」「健康上の理由（精神面）」、</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施設目で「出産・育児・介護による休暇が取れない」が主な理由</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四角形: 角を丸くする 44">
            <a:extLst>
              <a:ext uri="{FF2B5EF4-FFF2-40B4-BE49-F238E27FC236}">
                <a16:creationId xmlns:a16="http://schemas.microsoft.com/office/drawing/2014/main" id="{518D6A2D-982E-40CE-807E-41F5E4C4C3BB}"/>
              </a:ext>
            </a:extLst>
          </p:cNvPr>
          <p:cNvSpPr/>
          <p:nvPr/>
        </p:nvSpPr>
        <p:spPr>
          <a:xfrm>
            <a:off x="6853930" y="4357375"/>
            <a:ext cx="258345" cy="1688868"/>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51" name="四角形: 角を丸くする 50">
            <a:extLst>
              <a:ext uri="{FF2B5EF4-FFF2-40B4-BE49-F238E27FC236}">
                <a16:creationId xmlns:a16="http://schemas.microsoft.com/office/drawing/2014/main" id="{92AD2860-B020-43D1-B98C-07021DBA5966}"/>
              </a:ext>
            </a:extLst>
          </p:cNvPr>
          <p:cNvSpPr/>
          <p:nvPr/>
        </p:nvSpPr>
        <p:spPr>
          <a:xfrm>
            <a:off x="6595585" y="4357375"/>
            <a:ext cx="258345" cy="1688868"/>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60" name="四角形: 角を丸くする 59">
            <a:extLst>
              <a:ext uri="{FF2B5EF4-FFF2-40B4-BE49-F238E27FC236}">
                <a16:creationId xmlns:a16="http://schemas.microsoft.com/office/drawing/2014/main" id="{45E62D10-6CD8-44AB-9B9B-55F16C611066}"/>
              </a:ext>
            </a:extLst>
          </p:cNvPr>
          <p:cNvSpPr/>
          <p:nvPr/>
        </p:nvSpPr>
        <p:spPr>
          <a:xfrm>
            <a:off x="7639173" y="4357375"/>
            <a:ext cx="258345" cy="1688868"/>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61" name="四角形: 角を丸くする 60">
            <a:extLst>
              <a:ext uri="{FF2B5EF4-FFF2-40B4-BE49-F238E27FC236}">
                <a16:creationId xmlns:a16="http://schemas.microsoft.com/office/drawing/2014/main" id="{7D94C39E-3465-42D2-A7C9-E80F9DB9112F}"/>
              </a:ext>
            </a:extLst>
          </p:cNvPr>
          <p:cNvSpPr/>
          <p:nvPr/>
        </p:nvSpPr>
        <p:spPr>
          <a:xfrm>
            <a:off x="2665123" y="4371706"/>
            <a:ext cx="258345" cy="1688868"/>
          </a:xfrm>
          <a:prstGeom prst="roundRect">
            <a:avLst/>
          </a:prstGeom>
          <a:noFill/>
          <a:ln w="38100">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63" name="四角形: 角を丸くする 62">
            <a:extLst>
              <a:ext uri="{FF2B5EF4-FFF2-40B4-BE49-F238E27FC236}">
                <a16:creationId xmlns:a16="http://schemas.microsoft.com/office/drawing/2014/main" id="{C84988F5-1893-4679-86D3-1C31CB2485DE}"/>
              </a:ext>
            </a:extLst>
          </p:cNvPr>
          <p:cNvSpPr/>
          <p:nvPr/>
        </p:nvSpPr>
        <p:spPr>
          <a:xfrm>
            <a:off x="3698311" y="4371706"/>
            <a:ext cx="258345" cy="1688868"/>
          </a:xfrm>
          <a:prstGeom prst="roundRect">
            <a:avLst/>
          </a:prstGeom>
          <a:noFill/>
          <a:ln w="38100">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64" name="四角形: 角を丸くする 63">
            <a:extLst>
              <a:ext uri="{FF2B5EF4-FFF2-40B4-BE49-F238E27FC236}">
                <a16:creationId xmlns:a16="http://schemas.microsoft.com/office/drawing/2014/main" id="{5F473489-524F-488A-9E68-67491075749D}"/>
              </a:ext>
            </a:extLst>
          </p:cNvPr>
          <p:cNvSpPr/>
          <p:nvPr/>
        </p:nvSpPr>
        <p:spPr>
          <a:xfrm>
            <a:off x="7380828" y="4357375"/>
            <a:ext cx="258345" cy="1688868"/>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11C8FF3A-A2D4-46D6-8A64-CC6336EBD802}"/>
              </a:ext>
            </a:extLst>
          </p:cNvPr>
          <p:cNvSpPr>
            <a:spLocks noGrp="1"/>
          </p:cNvSpPr>
          <p:nvPr>
            <p:ph type="sldNum" sz="quarter" idx="12"/>
          </p:nvPr>
        </p:nvSpPr>
        <p:spPr>
          <a:xfrm>
            <a:off x="7860506" y="6850990"/>
            <a:ext cx="2057400" cy="365125"/>
          </a:xfrm>
        </p:spPr>
        <p:txBody>
          <a:bodyPr/>
          <a:lstStyle/>
          <a:p>
            <a:fld id="{041AAA2B-8B21-46C5-A5F3-A5DBCC7D0D35}" type="slidenum">
              <a:rPr kumimoji="1" lang="ja-JP" altLang="en-US" smtClean="0"/>
              <a:t>30</a:t>
            </a:fld>
            <a:endParaRPr kumimoji="1" lang="ja-JP" altLang="en-US" dirty="0"/>
          </a:p>
        </p:txBody>
      </p:sp>
    </p:spTree>
    <p:extLst>
      <p:ext uri="{BB962C8B-B14F-4D97-AF65-F5344CB8AC3E}">
        <p14:creationId xmlns:p14="http://schemas.microsoft.com/office/powerpoint/2010/main" val="304012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17E0EF6-3DE1-4FED-A1DB-3BBCA9FDF9DE}"/>
              </a:ext>
            </a:extLst>
          </p:cNvPr>
          <p:cNvSpPr/>
          <p:nvPr/>
        </p:nvSpPr>
        <p:spPr>
          <a:xfrm>
            <a:off x="773906" y="420505"/>
            <a:ext cx="9144000" cy="34834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非就業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0" name="タイトル 1">
            <a:extLst>
              <a:ext uri="{FF2B5EF4-FFF2-40B4-BE49-F238E27FC236}">
                <a16:creationId xmlns:a16="http://schemas.microsoft.com/office/drawing/2014/main" id="{FCEA73AC-EC36-496B-BFF7-6DDE9EA3AE96}"/>
              </a:ext>
            </a:extLst>
          </p:cNvPr>
          <p:cNvSpPr txBox="1">
            <a:spLocks/>
          </p:cNvSpPr>
          <p:nvPr/>
        </p:nvSpPr>
        <p:spPr>
          <a:xfrm>
            <a:off x="773906" y="668552"/>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５．</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看護職としての転職経験</a:t>
            </a:r>
            <a:endParaRPr lang="ja-JP" altLang="en-US" sz="1300" dirty="0">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E4ADD19F-CD28-4A03-A741-BDFF024524E5}"/>
              </a:ext>
            </a:extLst>
          </p:cNvPr>
          <p:cNvSpPr/>
          <p:nvPr/>
        </p:nvSpPr>
        <p:spPr>
          <a:xfrm>
            <a:off x="891628" y="3652354"/>
            <a:ext cx="8821627" cy="3486816"/>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非就業</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結果まとめ</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１．看護師の概況</a:t>
            </a:r>
          </a:p>
          <a:p>
            <a:r>
              <a:rPr kumimoji="1" lang="ja-JP" altLang="en-US" sz="1200" dirty="0">
                <a:latin typeface="BIZ UDPゴシック" panose="020B0400000000000000" pitchFamily="50" charset="-128"/>
                <a:ea typeface="BIZ UDPゴシック" panose="020B0400000000000000" pitchFamily="50" charset="-128"/>
              </a:rPr>
              <a:t>◇奈良県中西部の子育て世代が中心を成す</a:t>
            </a:r>
          </a:p>
          <a:p>
            <a:r>
              <a:rPr kumimoji="1" lang="ja-JP" altLang="en-US" sz="1200" dirty="0">
                <a:latin typeface="BIZ UDPゴシック" panose="020B0400000000000000" pitchFamily="50" charset="-128"/>
                <a:ea typeface="BIZ UDPゴシック" panose="020B0400000000000000" pitchFamily="50" charset="-128"/>
              </a:rPr>
              <a:t>２．看護職のキャリアと現職時の働きがい</a:t>
            </a:r>
          </a:p>
          <a:p>
            <a:r>
              <a:rPr kumimoji="1" lang="ja-JP" altLang="en-US" sz="1200" dirty="0">
                <a:latin typeface="BIZ UDPゴシック" panose="020B0400000000000000" pitchFamily="50" charset="-128"/>
                <a:ea typeface="BIZ UDPゴシック" panose="020B0400000000000000" pitchFamily="50" charset="-128"/>
              </a:rPr>
              <a:t>◇離職後、</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人に</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人が他職種に流出</a:t>
            </a:r>
          </a:p>
          <a:p>
            <a:r>
              <a:rPr kumimoji="1" lang="ja-JP" altLang="en-US" sz="1200" dirty="0">
                <a:latin typeface="BIZ UDPゴシック" panose="020B0400000000000000" pitchFamily="50" charset="-128"/>
                <a:ea typeface="BIZ UDPゴシック" panose="020B0400000000000000" pitchFamily="50" charset="-128"/>
              </a:rPr>
              <a:t>◇いきいき働けていた層は、学びの機会の多さ</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同僚との関係のよさ</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キャリアを活かせたことが要因</a:t>
            </a:r>
          </a:p>
          <a:p>
            <a:r>
              <a:rPr kumimoji="1" lang="ja-JP" altLang="en-US" sz="1200" dirty="0">
                <a:latin typeface="BIZ UDPゴシック" panose="020B0400000000000000" pitchFamily="50" charset="-128"/>
                <a:ea typeface="BIZ UDPゴシック" panose="020B0400000000000000" pitchFamily="50" charset="-128"/>
              </a:rPr>
              <a:t>◇いきいきと働けていなかった層は、上司のハラスメントや長時間労働で精神的ストレスが大きかったことが主に起因</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３．今後の働き方</a:t>
            </a:r>
            <a:endParaRPr kumimoji="1" lang="ja-JP" altLang="en-US"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◇離職後の経過年数は</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年未満が大半で、</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割弱が看護職への復帰を希望</a:t>
            </a:r>
          </a:p>
          <a:p>
            <a:r>
              <a:rPr kumimoji="1" lang="ja-JP" altLang="en-US" sz="1200" dirty="0">
                <a:latin typeface="BIZ UDPゴシック" panose="020B0400000000000000" pitchFamily="50" charset="-128"/>
                <a:ea typeface="BIZ UDPゴシック" panose="020B0400000000000000" pitchFamily="50" charset="-128"/>
              </a:rPr>
              <a:t>◇離職者の現職復帰を推進するには、人間関係</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賃金</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長時間労働の抑制についてケアが必要で、求人情報の提供や再就職研修について支援が求められる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４．奈良県での就業状況</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◇離職看護師の</a:t>
            </a:r>
            <a:r>
              <a:rPr kumimoji="1" lang="en-US" altLang="ja-JP" sz="1200" dirty="0">
                <a:latin typeface="BIZ UDPゴシック" panose="020B0400000000000000" pitchFamily="50" charset="-128"/>
                <a:ea typeface="BIZ UDPゴシック" panose="020B0400000000000000" pitchFamily="50" charset="-128"/>
              </a:rPr>
              <a:t>85</a:t>
            </a:r>
            <a:r>
              <a:rPr kumimoji="1" lang="ja-JP" altLang="en-US" sz="1200" dirty="0">
                <a:latin typeface="BIZ UDPゴシック" panose="020B0400000000000000" pitchFamily="50" charset="-128"/>
                <a:ea typeface="BIZ UDPゴシック" panose="020B0400000000000000" pitchFamily="50" charset="-128"/>
              </a:rPr>
              <a:t>％が奈良県での復職を希望</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５．看護職としての転職経験</a:t>
            </a:r>
          </a:p>
          <a:p>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◇転職経験率は</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70</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％だが、</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20</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30</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代では半数強程度にとどまる</a:t>
            </a:r>
          </a:p>
          <a:p>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◇最初の就業先で多くが「結婚や出産」を経験し、勤務時間の柔軟な対応が得られないため退職し、次の施設では「精神面での健康不良や勤務意欲の減退」など、職場でのストレスが退職につながっている</a:t>
            </a:r>
          </a:p>
          <a:p>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◇出産・育児に伴う柔軟な勤務対応や職場でのハラスメント防止は、離職防止に欠かせない要件である</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9E17DB25-DE1B-498C-93DB-29B523EC4E1E}"/>
              </a:ext>
            </a:extLst>
          </p:cNvPr>
          <p:cNvGrpSpPr/>
          <p:nvPr/>
        </p:nvGrpSpPr>
        <p:grpSpPr>
          <a:xfrm>
            <a:off x="839220" y="1092765"/>
            <a:ext cx="8874035" cy="424213"/>
            <a:chOff x="3053449" y="856385"/>
            <a:chExt cx="10414898" cy="250640"/>
          </a:xfrm>
        </p:grpSpPr>
        <p:sp>
          <p:nvSpPr>
            <p:cNvPr id="17" name="正方形/長方形 16">
              <a:extLst>
                <a:ext uri="{FF2B5EF4-FFF2-40B4-BE49-F238E27FC236}">
                  <a16:creationId xmlns:a16="http://schemas.microsoft.com/office/drawing/2014/main" id="{E028D99E-CC8E-4D4A-AACA-A0FD12A1E9B7}"/>
                </a:ext>
              </a:extLst>
            </p:cNvPr>
            <p:cNvSpPr/>
            <p:nvPr/>
          </p:nvSpPr>
          <p:spPr>
            <a:xfrm>
              <a:off x="3053449" y="856386"/>
              <a:ext cx="2826026" cy="248072"/>
            </a:xfrm>
            <a:prstGeom prst="rect">
              <a:avLst/>
            </a:prstGeom>
            <a:solidFill>
              <a:schemeClr val="accent6">
                <a:lumMod val="5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８</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当時退職を思いとどまるために必要だったと思う職場環境や支援制度</a:t>
              </a:r>
              <a:endPar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673EBC26-464A-4EE7-9773-25449BAA0120}"/>
                </a:ext>
              </a:extLst>
            </p:cNvPr>
            <p:cNvSpPr/>
            <p:nvPr/>
          </p:nvSpPr>
          <p:spPr>
            <a:xfrm>
              <a:off x="5879475" y="856385"/>
              <a:ext cx="7588872" cy="250640"/>
            </a:xfrm>
            <a:prstGeom prst="rect">
              <a:avLst/>
            </a:prstGeom>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施設目が「時間外労働が少ない」「通勤の利便性が良い」、</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施設目で「今後のキャリアプランに不安がない」、</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施設目で「時間外労働が少ない」「夜勤・夜間対応が少ない」が上位にあげられている</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9" name="図 28">
            <a:extLst>
              <a:ext uri="{FF2B5EF4-FFF2-40B4-BE49-F238E27FC236}">
                <a16:creationId xmlns:a16="http://schemas.microsoft.com/office/drawing/2014/main" id="{B53826BB-4A2E-4741-BA01-E8CB1883D62C}"/>
              </a:ext>
            </a:extLst>
          </p:cNvPr>
          <p:cNvPicPr>
            <a:picLocks noChangeAspect="1"/>
          </p:cNvPicPr>
          <p:nvPr/>
        </p:nvPicPr>
        <p:blipFill>
          <a:blip r:embed="rId2"/>
          <a:stretch>
            <a:fillRect/>
          </a:stretch>
        </p:blipFill>
        <p:spPr>
          <a:xfrm>
            <a:off x="891627" y="1578906"/>
            <a:ext cx="8821628" cy="2011521"/>
          </a:xfrm>
          <a:prstGeom prst="rect">
            <a:avLst/>
          </a:prstGeom>
        </p:spPr>
      </p:pic>
      <p:sp>
        <p:nvSpPr>
          <p:cNvPr id="30" name="四角形: 角を丸くする 29">
            <a:extLst>
              <a:ext uri="{FF2B5EF4-FFF2-40B4-BE49-F238E27FC236}">
                <a16:creationId xmlns:a16="http://schemas.microsoft.com/office/drawing/2014/main" id="{FEEE1B38-D6F6-4376-8DA6-35C1F04CACCF}"/>
              </a:ext>
            </a:extLst>
          </p:cNvPr>
          <p:cNvSpPr/>
          <p:nvPr/>
        </p:nvSpPr>
        <p:spPr>
          <a:xfrm>
            <a:off x="3981573" y="1578905"/>
            <a:ext cx="214803" cy="1428046"/>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10D61845-B0B0-4882-9438-43DBD1A08453}"/>
              </a:ext>
            </a:extLst>
          </p:cNvPr>
          <p:cNvSpPr/>
          <p:nvPr/>
        </p:nvSpPr>
        <p:spPr>
          <a:xfrm>
            <a:off x="8280695" y="1578905"/>
            <a:ext cx="235130" cy="1428046"/>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082387DA-B3AC-415E-BBD6-0F3DA2FF9F64}"/>
              </a:ext>
            </a:extLst>
          </p:cNvPr>
          <p:cNvSpPr/>
          <p:nvPr/>
        </p:nvSpPr>
        <p:spPr>
          <a:xfrm>
            <a:off x="8045565" y="1578905"/>
            <a:ext cx="235130" cy="1428046"/>
          </a:xfrm>
          <a:prstGeom prst="roundRect">
            <a:avLst/>
          </a:prstGeom>
          <a:noFill/>
          <a:ln w="38100">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420A3D0E-DE82-4081-B55A-9541EEC03AC4}"/>
              </a:ext>
            </a:extLst>
          </p:cNvPr>
          <p:cNvSpPr/>
          <p:nvPr/>
        </p:nvSpPr>
        <p:spPr>
          <a:xfrm>
            <a:off x="3952535" y="1547469"/>
            <a:ext cx="278674" cy="1494318"/>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36" name="四角形: 角を丸くする 35">
            <a:extLst>
              <a:ext uri="{FF2B5EF4-FFF2-40B4-BE49-F238E27FC236}">
                <a16:creationId xmlns:a16="http://schemas.microsoft.com/office/drawing/2014/main" id="{C35EA162-D7C2-4CF8-9490-D873A1D1B2DF}"/>
              </a:ext>
            </a:extLst>
          </p:cNvPr>
          <p:cNvSpPr/>
          <p:nvPr/>
        </p:nvSpPr>
        <p:spPr>
          <a:xfrm>
            <a:off x="4251537" y="1578904"/>
            <a:ext cx="179970" cy="1428047"/>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CB2FD7D2-22B3-49B3-AD2A-F9385E281919}"/>
              </a:ext>
            </a:extLst>
          </p:cNvPr>
          <p:cNvSpPr>
            <a:spLocks noGrp="1"/>
          </p:cNvSpPr>
          <p:nvPr>
            <p:ph type="sldNum" sz="quarter" idx="12"/>
          </p:nvPr>
        </p:nvSpPr>
        <p:spPr>
          <a:xfrm>
            <a:off x="7944920" y="6835974"/>
            <a:ext cx="2057400" cy="365125"/>
          </a:xfrm>
        </p:spPr>
        <p:txBody>
          <a:bodyPr/>
          <a:lstStyle/>
          <a:p>
            <a:fld id="{041AAA2B-8B21-46C5-A5F3-A5DBCC7D0D35}" type="slidenum">
              <a:rPr kumimoji="1" lang="ja-JP" altLang="en-US" smtClean="0"/>
              <a:t>31</a:t>
            </a:fld>
            <a:endParaRPr kumimoji="1" lang="ja-JP" altLang="en-US" dirty="0"/>
          </a:p>
        </p:txBody>
      </p:sp>
    </p:spTree>
    <p:extLst>
      <p:ext uri="{BB962C8B-B14F-4D97-AF65-F5344CB8AC3E}">
        <p14:creationId xmlns:p14="http://schemas.microsoft.com/office/powerpoint/2010/main" val="82116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6158052" y="1375533"/>
            <a:ext cx="1878631" cy="2344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 name="テキスト ボックス 2"/>
          <p:cNvSpPr txBox="1"/>
          <p:nvPr/>
        </p:nvSpPr>
        <p:spPr>
          <a:xfrm>
            <a:off x="1442275" y="1484010"/>
            <a:ext cx="1574288" cy="1202552"/>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いきいき度</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nvGraphicFramePr>
        <p:xfrm>
          <a:off x="3085963" y="1473645"/>
          <a:ext cx="1462316" cy="633045"/>
        </p:xfrm>
        <a:graphic>
          <a:graphicData uri="http://schemas.openxmlformats.org/drawingml/2006/table">
            <a:tbl>
              <a:tblPr firstRow="1" bandRow="1">
                <a:tableStyleId>{5940675A-B579-460E-94D1-54222C63F5DA}</a:tableStyleId>
              </a:tblPr>
              <a:tblGrid>
                <a:gridCol w="891791">
                  <a:extLst>
                    <a:ext uri="{9D8B030D-6E8A-4147-A177-3AD203B41FA5}">
                      <a16:colId xmlns:a16="http://schemas.microsoft.com/office/drawing/2014/main" val="20000"/>
                    </a:ext>
                  </a:extLst>
                </a:gridCol>
                <a:gridCol w="570525">
                  <a:extLst>
                    <a:ext uri="{9D8B030D-6E8A-4147-A177-3AD203B41FA5}">
                      <a16:colId xmlns:a16="http://schemas.microsoft.com/office/drawing/2014/main" val="20001"/>
                    </a:ext>
                  </a:extLst>
                </a:gridCol>
              </a:tblGrid>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職場風土</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キャリア形成</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労働環境</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8" name="表 7"/>
          <p:cNvGraphicFramePr>
            <a:graphicFrameLocks noGrp="1"/>
          </p:cNvGraphicFramePr>
          <p:nvPr/>
        </p:nvGraphicFramePr>
        <p:xfrm>
          <a:off x="4626168" y="1477044"/>
          <a:ext cx="1454143" cy="633892"/>
        </p:xfrm>
        <a:graphic>
          <a:graphicData uri="http://schemas.openxmlformats.org/drawingml/2006/table">
            <a:tbl>
              <a:tblPr firstRow="1" bandRow="1">
                <a:tableStyleId>{5940675A-B579-460E-94D1-54222C63F5DA}</a:tableStyleId>
              </a:tblPr>
              <a:tblGrid>
                <a:gridCol w="891791">
                  <a:extLst>
                    <a:ext uri="{9D8B030D-6E8A-4147-A177-3AD203B41FA5}">
                      <a16:colId xmlns:a16="http://schemas.microsoft.com/office/drawing/2014/main" val="20000"/>
                    </a:ext>
                  </a:extLst>
                </a:gridCol>
                <a:gridCol w="562352">
                  <a:extLst>
                    <a:ext uri="{9D8B030D-6E8A-4147-A177-3AD203B41FA5}">
                      <a16:colId xmlns:a16="http://schemas.microsoft.com/office/drawing/2014/main" val="20001"/>
                    </a:ext>
                  </a:extLst>
                </a:gridCol>
              </a:tblGrid>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労働環境</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11862">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キャリア形成</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職場風土</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nvGraphicFramePr>
        <p:xfrm>
          <a:off x="3085963" y="2153111"/>
          <a:ext cx="1462316" cy="519972"/>
        </p:xfrm>
        <a:graphic>
          <a:graphicData uri="http://schemas.openxmlformats.org/drawingml/2006/table">
            <a:tbl>
              <a:tblPr firstRow="1" bandRow="1">
                <a:tableStyleId>{5C22544A-7EE6-4342-B048-85BDC9FD1C3A}</a:tableStyleId>
              </a:tblPr>
              <a:tblGrid>
                <a:gridCol w="1462316">
                  <a:extLst>
                    <a:ext uri="{9D8B030D-6E8A-4147-A177-3AD203B41FA5}">
                      <a16:colId xmlns:a16="http://schemas.microsoft.com/office/drawing/2014/main" val="20000"/>
                    </a:ext>
                  </a:extLst>
                </a:gridCol>
              </a:tblGrid>
              <a:tr h="519972">
                <a:tc>
                  <a:txBody>
                    <a:bodyPr/>
                    <a:lstStyle/>
                    <a:p>
                      <a:pPr algn="ctr">
                        <a:spcBef>
                          <a:spcPts val="300"/>
                        </a:spcBef>
                      </a:pPr>
                      <a:r>
                        <a:rPr kumimoji="1" lang="ja-JP" altLang="en-US" sz="7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同僚との関係がよい</a:t>
                      </a:r>
                      <a:r>
                        <a:rPr kumimoji="1" lang="ja-JP" altLang="en-US"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kumimoji="1"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能力や経験を活かせる　</a:t>
                      </a:r>
                      <a:r>
                        <a:rPr kumimoji="1" lang="en-US" altLang="ja-JP" sz="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34.2</a:t>
                      </a:r>
                      <a:r>
                        <a:rPr kumimoji="1" lang="ja-JP" altLang="en-US" sz="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kumimoji="1" lang="ja-JP" altLang="en-US" sz="7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学ぶ機会が多い　</a:t>
                      </a:r>
                      <a:r>
                        <a:rPr kumimoji="1" lang="en-US" altLang="ja-JP" sz="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26.9</a:t>
                      </a:r>
                      <a:r>
                        <a:rPr kumimoji="1" lang="ja-JP" altLang="en-US" sz="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nvGraphicFramePr>
        <p:xfrm>
          <a:off x="4614748" y="2153113"/>
          <a:ext cx="1462316" cy="532687"/>
        </p:xfrm>
        <a:graphic>
          <a:graphicData uri="http://schemas.openxmlformats.org/drawingml/2006/table">
            <a:tbl>
              <a:tblPr firstRow="1" bandRow="1">
                <a:tableStyleId>{5C22544A-7EE6-4342-B048-85BDC9FD1C3A}</a:tableStyleId>
              </a:tblPr>
              <a:tblGrid>
                <a:gridCol w="1462316">
                  <a:extLst>
                    <a:ext uri="{9D8B030D-6E8A-4147-A177-3AD203B41FA5}">
                      <a16:colId xmlns:a16="http://schemas.microsoft.com/office/drawing/2014/main" val="20000"/>
                    </a:ext>
                  </a:extLst>
                </a:gridCol>
              </a:tblGrid>
              <a:tr h="532687">
                <a:tc>
                  <a:txBody>
                    <a:bodyPr/>
                    <a:lstStyle/>
                    <a:p>
                      <a:pPr algn="ctr">
                        <a:spcBef>
                          <a:spcPts val="300"/>
                        </a:spcBef>
                      </a:pPr>
                      <a:r>
                        <a:rPr kumimoji="1" lang="ja-JP" altLang="en-US" sz="7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精神的・身体的負担が大</a:t>
                      </a:r>
                      <a:r>
                        <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50.1</a:t>
                      </a:r>
                      <a:r>
                        <a:rPr kumimoji="1" lang="ja-JP" altLang="en-US"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kumimoji="1" lang="ja-JP" altLang="en-US" sz="7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時間外労働が多い　</a:t>
                      </a:r>
                      <a:r>
                        <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300"/>
                        </a:spcBef>
                        <a:spcAft>
                          <a:spcPts val="0"/>
                        </a:spcAft>
                        <a:buClrTx/>
                        <a:buSzTx/>
                        <a:buFontTx/>
                        <a:buNone/>
                        <a:tabLst/>
                        <a:defRPr/>
                      </a:pPr>
                      <a:r>
                        <a:rPr kumimoji="1" lang="ja-JP" altLang="en-US" sz="7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給料が仕事に見合わない</a:t>
                      </a:r>
                      <a:r>
                        <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8" name="表 17"/>
          <p:cNvGraphicFramePr>
            <a:graphicFrameLocks noGrp="1"/>
          </p:cNvGraphicFramePr>
          <p:nvPr/>
        </p:nvGraphicFramePr>
        <p:xfrm>
          <a:off x="6254694" y="1586874"/>
          <a:ext cx="1680571" cy="918631"/>
        </p:xfrm>
        <a:graphic>
          <a:graphicData uri="http://schemas.openxmlformats.org/drawingml/2006/table">
            <a:tbl>
              <a:tblPr firstRow="1" bandRow="1">
                <a:tableStyleId>{5C22544A-7EE6-4342-B048-85BDC9FD1C3A}</a:tableStyleId>
              </a:tblPr>
              <a:tblGrid>
                <a:gridCol w="1680571">
                  <a:extLst>
                    <a:ext uri="{9D8B030D-6E8A-4147-A177-3AD203B41FA5}">
                      <a16:colId xmlns:a16="http://schemas.microsoft.com/office/drawing/2014/main" val="20000"/>
                    </a:ext>
                  </a:extLst>
                </a:gridCol>
              </a:tblGrid>
              <a:tr h="918631">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ハラスメント対策</a:t>
                      </a:r>
                      <a:endParaRPr kumimoji="1" lang="en-US" altLang="ja-JP"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育児・介護支援</a:t>
                      </a:r>
                      <a:endParaRPr kumimoji="1" lang="en-US" altLang="ja-JP"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9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学びの機会づくり</a:t>
                      </a:r>
                      <a:endParaRPr kumimoji="1" lang="en-US" altLang="ja-JP" sz="9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9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上司とのコミュニケーションづくり</a:t>
                      </a:r>
                      <a:endParaRPr kumimoji="1" lang="en-US" altLang="ja-JP" sz="9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9" name="表 18"/>
          <p:cNvGraphicFramePr>
            <a:graphicFrameLocks noGrp="1"/>
          </p:cNvGraphicFramePr>
          <p:nvPr/>
        </p:nvGraphicFramePr>
        <p:xfrm>
          <a:off x="6272841" y="2704911"/>
          <a:ext cx="1680571" cy="915209"/>
        </p:xfrm>
        <a:graphic>
          <a:graphicData uri="http://schemas.openxmlformats.org/drawingml/2006/table">
            <a:tbl>
              <a:tblPr firstRow="1" bandRow="1">
                <a:tableStyleId>{5C22544A-7EE6-4342-B048-85BDC9FD1C3A}</a:tableStyleId>
              </a:tblPr>
              <a:tblGrid>
                <a:gridCol w="1680571">
                  <a:extLst>
                    <a:ext uri="{9D8B030D-6E8A-4147-A177-3AD203B41FA5}">
                      <a16:colId xmlns:a16="http://schemas.microsoft.com/office/drawing/2014/main" val="20000"/>
                    </a:ext>
                  </a:extLst>
                </a:gridCol>
              </a:tblGrid>
              <a:tr h="91520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柔軟な労働条件の設定</a:t>
                      </a:r>
                      <a:endParaRPr kumimoji="1" lang="en-US" altLang="ja-JP"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9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キャリアを活かせる環境づくり</a:t>
                      </a:r>
                      <a:endParaRPr kumimoji="1" lang="en-US" altLang="ja-JP" sz="9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9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同僚とのコミュニケーションづくり</a:t>
                      </a:r>
                      <a:endParaRPr kumimoji="1" lang="en-US" altLang="ja-JP" sz="9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テキスト ボックス 6"/>
          <p:cNvSpPr txBox="1"/>
          <p:nvPr/>
        </p:nvSpPr>
        <p:spPr>
          <a:xfrm>
            <a:off x="3021338" y="1148251"/>
            <a:ext cx="1327534"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いきいき形成要因</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042897" y="1295394"/>
            <a:ext cx="930565"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プラス要素</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577365" y="1295394"/>
            <a:ext cx="930565"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マイナス要素</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074133" y="1148251"/>
            <a:ext cx="1327534"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キャリア別支援課題</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1436099" y="2739364"/>
            <a:ext cx="4638035" cy="980368"/>
            <a:chOff x="360510" y="2530221"/>
            <a:chExt cx="5024538" cy="1062065"/>
          </a:xfrm>
        </p:grpSpPr>
        <p:sp>
          <p:nvSpPr>
            <p:cNvPr id="9" name="正方形/長方形 8"/>
            <p:cNvSpPr/>
            <p:nvPr/>
          </p:nvSpPr>
          <p:spPr>
            <a:xfrm>
              <a:off x="360510" y="2530221"/>
              <a:ext cx="5024538" cy="10620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 name="テキスト ボックス 10"/>
            <p:cNvSpPr txBox="1"/>
            <p:nvPr/>
          </p:nvSpPr>
          <p:spPr>
            <a:xfrm>
              <a:off x="416496" y="2749925"/>
              <a:ext cx="1656184" cy="238692"/>
            </a:xfrm>
            <a:prstGeom prst="rect">
              <a:avLst/>
            </a:prstGeom>
            <a:solidFill>
              <a:schemeClr val="accent4">
                <a:lumMod val="60000"/>
                <a:lumOff val="40000"/>
              </a:schemeClr>
            </a:solidFill>
          </p:spPr>
          <p:txBody>
            <a:bodyPr wrap="square" lIns="66462" tIns="0" rIns="66462" bIns="0" rtlCol="0" anchor="ctr" anchorCtr="1">
              <a:noAutofit/>
            </a:bodyPr>
            <a:lstStyle/>
            <a:p>
              <a:pPr algn="ctr"/>
              <a:r>
                <a:rPr lang="ja-JP" altLang="en-US" sz="923" dirty="0">
                  <a:latin typeface="Meiryo UI" panose="020B0604030504040204" pitchFamily="50" charset="-128"/>
                  <a:ea typeface="Meiryo UI" panose="020B0604030504040204" pitchFamily="50" charset="-128"/>
                  <a:cs typeface="Meiryo UI" panose="020B0604030504040204" pitchFamily="50" charset="-128"/>
                </a:rPr>
                <a:t>５年以上１０年未満</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47</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16496" y="3024796"/>
              <a:ext cx="1656184" cy="223860"/>
            </a:xfrm>
            <a:prstGeom prst="rect">
              <a:avLst/>
            </a:prstGeom>
            <a:solidFill>
              <a:schemeClr val="accent4">
                <a:lumMod val="60000"/>
                <a:lumOff val="40000"/>
              </a:schemeClr>
            </a:solidFill>
          </p:spPr>
          <p:txBody>
            <a:bodyPr wrap="square" lIns="66462" tIns="0" rIns="66462" bIns="0" rtlCol="0" anchor="ctr" anchorCtr="1">
              <a:noAutofit/>
            </a:bodyPr>
            <a:lstStyle/>
            <a:p>
              <a:pPr algn="ctr"/>
              <a:r>
                <a:rPr lang="ja-JP" altLang="en-US" sz="1015" dirty="0">
                  <a:latin typeface="Meiryo UI" panose="020B0604030504040204" pitchFamily="50" charset="-128"/>
                  <a:ea typeface="Meiryo UI" panose="020B0604030504040204" pitchFamily="50" charset="-128"/>
                  <a:cs typeface="Meiryo UI" panose="020B0604030504040204" pitchFamily="50" charset="-128"/>
                </a:rPr>
                <a:t>中間管理職</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49</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16496" y="3281845"/>
              <a:ext cx="1656184" cy="216024"/>
            </a:xfrm>
            <a:prstGeom prst="rect">
              <a:avLst/>
            </a:prstGeom>
            <a:solidFill>
              <a:schemeClr val="accent4">
                <a:lumMod val="60000"/>
                <a:lumOff val="40000"/>
              </a:schemeClr>
            </a:solidFill>
          </p:spPr>
          <p:txBody>
            <a:bodyPr wrap="square" lIns="66462" tIns="0" rIns="66462" bIns="0" rtlCol="0" anchor="ctr" anchorCtr="1">
              <a:noAutofit/>
            </a:bodyPr>
            <a:lstStyle/>
            <a:p>
              <a:pPr algn="ctr"/>
              <a:r>
                <a:rPr lang="ja-JP" altLang="en-US" sz="1015" dirty="0">
                  <a:latin typeface="Meiryo UI" panose="020B0604030504040204" pitchFamily="50" charset="-128"/>
                  <a:ea typeface="Meiryo UI" panose="020B0604030504040204" pitchFamily="50" charset="-128"/>
                  <a:cs typeface="Meiryo UI" panose="020B0604030504040204" pitchFamily="50" charset="-128"/>
                </a:rPr>
                <a:t>中規模以下病院</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44</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216696" y="2740134"/>
              <a:ext cx="3096344" cy="223860"/>
            </a:xfrm>
            <a:prstGeom prst="rect">
              <a:avLst/>
            </a:prstGeom>
            <a:solidFill>
              <a:schemeClr val="bg1"/>
            </a:solidFill>
            <a:ln w="15875">
              <a:noFill/>
            </a:ln>
          </p:spPr>
          <p:txBody>
            <a:bodyPr wrap="square" lIns="66462" tIns="0" rIns="66462" bIns="0" rtlCol="0" anchor="ctr" anchorCtr="1">
              <a:noAutofit/>
            </a:bodyPr>
            <a:lstStyle/>
            <a:p>
              <a:pPr algn="ctr"/>
              <a:r>
                <a:rPr lang="ja-JP" altLang="en-US" sz="923" dirty="0">
                  <a:latin typeface="Meiryo UI" panose="020B0604030504040204" pitchFamily="50" charset="-128"/>
                  <a:ea typeface="Meiryo UI" panose="020B0604030504040204" pitchFamily="50" charset="-128"/>
                  <a:cs typeface="Meiryo UI" panose="020B0604030504040204" pitchFamily="50" charset="-128"/>
                </a:rPr>
                <a:t>ライフステージの変化</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育児</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により、働き方や給料に不満</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216696" y="3015465"/>
              <a:ext cx="3096344" cy="223860"/>
            </a:xfrm>
            <a:prstGeom prst="rect">
              <a:avLst/>
            </a:prstGeom>
            <a:solidFill>
              <a:schemeClr val="bg1"/>
            </a:solidFill>
            <a:ln w="15875">
              <a:noFill/>
            </a:ln>
          </p:spPr>
          <p:txBody>
            <a:bodyPr wrap="square" lIns="66462" tIns="0" rIns="66462" bIns="0" rtlCol="0" anchor="ctr" anchorCtr="1">
              <a:noAutofit/>
            </a:bodyPr>
            <a:lstStyle/>
            <a:p>
              <a:pPr algn="ctr"/>
              <a:r>
                <a:rPr lang="ja-JP" altLang="en-US" sz="923" dirty="0">
                  <a:latin typeface="Meiryo UI" panose="020B0604030504040204" pitchFamily="50" charset="-128"/>
                  <a:ea typeface="Meiryo UI" panose="020B0604030504040204" pitchFamily="50" charset="-128"/>
                  <a:cs typeface="Meiryo UI" panose="020B0604030504040204" pitchFamily="50" charset="-128"/>
                </a:rPr>
                <a:t>責任拡大による長時間労働でライフワークバランスが悪い</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16696" y="3283340"/>
              <a:ext cx="3096344" cy="223860"/>
            </a:xfrm>
            <a:prstGeom prst="rect">
              <a:avLst/>
            </a:prstGeom>
            <a:solidFill>
              <a:schemeClr val="bg1"/>
            </a:solidFill>
            <a:ln w="15875">
              <a:noFill/>
            </a:ln>
          </p:spPr>
          <p:txBody>
            <a:bodyPr wrap="square" lIns="66462" tIns="0" rIns="66462" bIns="0" rtlCol="0" anchor="ctr" anchorCtr="1">
              <a:noAutofit/>
            </a:bodyPr>
            <a:lstStyle/>
            <a:p>
              <a:pPr algn="ctr"/>
              <a:r>
                <a:rPr lang="ja-JP" altLang="en-US" sz="923" dirty="0">
                  <a:latin typeface="Meiryo UI" panose="020B0604030504040204" pitchFamily="50" charset="-128"/>
                  <a:ea typeface="Meiryo UI" panose="020B0604030504040204" pitchFamily="50" charset="-128"/>
                  <a:cs typeface="Meiryo UI" panose="020B0604030504040204" pitchFamily="50" charset="-128"/>
                </a:rPr>
                <a:t>残業の多さや急な休みの取りにくさが精神的負担に</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60510" y="2559427"/>
              <a:ext cx="1208114" cy="238537"/>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黄信号セグメント</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142048" y="2548882"/>
              <a:ext cx="1208114" cy="238537"/>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想定要因</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6"/>
          <p:cNvSpPr txBox="1"/>
          <p:nvPr/>
        </p:nvSpPr>
        <p:spPr>
          <a:xfrm>
            <a:off x="6170996" y="1392758"/>
            <a:ext cx="1222280"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年未満キャリア</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177173" y="2505504"/>
            <a:ext cx="1222280"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年以上キャリア</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374504" y="1144483"/>
            <a:ext cx="6756921" cy="2652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0" name="正方形/長方形 59"/>
          <p:cNvSpPr/>
          <p:nvPr/>
        </p:nvSpPr>
        <p:spPr>
          <a:xfrm>
            <a:off x="6164229" y="4364014"/>
            <a:ext cx="1878631" cy="2344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1" name="テキスト ボックス 60"/>
          <p:cNvSpPr txBox="1"/>
          <p:nvPr/>
        </p:nvSpPr>
        <p:spPr>
          <a:xfrm>
            <a:off x="1442276" y="4472491"/>
            <a:ext cx="1574289" cy="1201428"/>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離職検討率　</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nvGraphicFramePr>
        <p:xfrm>
          <a:off x="3083329" y="4476170"/>
          <a:ext cx="1464951" cy="633045"/>
        </p:xfrm>
        <a:graphic>
          <a:graphicData uri="http://schemas.openxmlformats.org/drawingml/2006/table">
            <a:tbl>
              <a:tblPr firstRow="1" bandRow="1">
                <a:tableStyleId>{5940675A-B579-460E-94D1-54222C63F5DA}</a:tableStyleId>
              </a:tblPr>
              <a:tblGrid>
                <a:gridCol w="891791">
                  <a:extLst>
                    <a:ext uri="{9D8B030D-6E8A-4147-A177-3AD203B41FA5}">
                      <a16:colId xmlns:a16="http://schemas.microsoft.com/office/drawing/2014/main" val="20000"/>
                    </a:ext>
                  </a:extLst>
                </a:gridCol>
                <a:gridCol w="573160">
                  <a:extLst>
                    <a:ext uri="{9D8B030D-6E8A-4147-A177-3AD203B41FA5}">
                      <a16:colId xmlns:a16="http://schemas.microsoft.com/office/drawing/2014/main" val="20001"/>
                    </a:ext>
                  </a:extLst>
                </a:gridCol>
              </a:tblGrid>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職場風土</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労働環境</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キャリア形成</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63" name="表 62"/>
          <p:cNvGraphicFramePr>
            <a:graphicFrameLocks noGrp="1"/>
          </p:cNvGraphicFramePr>
          <p:nvPr/>
        </p:nvGraphicFramePr>
        <p:xfrm>
          <a:off x="4614748" y="4475323"/>
          <a:ext cx="1462316" cy="633892"/>
        </p:xfrm>
        <a:graphic>
          <a:graphicData uri="http://schemas.openxmlformats.org/drawingml/2006/table">
            <a:tbl>
              <a:tblPr firstRow="1" bandRow="1">
                <a:tableStyleId>{5940675A-B579-460E-94D1-54222C63F5DA}</a:tableStyleId>
              </a:tblPr>
              <a:tblGrid>
                <a:gridCol w="891791">
                  <a:extLst>
                    <a:ext uri="{9D8B030D-6E8A-4147-A177-3AD203B41FA5}">
                      <a16:colId xmlns:a16="http://schemas.microsoft.com/office/drawing/2014/main" val="20000"/>
                    </a:ext>
                  </a:extLst>
                </a:gridCol>
                <a:gridCol w="570525">
                  <a:extLst>
                    <a:ext uri="{9D8B030D-6E8A-4147-A177-3AD203B41FA5}">
                      <a16:colId xmlns:a16="http://schemas.microsoft.com/office/drawing/2014/main" val="20001"/>
                    </a:ext>
                  </a:extLst>
                </a:gridCol>
              </a:tblGrid>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職場風土</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1862">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労働環境</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1015">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キャリア形成</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64" name="表 63"/>
          <p:cNvGraphicFramePr>
            <a:graphicFrameLocks noGrp="1"/>
          </p:cNvGraphicFramePr>
          <p:nvPr/>
        </p:nvGraphicFramePr>
        <p:xfrm>
          <a:off x="3085963" y="5141591"/>
          <a:ext cx="1462316" cy="520158"/>
        </p:xfrm>
        <a:graphic>
          <a:graphicData uri="http://schemas.openxmlformats.org/drawingml/2006/table">
            <a:tbl>
              <a:tblPr firstRow="1" bandRow="1">
                <a:tableStyleId>{5C22544A-7EE6-4342-B048-85BDC9FD1C3A}</a:tableStyleId>
              </a:tblPr>
              <a:tblGrid>
                <a:gridCol w="1462316">
                  <a:extLst>
                    <a:ext uri="{9D8B030D-6E8A-4147-A177-3AD203B41FA5}">
                      <a16:colId xmlns:a16="http://schemas.microsoft.com/office/drawing/2014/main" val="20000"/>
                    </a:ext>
                  </a:extLst>
                </a:gridCol>
              </a:tblGrid>
              <a:tr h="520158">
                <a:tc>
                  <a:txBody>
                    <a:bodyPr/>
                    <a:lstStyle/>
                    <a:p>
                      <a:pPr algn="ctr">
                        <a:spcBef>
                          <a:spcPts val="300"/>
                        </a:spcBef>
                      </a:pPr>
                      <a:r>
                        <a:rPr kumimoji="1" lang="ja-JP" altLang="en-US" sz="7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同僚との関係がよい　</a:t>
                      </a:r>
                      <a:r>
                        <a:rPr kumimoji="1" lang="en-US" altLang="ja-JP"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33.4</a:t>
                      </a:r>
                      <a:r>
                        <a:rPr kumimoji="1" lang="ja-JP" altLang="en-US"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kumimoji="1" lang="ja-JP" altLang="en-US" sz="7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通勤の利便性がよい　</a:t>
                      </a:r>
                      <a:r>
                        <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29.2</a:t>
                      </a:r>
                      <a:r>
                        <a:rPr kumimoji="1" lang="ja-JP" altLang="en-US"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65" name="表 64"/>
          <p:cNvGraphicFramePr>
            <a:graphicFrameLocks noGrp="1"/>
          </p:cNvGraphicFramePr>
          <p:nvPr/>
        </p:nvGraphicFramePr>
        <p:xfrm>
          <a:off x="4614748" y="5144407"/>
          <a:ext cx="1462316" cy="525957"/>
        </p:xfrm>
        <a:graphic>
          <a:graphicData uri="http://schemas.openxmlformats.org/drawingml/2006/table">
            <a:tbl>
              <a:tblPr firstRow="1" bandRow="1">
                <a:tableStyleId>{5C22544A-7EE6-4342-B048-85BDC9FD1C3A}</a:tableStyleId>
              </a:tblPr>
              <a:tblGrid>
                <a:gridCol w="1462316">
                  <a:extLst>
                    <a:ext uri="{9D8B030D-6E8A-4147-A177-3AD203B41FA5}">
                      <a16:colId xmlns:a16="http://schemas.microsoft.com/office/drawing/2014/main" val="20000"/>
                    </a:ext>
                  </a:extLst>
                </a:gridCol>
              </a:tblGrid>
              <a:tr h="525957">
                <a:tc>
                  <a:txBody>
                    <a:bodyPr/>
                    <a:lstStyle/>
                    <a:p>
                      <a:pPr algn="ctr">
                        <a:spcBef>
                          <a:spcPts val="300"/>
                        </a:spcBef>
                      </a:pPr>
                      <a:r>
                        <a:rPr kumimoji="1" lang="ja-JP" altLang="en-US" sz="7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上司との関係がよい　</a:t>
                      </a:r>
                      <a:r>
                        <a:rPr kumimoji="1" lang="en-US" altLang="ja-JP"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kumimoji="1" lang="ja-JP" altLang="en-US" sz="7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時間外労働が少ない　</a:t>
                      </a:r>
                      <a:r>
                        <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33.9</a:t>
                      </a:r>
                      <a:r>
                        <a:rPr kumimoji="1" lang="ja-JP" altLang="en-US"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kumimoji="1" lang="ja-JP" altLang="en-US" sz="7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仕事に見合った賃金　</a:t>
                      </a:r>
                      <a:r>
                        <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30.4</a:t>
                      </a:r>
                      <a:r>
                        <a:rPr kumimoji="1" lang="ja-JP" altLang="en-US"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66" name="表 65"/>
          <p:cNvGraphicFramePr>
            <a:graphicFrameLocks noGrp="1"/>
          </p:cNvGraphicFramePr>
          <p:nvPr/>
        </p:nvGraphicFramePr>
        <p:xfrm>
          <a:off x="6260870" y="4540902"/>
          <a:ext cx="1680571" cy="488175"/>
        </p:xfrm>
        <a:graphic>
          <a:graphicData uri="http://schemas.openxmlformats.org/drawingml/2006/table">
            <a:tbl>
              <a:tblPr firstRow="1" bandRow="1">
                <a:tableStyleId>{5C22544A-7EE6-4342-B048-85BDC9FD1C3A}</a:tableStyleId>
              </a:tblPr>
              <a:tblGrid>
                <a:gridCol w="1680571">
                  <a:extLst>
                    <a:ext uri="{9D8B030D-6E8A-4147-A177-3AD203B41FA5}">
                      <a16:colId xmlns:a16="http://schemas.microsoft.com/office/drawing/2014/main" val="20000"/>
                    </a:ext>
                  </a:extLst>
                </a:gridCol>
              </a:tblGrid>
              <a:tr h="488175">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9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看護技術の向上支援</a:t>
                      </a:r>
                      <a:endParaRPr kumimoji="1" lang="en-US" altLang="ja-JP" sz="9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福利厚生の充実</a:t>
                      </a:r>
                      <a:endParaRPr kumimoji="1" lang="en-US" altLang="ja-JP" sz="9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7" name="表 66"/>
          <p:cNvGraphicFramePr>
            <a:graphicFrameLocks noGrp="1"/>
          </p:cNvGraphicFramePr>
          <p:nvPr/>
        </p:nvGraphicFramePr>
        <p:xfrm>
          <a:off x="6257624" y="5228484"/>
          <a:ext cx="1680571" cy="500109"/>
        </p:xfrm>
        <a:graphic>
          <a:graphicData uri="http://schemas.openxmlformats.org/drawingml/2006/table">
            <a:tbl>
              <a:tblPr firstRow="1" bandRow="1">
                <a:tableStyleId>{5C22544A-7EE6-4342-B048-85BDC9FD1C3A}</a:tableStyleId>
              </a:tblPr>
              <a:tblGrid>
                <a:gridCol w="1680571">
                  <a:extLst>
                    <a:ext uri="{9D8B030D-6E8A-4147-A177-3AD203B41FA5}">
                      <a16:colId xmlns:a16="http://schemas.microsoft.com/office/drawing/2014/main" val="20000"/>
                    </a:ext>
                  </a:extLst>
                </a:gridCol>
              </a:tblGrid>
              <a:tr h="50010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車通勤の環境整備</a:t>
                      </a:r>
                      <a:endParaRPr kumimoji="1" lang="en-US" altLang="ja-JP" sz="9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9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施設の看護理念・方針の浸透</a:t>
                      </a:r>
                      <a:endParaRPr kumimoji="1" lang="en-US" altLang="ja-JP" sz="9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8" name="テキスト ボックス 67"/>
          <p:cNvSpPr txBox="1"/>
          <p:nvPr/>
        </p:nvSpPr>
        <p:spPr>
          <a:xfrm>
            <a:off x="3019494" y="4136732"/>
            <a:ext cx="1327534"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勤務継続要因</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035091" y="4301102"/>
            <a:ext cx="1297956"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勤務継続に必要なこと</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4566314" y="4292488"/>
            <a:ext cx="1398285"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離職見直しに必要なこと</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080310" y="4136732"/>
            <a:ext cx="1327534"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キャリア別支援課題</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2" name="グループ化 71"/>
          <p:cNvGrpSpPr/>
          <p:nvPr/>
        </p:nvGrpSpPr>
        <p:grpSpPr>
          <a:xfrm>
            <a:off x="1442276" y="5727845"/>
            <a:ext cx="4638035" cy="980368"/>
            <a:chOff x="360510" y="2530221"/>
            <a:chExt cx="5024538" cy="1062065"/>
          </a:xfrm>
        </p:grpSpPr>
        <p:sp>
          <p:nvSpPr>
            <p:cNvPr id="73" name="正方形/長方形 72"/>
            <p:cNvSpPr/>
            <p:nvPr/>
          </p:nvSpPr>
          <p:spPr>
            <a:xfrm>
              <a:off x="360510" y="2530221"/>
              <a:ext cx="5024538" cy="10620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4" name="テキスト ボックス 73"/>
            <p:cNvSpPr txBox="1"/>
            <p:nvPr/>
          </p:nvSpPr>
          <p:spPr>
            <a:xfrm>
              <a:off x="416496" y="2749925"/>
              <a:ext cx="1656184" cy="238692"/>
            </a:xfrm>
            <a:prstGeom prst="rect">
              <a:avLst/>
            </a:prstGeom>
            <a:solidFill>
              <a:schemeClr val="accent4">
                <a:lumMod val="60000"/>
                <a:lumOff val="40000"/>
              </a:schemeClr>
            </a:solidFill>
          </p:spPr>
          <p:txBody>
            <a:bodyPr wrap="square" lIns="66462" tIns="0" rIns="66462" bIns="0" rtlCol="0" anchor="ctr" anchorCtr="1">
              <a:noAutofit/>
            </a:bodyPr>
            <a:lstStyle/>
            <a:p>
              <a:pPr algn="ctr"/>
              <a:r>
                <a:rPr lang="ja-JP" altLang="en-US" sz="923" dirty="0">
                  <a:latin typeface="Meiryo UI" panose="020B0604030504040204" pitchFamily="50" charset="-128"/>
                  <a:ea typeface="Meiryo UI" panose="020B0604030504040204" pitchFamily="50" charset="-128"/>
                  <a:cs typeface="Meiryo UI" panose="020B0604030504040204" pitchFamily="50" charset="-128"/>
                </a:rPr>
                <a:t>１０年未満</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416496" y="3024796"/>
              <a:ext cx="1656184" cy="223860"/>
            </a:xfrm>
            <a:prstGeom prst="rect">
              <a:avLst/>
            </a:prstGeom>
            <a:solidFill>
              <a:schemeClr val="accent4">
                <a:lumMod val="60000"/>
                <a:lumOff val="40000"/>
              </a:schemeClr>
            </a:solidFill>
          </p:spPr>
          <p:txBody>
            <a:bodyPr wrap="square" lIns="66462" tIns="0" rIns="66462" bIns="0" rtlCol="0" anchor="ctr" anchorCtr="1">
              <a:noAutofit/>
            </a:bodyPr>
            <a:lstStyle/>
            <a:p>
              <a:pPr algn="ctr"/>
              <a:r>
                <a:rPr lang="ja-JP" altLang="en-US" sz="1015"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非管理職</a:t>
              </a:r>
              <a:r>
                <a:rPr lang="ja-JP" altLang="en-US" sz="738"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38"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738"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38"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416496" y="3281845"/>
              <a:ext cx="1656184" cy="216024"/>
            </a:xfrm>
            <a:prstGeom prst="rect">
              <a:avLst/>
            </a:prstGeom>
            <a:solidFill>
              <a:schemeClr val="accent4">
                <a:lumMod val="60000"/>
                <a:lumOff val="40000"/>
              </a:schemeClr>
            </a:solidFill>
          </p:spPr>
          <p:txBody>
            <a:bodyPr wrap="square" lIns="66462" tIns="0" rIns="66462" bIns="0" rtlCol="0" anchor="ctr" anchorCtr="1">
              <a:noAutofit/>
            </a:bodyPr>
            <a:lstStyle/>
            <a:p>
              <a:pPr algn="ctr"/>
              <a:r>
                <a:rPr lang="ja-JP" altLang="en-US" sz="1015" dirty="0">
                  <a:latin typeface="Meiryo UI" panose="020B0604030504040204" pitchFamily="50" charset="-128"/>
                  <a:ea typeface="Meiryo UI" panose="020B0604030504040204" pitchFamily="50" charset="-128"/>
                  <a:cs typeface="Meiryo UI" panose="020B0604030504040204" pitchFamily="50" charset="-128"/>
                </a:rPr>
                <a:t>中規模以下病院</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41</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16696" y="2740134"/>
              <a:ext cx="3096344" cy="223860"/>
            </a:xfrm>
            <a:prstGeom prst="rect">
              <a:avLst/>
            </a:prstGeom>
            <a:solidFill>
              <a:schemeClr val="bg1"/>
            </a:solidFill>
            <a:ln w="15875">
              <a:noFill/>
            </a:ln>
          </p:spPr>
          <p:txBody>
            <a:bodyPr wrap="square" lIns="66462" tIns="0" rIns="66462" bIns="0" rtlCol="0" anchor="ctr" anchorCtr="1">
              <a:noAutofit/>
            </a:bodyPr>
            <a:lstStyle/>
            <a:p>
              <a:pPr algn="ctr"/>
              <a:r>
                <a:rPr lang="ja-JP" altLang="en-US" sz="923" dirty="0">
                  <a:latin typeface="Meiryo UI" panose="020B0604030504040204" pitchFamily="50" charset="-128"/>
                  <a:ea typeface="Meiryo UI" panose="020B0604030504040204" pitchFamily="50" charset="-128"/>
                  <a:cs typeface="Meiryo UI" panose="020B0604030504040204" pitchFamily="50" charset="-128"/>
                </a:rPr>
                <a:t>看護ケアの時間が充分とれないことからキャリア形成に不安</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2216696" y="3015465"/>
              <a:ext cx="3096344" cy="223860"/>
            </a:xfrm>
            <a:prstGeom prst="rect">
              <a:avLst/>
            </a:prstGeom>
            <a:solidFill>
              <a:schemeClr val="bg1"/>
            </a:solidFill>
            <a:ln w="15875">
              <a:noFill/>
            </a:ln>
          </p:spPr>
          <p:txBody>
            <a:bodyPr wrap="square" lIns="66462" tIns="0" rIns="66462" bIns="0" rtlCol="0" anchor="ctr" anchorCtr="1">
              <a:noAutofit/>
            </a:bodyPr>
            <a:lstStyle/>
            <a:p>
              <a:pPr algn="ctr"/>
              <a:r>
                <a:rPr lang="ja-JP" altLang="en-US" sz="923"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有休休暇のとりにくさ、忙しさと賃金の見合いに不満</a:t>
              </a:r>
              <a:endParaRPr lang="en-US" altLang="ja-JP" sz="923"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2216696" y="3283340"/>
              <a:ext cx="3096344" cy="223860"/>
            </a:xfrm>
            <a:prstGeom prst="rect">
              <a:avLst/>
            </a:prstGeom>
            <a:solidFill>
              <a:schemeClr val="bg1"/>
            </a:solidFill>
            <a:ln w="15875">
              <a:noFill/>
            </a:ln>
          </p:spPr>
          <p:txBody>
            <a:bodyPr wrap="square" lIns="66462" tIns="0" rIns="66462" bIns="0" rtlCol="0" anchor="ctr" anchorCtr="1">
              <a:noAutofit/>
            </a:bodyPr>
            <a:lstStyle/>
            <a:p>
              <a:pPr algn="ctr"/>
              <a:r>
                <a:rPr lang="ja-JP" altLang="en-US" sz="831" dirty="0">
                  <a:latin typeface="Meiryo UI" panose="020B0604030504040204" pitchFamily="50" charset="-128"/>
                  <a:ea typeface="Meiryo UI" panose="020B0604030504040204" pitchFamily="50" charset="-128"/>
                  <a:cs typeface="Meiryo UI" panose="020B0604030504040204" pitchFamily="50" charset="-128"/>
                </a:rPr>
                <a:t>施設の将来性への不安や上司との関係・賃金の見合いに不満</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360510" y="2559427"/>
              <a:ext cx="1208114" cy="238537"/>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黄信号セグメント</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2142048" y="2548882"/>
              <a:ext cx="1208114" cy="238537"/>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想定要因</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2" name="テキスト ボックス 81"/>
          <p:cNvSpPr txBox="1"/>
          <p:nvPr/>
        </p:nvSpPr>
        <p:spPr>
          <a:xfrm>
            <a:off x="6177172" y="4355400"/>
            <a:ext cx="1222280"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年未満キャリア</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6183350" y="5046302"/>
            <a:ext cx="1222280"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年以上キャリア</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1380681" y="4132964"/>
            <a:ext cx="6756921" cy="2652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5" name="正方形/長方形 84"/>
          <p:cNvSpPr/>
          <p:nvPr/>
        </p:nvSpPr>
        <p:spPr>
          <a:xfrm>
            <a:off x="1002024" y="1144483"/>
            <a:ext cx="332345" cy="2652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a:r>
              <a:rPr kumimoji="1" lang="ja-JP" altLang="en-US" sz="1292" b="1" dirty="0">
                <a:latin typeface="Meiryo UI" panose="020B0604030504040204" pitchFamily="50" charset="-128"/>
                <a:ea typeface="Meiryo UI" panose="020B0604030504040204" pitchFamily="50" charset="-128"/>
                <a:cs typeface="Meiryo UI" panose="020B0604030504040204" pitchFamily="50" charset="-128"/>
              </a:rPr>
              <a:t>いきいきと働くための支援課題</a:t>
            </a:r>
          </a:p>
        </p:txBody>
      </p:sp>
      <p:sp>
        <p:nvSpPr>
          <p:cNvPr id="86" name="正方形/長方形 85"/>
          <p:cNvSpPr/>
          <p:nvPr/>
        </p:nvSpPr>
        <p:spPr>
          <a:xfrm>
            <a:off x="999587" y="4141577"/>
            <a:ext cx="332345" cy="26527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a:r>
              <a:rPr kumimoji="1" lang="ja-JP" altLang="en-US" sz="1292" b="1" dirty="0">
                <a:latin typeface="Meiryo UI" panose="020B0604030504040204" pitchFamily="50" charset="-128"/>
                <a:ea typeface="Meiryo UI" panose="020B0604030504040204" pitchFamily="50" charset="-128"/>
                <a:cs typeface="Meiryo UI" panose="020B0604030504040204" pitchFamily="50" charset="-128"/>
              </a:rPr>
              <a:t>離職防止のための支援課題</a:t>
            </a:r>
          </a:p>
        </p:txBody>
      </p:sp>
      <p:graphicFrame>
        <p:nvGraphicFramePr>
          <p:cNvPr id="87" name="表 86"/>
          <p:cNvGraphicFramePr>
            <a:graphicFrameLocks noGrp="1"/>
          </p:cNvGraphicFramePr>
          <p:nvPr/>
        </p:nvGraphicFramePr>
        <p:xfrm>
          <a:off x="6267859" y="5906843"/>
          <a:ext cx="1680571" cy="731520"/>
        </p:xfrm>
        <a:graphic>
          <a:graphicData uri="http://schemas.openxmlformats.org/drawingml/2006/table">
            <a:tbl>
              <a:tblPr firstRow="1" bandRow="1">
                <a:tableStyleId>{5C22544A-7EE6-4342-B048-85BDC9FD1C3A}</a:tableStyleId>
              </a:tblPr>
              <a:tblGrid>
                <a:gridCol w="1680571">
                  <a:extLst>
                    <a:ext uri="{9D8B030D-6E8A-4147-A177-3AD203B41FA5}">
                      <a16:colId xmlns:a16="http://schemas.microsoft.com/office/drawing/2014/main" val="20000"/>
                    </a:ext>
                  </a:extLst>
                </a:gridCol>
              </a:tblGrid>
              <a:tr h="731520">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特別休暇制度の整備</a:t>
                      </a:r>
                      <a:endParaRPr kumimoji="1" lang="en-US" altLang="ja-JP"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kumimoji="1" lang="ja-JP" altLang="en-US"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（ライフイベント</a:t>
                      </a:r>
                      <a:r>
                        <a:rPr kumimoji="1" lang="en-US" altLang="ja-JP"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キャリアアップ）</a:t>
                      </a:r>
                      <a:endParaRPr kumimoji="1" lang="en-US" altLang="ja-JP"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急な休暇への対応体制</a:t>
                      </a:r>
                      <a:endParaRPr kumimoji="1" lang="en-US" altLang="ja-JP"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日勤者向け院内保育所の整備</a:t>
                      </a:r>
                      <a:endParaRPr kumimoji="1" lang="en-US" altLang="ja-JP" sz="8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8" name="テキスト ボックス 87"/>
          <p:cNvSpPr txBox="1"/>
          <p:nvPr/>
        </p:nvSpPr>
        <p:spPr>
          <a:xfrm>
            <a:off x="6184163" y="5729339"/>
            <a:ext cx="1222280"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全般</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8337008" y="1163490"/>
            <a:ext cx="1462316" cy="5622239"/>
          </a:xfrm>
          <a:prstGeom prst="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endParaRPr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2155398" y="3845442"/>
            <a:ext cx="5051638" cy="262829"/>
          </a:xfrm>
          <a:prstGeom prst="rect">
            <a:avLst/>
          </a:prstGeom>
          <a:noFill/>
        </p:spPr>
        <p:txBody>
          <a:bodyPr wrap="square" rtlCol="0">
            <a:spAutoFit/>
          </a:bodyPr>
          <a:lstStyle/>
          <a:p>
            <a:pPr algn="ctr"/>
            <a:r>
              <a:rPr kumimoji="1" lang="ja-JP" altLang="en-US" sz="1108" dirty="0">
                <a:latin typeface="Meiryo UI" panose="020B0604030504040204" pitchFamily="50" charset="-128"/>
                <a:ea typeface="Meiryo UI" panose="020B0604030504040204" pitchFamily="50" charset="-128"/>
                <a:cs typeface="Meiryo UI" panose="020B0604030504040204" pitchFamily="50" charset="-128"/>
              </a:rPr>
              <a:t>いきいきと働けている看護職員は、離職検討率が</a:t>
            </a:r>
            <a:r>
              <a:rPr kumimoji="1" lang="en-US" altLang="ja-JP" sz="1108" dirty="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8" dirty="0">
                <a:latin typeface="Meiryo UI" panose="020B0604030504040204" pitchFamily="50" charset="-128"/>
                <a:ea typeface="Meiryo UI" panose="020B0604030504040204" pitchFamily="50" charset="-128"/>
                <a:cs typeface="Meiryo UI" panose="020B0604030504040204" pitchFamily="50" charset="-128"/>
              </a:rPr>
              <a:t>％にとどまり、相互の関係性が強い</a:t>
            </a:r>
          </a:p>
        </p:txBody>
      </p:sp>
      <p:sp>
        <p:nvSpPr>
          <p:cNvPr id="91" name="上下矢印 90"/>
          <p:cNvSpPr/>
          <p:nvPr/>
        </p:nvSpPr>
        <p:spPr>
          <a:xfrm>
            <a:off x="4363867" y="3704389"/>
            <a:ext cx="634700" cy="520144"/>
          </a:xfrm>
          <a:prstGeom prst="upDownArrow">
            <a:avLst>
              <a:gd name="adj1" fmla="val 50000"/>
              <a:gd name="adj2" fmla="val 31002"/>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右矢印 3"/>
          <p:cNvSpPr/>
          <p:nvPr/>
        </p:nvSpPr>
        <p:spPr>
          <a:xfrm>
            <a:off x="3022739" y="2979400"/>
            <a:ext cx="118148" cy="148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3" name="右矢印 92"/>
          <p:cNvSpPr/>
          <p:nvPr/>
        </p:nvSpPr>
        <p:spPr>
          <a:xfrm>
            <a:off x="3022739" y="3216279"/>
            <a:ext cx="118148" cy="148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4" name="右矢印 93"/>
          <p:cNvSpPr/>
          <p:nvPr/>
        </p:nvSpPr>
        <p:spPr>
          <a:xfrm>
            <a:off x="3019494" y="3454723"/>
            <a:ext cx="118148" cy="148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5" name="右矢印 94"/>
          <p:cNvSpPr/>
          <p:nvPr/>
        </p:nvSpPr>
        <p:spPr>
          <a:xfrm>
            <a:off x="3022739" y="5967881"/>
            <a:ext cx="118148" cy="148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6" name="右矢印 95"/>
          <p:cNvSpPr/>
          <p:nvPr/>
        </p:nvSpPr>
        <p:spPr>
          <a:xfrm>
            <a:off x="3022739" y="6218029"/>
            <a:ext cx="118148" cy="148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7" name="右矢印 96"/>
          <p:cNvSpPr/>
          <p:nvPr/>
        </p:nvSpPr>
        <p:spPr>
          <a:xfrm>
            <a:off x="3022739" y="6447033"/>
            <a:ext cx="118148" cy="148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23" name="グループ化 22">
            <a:extLst>
              <a:ext uri="{FF2B5EF4-FFF2-40B4-BE49-F238E27FC236}">
                <a16:creationId xmlns:a16="http://schemas.microsoft.com/office/drawing/2014/main" id="{FCFC4856-A9A0-4D85-8F3D-E6D972DCA5E5}"/>
              </a:ext>
            </a:extLst>
          </p:cNvPr>
          <p:cNvGrpSpPr/>
          <p:nvPr/>
        </p:nvGrpSpPr>
        <p:grpSpPr>
          <a:xfrm>
            <a:off x="773906" y="428100"/>
            <a:ext cx="9144000" cy="463615"/>
            <a:chOff x="0" y="77262"/>
            <a:chExt cx="9144000" cy="463615"/>
          </a:xfrm>
        </p:grpSpPr>
        <p:sp>
          <p:nvSpPr>
            <p:cNvPr id="17" name="正方形/長方形 16">
              <a:extLst>
                <a:ext uri="{FF2B5EF4-FFF2-40B4-BE49-F238E27FC236}">
                  <a16:creationId xmlns:a16="http://schemas.microsoft.com/office/drawing/2014/main" id="{EF9382E0-148A-4A12-9616-6C682F8DD836}"/>
                </a:ext>
              </a:extLst>
            </p:cNvPr>
            <p:cNvSpPr/>
            <p:nvPr/>
          </p:nvSpPr>
          <p:spPr>
            <a:xfrm>
              <a:off x="0" y="259295"/>
              <a:ext cx="5146980" cy="281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79A34672-D73E-4A8C-AF30-A890539C3293}"/>
                </a:ext>
              </a:extLst>
            </p:cNvPr>
            <p:cNvSpPr/>
            <p:nvPr/>
          </p:nvSpPr>
          <p:spPr>
            <a:xfrm>
              <a:off x="0" y="77262"/>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grpSp>
      <p:sp>
        <p:nvSpPr>
          <p:cNvPr id="100" name="テキスト ボックス 99">
            <a:extLst>
              <a:ext uri="{FF2B5EF4-FFF2-40B4-BE49-F238E27FC236}">
                <a16:creationId xmlns:a16="http://schemas.microsoft.com/office/drawing/2014/main" id="{0F998D6F-ED6F-4C5A-86E6-41B1E46D9757}"/>
              </a:ext>
            </a:extLst>
          </p:cNvPr>
          <p:cNvSpPr txBox="1"/>
          <p:nvPr/>
        </p:nvSpPr>
        <p:spPr>
          <a:xfrm>
            <a:off x="993249" y="859936"/>
            <a:ext cx="3545412" cy="227306"/>
          </a:xfrm>
          <a:prstGeom prst="rect">
            <a:avLst/>
          </a:prstGeom>
          <a:noFill/>
        </p:spPr>
        <p:txBody>
          <a:bodyPr wrap="none" lIns="66462" tIns="0" rIns="66462" bIns="0" rtlCol="0">
            <a:spAutoFit/>
          </a:bodyPr>
          <a:lstStyle/>
          <a:p>
            <a:r>
              <a:rPr lang="ja-JP" altLang="en-US" sz="1477" dirty="0">
                <a:latin typeface="BIZ UDPゴシック" panose="020B0400000000000000" pitchFamily="50" charset="-128"/>
                <a:ea typeface="BIZ UDPゴシック" panose="020B0400000000000000" pitchFamily="50" charset="-128"/>
                <a:cs typeface="Meiryo UI" panose="020B0604030504040204" pitchFamily="50" charset="-128"/>
              </a:rPr>
              <a:t>まとめ　１）いきいきと働き続けるために</a:t>
            </a:r>
            <a:endParaRPr lang="zh-TW" altLang="en-US" sz="1477"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4" name="フローチャート: 端子 23">
            <a:extLst>
              <a:ext uri="{FF2B5EF4-FFF2-40B4-BE49-F238E27FC236}">
                <a16:creationId xmlns:a16="http://schemas.microsoft.com/office/drawing/2014/main" id="{A00390CF-95FD-4D64-942B-05F7C95C015C}"/>
              </a:ext>
            </a:extLst>
          </p:cNvPr>
          <p:cNvSpPr/>
          <p:nvPr/>
        </p:nvSpPr>
        <p:spPr>
          <a:xfrm>
            <a:off x="8308377" y="2112652"/>
            <a:ext cx="1524451" cy="91440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ライフステージの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変化に対応できる多様な働き方づくり</a:t>
            </a:r>
            <a:endParaRPr kumimoji="1" lang="ja-JP" altLang="en-US" sz="1200" dirty="0">
              <a:solidFill>
                <a:schemeClr val="tx1"/>
              </a:solidFill>
            </a:endParaRPr>
          </a:p>
        </p:txBody>
      </p:sp>
      <p:sp>
        <p:nvSpPr>
          <p:cNvPr id="101" name="フローチャート: 端子 100">
            <a:extLst>
              <a:ext uri="{FF2B5EF4-FFF2-40B4-BE49-F238E27FC236}">
                <a16:creationId xmlns:a16="http://schemas.microsoft.com/office/drawing/2014/main" id="{02984978-563C-4216-A8A0-CC68CEF970B7}"/>
              </a:ext>
            </a:extLst>
          </p:cNvPr>
          <p:cNvSpPr/>
          <p:nvPr/>
        </p:nvSpPr>
        <p:spPr>
          <a:xfrm>
            <a:off x="8317311" y="3472471"/>
            <a:ext cx="1524451" cy="91440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キャリアアップの</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道筋の見える化</a:t>
            </a:r>
            <a:endParaRPr kumimoji="1" lang="ja-JP" altLang="en-US" sz="1200" dirty="0">
              <a:solidFill>
                <a:schemeClr val="tx1"/>
              </a:solidFill>
            </a:endParaRPr>
          </a:p>
        </p:txBody>
      </p:sp>
      <p:sp>
        <p:nvSpPr>
          <p:cNvPr id="102" name="フローチャート: 端子 101">
            <a:extLst>
              <a:ext uri="{FF2B5EF4-FFF2-40B4-BE49-F238E27FC236}">
                <a16:creationId xmlns:a16="http://schemas.microsoft.com/office/drawing/2014/main" id="{C3E02C08-788D-48E6-BE08-D97094F80970}"/>
              </a:ext>
            </a:extLst>
          </p:cNvPr>
          <p:cNvSpPr/>
          <p:nvPr/>
        </p:nvSpPr>
        <p:spPr>
          <a:xfrm>
            <a:off x="8314554" y="4855852"/>
            <a:ext cx="1524451" cy="91440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タテ・ヨコ隔てなく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風通しのよい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職場づくり</a:t>
            </a:r>
            <a:endParaRPr kumimoji="1" lang="ja-JP" altLang="en-US" sz="1200" dirty="0">
              <a:solidFill>
                <a:schemeClr val="tx1"/>
              </a:solidFill>
            </a:endParaRPr>
          </a:p>
        </p:txBody>
      </p:sp>
      <p:sp>
        <p:nvSpPr>
          <p:cNvPr id="92" name="ストライプ矢印 91"/>
          <p:cNvSpPr/>
          <p:nvPr/>
        </p:nvSpPr>
        <p:spPr>
          <a:xfrm>
            <a:off x="7738788" y="3128046"/>
            <a:ext cx="664689" cy="1704244"/>
          </a:xfrm>
          <a:prstGeom prst="striped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 name="テキスト ボックス 28">
            <a:extLst>
              <a:ext uri="{FF2B5EF4-FFF2-40B4-BE49-F238E27FC236}">
                <a16:creationId xmlns:a16="http://schemas.microsoft.com/office/drawing/2014/main" id="{DC73A6C8-7F00-46D6-9438-D0990867546A}"/>
              </a:ext>
            </a:extLst>
          </p:cNvPr>
          <p:cNvSpPr txBox="1"/>
          <p:nvPr/>
        </p:nvSpPr>
        <p:spPr>
          <a:xfrm>
            <a:off x="9498456" y="7028474"/>
            <a:ext cx="300082" cy="230832"/>
          </a:xfrm>
          <a:prstGeom prst="rect">
            <a:avLst/>
          </a:prstGeom>
          <a:noFill/>
        </p:spPr>
        <p:txBody>
          <a:bodyPr wrap="none" rtlCol="0">
            <a:spAutoFit/>
          </a:bodyPr>
          <a:lstStyle/>
          <a:p>
            <a:r>
              <a:rPr kumimoji="1" lang="en-US" altLang="ja-JP" sz="900"/>
              <a:t>32</a:t>
            </a:r>
            <a:endParaRPr kumimoji="1" lang="ja-JP" altLang="en-US" sz="900" dirty="0"/>
          </a:p>
        </p:txBody>
      </p:sp>
    </p:spTree>
    <p:extLst>
      <p:ext uri="{BB962C8B-B14F-4D97-AF65-F5344CB8AC3E}">
        <p14:creationId xmlns:p14="http://schemas.microsoft.com/office/powerpoint/2010/main" val="314152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285371" y="1352503"/>
            <a:ext cx="1878631" cy="2344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 name="テキスト ボックス 2"/>
          <p:cNvSpPr txBox="1"/>
          <p:nvPr/>
        </p:nvSpPr>
        <p:spPr>
          <a:xfrm>
            <a:off x="1442277" y="1288790"/>
            <a:ext cx="1510749" cy="994278"/>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県外居住者</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奈良県での</a:t>
            </a:r>
            <a:endParaRPr lang="en-US" altLang="ja-JP"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継続就業意向</a:t>
            </a:r>
            <a:endParaRPr lang="en-US" altLang="ja-JP"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nvGraphicFramePr>
        <p:xfrm>
          <a:off x="1386055" y="2680897"/>
          <a:ext cx="1893714" cy="731533"/>
        </p:xfrm>
        <a:graphic>
          <a:graphicData uri="http://schemas.openxmlformats.org/drawingml/2006/table">
            <a:tbl>
              <a:tblPr firstRow="1" bandRow="1">
                <a:tableStyleId>{5C22544A-7EE6-4342-B048-85BDC9FD1C3A}</a:tableStyleId>
              </a:tblPr>
              <a:tblGrid>
                <a:gridCol w="1893714">
                  <a:extLst>
                    <a:ext uri="{9D8B030D-6E8A-4147-A177-3AD203B41FA5}">
                      <a16:colId xmlns:a16="http://schemas.microsoft.com/office/drawing/2014/main" val="20000"/>
                    </a:ext>
                  </a:extLst>
                </a:gridCol>
              </a:tblGrid>
              <a:tr h="731533">
                <a:tc>
                  <a:txBody>
                    <a:bodyPr/>
                    <a:lstStyle/>
                    <a:p>
                      <a:pPr algn="l">
                        <a:spcBef>
                          <a:spcPts val="600"/>
                        </a:spcBef>
                        <a:tabLst>
                          <a:tab pos="1708150" algn="r"/>
                        </a:tabLst>
                      </a:pP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１位</a:t>
                      </a:r>
                      <a:r>
                        <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アクセス・立地がよい（</a:t>
                      </a:r>
                      <a:r>
                        <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tabLst>
                          <a:tab pos="1708150" algn="r"/>
                        </a:tabLst>
                      </a:pP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２位</a:t>
                      </a:r>
                      <a:r>
                        <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車通勤が可能（</a:t>
                      </a:r>
                      <a:r>
                        <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tabLst>
                          <a:tab pos="1708150" algn="r"/>
                        </a:tabLst>
                      </a:pP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３位</a:t>
                      </a:r>
                      <a:r>
                        <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キャリア形成ができる（</a:t>
                      </a:r>
                      <a:r>
                        <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8" name="表 17"/>
          <p:cNvGraphicFramePr>
            <a:graphicFrameLocks noGrp="1"/>
          </p:cNvGraphicFramePr>
          <p:nvPr/>
        </p:nvGraphicFramePr>
        <p:xfrm>
          <a:off x="3415928" y="1976000"/>
          <a:ext cx="1614484" cy="664689"/>
        </p:xfrm>
        <a:graphic>
          <a:graphicData uri="http://schemas.openxmlformats.org/drawingml/2006/table">
            <a:tbl>
              <a:tblPr firstRow="1" bandRow="1">
                <a:tableStyleId>{5C22544A-7EE6-4342-B048-85BDC9FD1C3A}</a:tableStyleId>
              </a:tblPr>
              <a:tblGrid>
                <a:gridCol w="1614484">
                  <a:extLst>
                    <a:ext uri="{9D8B030D-6E8A-4147-A177-3AD203B41FA5}">
                      <a16:colId xmlns:a16="http://schemas.microsoft.com/office/drawing/2014/main" val="20000"/>
                    </a:ext>
                  </a:extLst>
                </a:gridCol>
              </a:tblGrid>
              <a:tr h="664689">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3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車通勤への対応</a:t>
                      </a:r>
                      <a:endParaRPr kumimoji="1" lang="en-US" altLang="ja-JP" sz="13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624429222"/>
              </p:ext>
            </p:extLst>
          </p:nvPr>
        </p:nvGraphicFramePr>
        <p:xfrm>
          <a:off x="3398644" y="2814819"/>
          <a:ext cx="1613404" cy="664690"/>
        </p:xfrm>
        <a:graphic>
          <a:graphicData uri="http://schemas.openxmlformats.org/drawingml/2006/table">
            <a:tbl>
              <a:tblPr firstRow="1" bandRow="1">
                <a:tableStyleId>{5C22544A-7EE6-4342-B048-85BDC9FD1C3A}</a:tableStyleId>
              </a:tblPr>
              <a:tblGrid>
                <a:gridCol w="1613404">
                  <a:extLst>
                    <a:ext uri="{9D8B030D-6E8A-4147-A177-3AD203B41FA5}">
                      <a16:colId xmlns:a16="http://schemas.microsoft.com/office/drawing/2014/main" val="20000"/>
                    </a:ext>
                  </a:extLst>
                </a:gridCol>
              </a:tblGrid>
              <a:tr h="664690">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3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キャリア形成への</a:t>
                      </a:r>
                      <a:endParaRPr kumimoji="1" lang="en-US" altLang="ja-JP" sz="13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3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13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0" name="テキスト ボックス 19"/>
          <p:cNvSpPr txBox="1"/>
          <p:nvPr/>
        </p:nvSpPr>
        <p:spPr>
          <a:xfrm>
            <a:off x="1357772" y="2482475"/>
            <a:ext cx="1951163"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現在の職場</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奈良県</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の選定理由</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374504" y="1153096"/>
            <a:ext cx="8291882" cy="2652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5" name="正方形/長方形 84"/>
          <p:cNvSpPr/>
          <p:nvPr/>
        </p:nvSpPr>
        <p:spPr>
          <a:xfrm>
            <a:off x="1002024" y="1153096"/>
            <a:ext cx="332345" cy="26527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a:r>
              <a:rPr kumimoji="1" lang="ja-JP" altLang="en-US" sz="1292" b="1" dirty="0">
                <a:latin typeface="Meiryo UI" panose="020B0604030504040204" pitchFamily="50" charset="-128"/>
                <a:ea typeface="Meiryo UI" panose="020B0604030504040204" pitchFamily="50" charset="-128"/>
                <a:cs typeface="Meiryo UI" panose="020B0604030504040204" pitchFamily="50" charset="-128"/>
              </a:rPr>
              <a:t>人材確保のための支援課題</a:t>
            </a:r>
          </a:p>
        </p:txBody>
      </p:sp>
      <p:sp>
        <p:nvSpPr>
          <p:cNvPr id="93" name="テキスト ボックス 92"/>
          <p:cNvSpPr txBox="1"/>
          <p:nvPr/>
        </p:nvSpPr>
        <p:spPr>
          <a:xfrm>
            <a:off x="3386716" y="1455862"/>
            <a:ext cx="1685287" cy="433324"/>
          </a:xfrm>
          <a:prstGeom prst="rect">
            <a:avLst/>
          </a:prstGeom>
          <a:noFill/>
        </p:spPr>
        <p:txBody>
          <a:bodyPr wrap="square" rtlCol="0">
            <a:spAutoFit/>
          </a:bodyPr>
          <a:lstStyle/>
          <a:p>
            <a:r>
              <a:rPr lang="ja-JP" altLang="en-US" sz="1108" dirty="0">
                <a:latin typeface="Meiryo UI" panose="020B0604030504040204" pitchFamily="50" charset="-128"/>
                <a:ea typeface="Meiryo UI" panose="020B0604030504040204" pitchFamily="50" charset="-128"/>
                <a:cs typeface="Meiryo UI" panose="020B0604030504040204" pitchFamily="50" charset="-128"/>
              </a:rPr>
              <a:t>奈良県での</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8" dirty="0">
                <a:latin typeface="Meiryo UI" panose="020B0604030504040204" pitchFamily="50" charset="-128"/>
                <a:ea typeface="Meiryo UI" panose="020B0604030504040204" pitchFamily="50" charset="-128"/>
                <a:cs typeface="Meiryo UI" panose="020B0604030504040204" pitchFamily="50" charset="-128"/>
              </a:rPr>
              <a:t>就業に求められること</a:t>
            </a:r>
            <a:endParaRPr kumimoji="1" lang="ja-JP" altLang="en-US"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5496881" y="1286034"/>
            <a:ext cx="1510749" cy="997034"/>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プラチナ世代</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生涯現役希望</a:t>
            </a:r>
            <a:endParaRPr lang="en-US" altLang="ja-JP"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5412375" y="2321663"/>
            <a:ext cx="1595254"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働き方希望</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5412376" y="2499701"/>
            <a:ext cx="930565"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雇用形態</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478844" y="2668212"/>
            <a:ext cx="1728192" cy="424988"/>
          </a:xfrm>
          <a:prstGeom prst="rect">
            <a:avLst/>
          </a:prstGeom>
          <a:noFill/>
        </p:spPr>
        <p:txBody>
          <a:bodyPr wrap="square" rtlCol="0">
            <a:spAutoFit/>
          </a:bodyPr>
          <a:lstStyle/>
          <a:p>
            <a:pPr>
              <a:spcBef>
                <a:spcPts val="554"/>
              </a:spcBef>
            </a:pP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フルタイム</a:t>
            </a:r>
            <a:r>
              <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54"/>
              </a:spcBef>
            </a:pP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パートタイム</a:t>
            </a:r>
            <a:r>
              <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5" name="テキスト ボックス 114"/>
          <p:cNvSpPr txBox="1"/>
          <p:nvPr/>
        </p:nvSpPr>
        <p:spPr>
          <a:xfrm>
            <a:off x="5412376" y="3041186"/>
            <a:ext cx="930565"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就業先関心度</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p:cNvSpPr txBox="1"/>
          <p:nvPr/>
        </p:nvSpPr>
        <p:spPr>
          <a:xfrm>
            <a:off x="5478844" y="3201034"/>
            <a:ext cx="1728192" cy="629788"/>
          </a:xfrm>
          <a:prstGeom prst="rect">
            <a:avLst/>
          </a:prstGeom>
          <a:noFill/>
        </p:spPr>
        <p:txBody>
          <a:bodyPr wrap="square" rtlCol="0">
            <a:spAutoFit/>
          </a:bodyPr>
          <a:lstStyle/>
          <a:p>
            <a:pPr>
              <a:spcBef>
                <a:spcPts val="554"/>
              </a:spcBef>
            </a:pP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・医療機関</a:t>
            </a:r>
            <a:r>
              <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54"/>
              </a:spcBef>
            </a:pP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・訪問看護</a:t>
            </a:r>
            <a:r>
              <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54"/>
              </a:spcBef>
            </a:pP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・地域保健</a:t>
            </a:r>
            <a:r>
              <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7207036" y="1288789"/>
            <a:ext cx="1994068"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現在の職場で働き続けられる理由</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7273505" y="1539311"/>
            <a:ext cx="2459350" cy="629788"/>
          </a:xfrm>
          <a:prstGeom prst="rect">
            <a:avLst/>
          </a:prstGeom>
          <a:noFill/>
        </p:spPr>
        <p:txBody>
          <a:bodyPr wrap="square" rtlCol="0">
            <a:spAutoFit/>
          </a:bodyPr>
          <a:lstStyle/>
          <a:p>
            <a:pPr>
              <a:spcBef>
                <a:spcPts val="554"/>
              </a:spcBef>
              <a:tabLst>
                <a:tab pos="2152704" algn="r"/>
              </a:tabLst>
            </a:pP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１位</a:t>
            </a:r>
            <a:r>
              <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通勤の利便性がよい（</a:t>
            </a:r>
            <a:r>
              <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54"/>
              </a:spcBef>
              <a:tabLst>
                <a:tab pos="2152704" algn="r"/>
              </a:tabLst>
            </a:pP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２位</a:t>
            </a:r>
            <a:r>
              <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希望する看護専門領域を活かせる（</a:t>
            </a:r>
            <a:r>
              <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54"/>
              </a:spcBef>
              <a:tabLst>
                <a:tab pos="2152704" algn="r"/>
              </a:tabLst>
            </a:pP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３位</a:t>
            </a:r>
            <a:r>
              <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上司との関係がよい（</a:t>
            </a:r>
            <a:r>
              <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7339974" y="2188726"/>
            <a:ext cx="2193474" cy="15351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aphicFrame>
        <p:nvGraphicFramePr>
          <p:cNvPr id="120" name="表 119"/>
          <p:cNvGraphicFramePr>
            <a:graphicFrameLocks noGrp="1"/>
          </p:cNvGraphicFramePr>
          <p:nvPr/>
        </p:nvGraphicFramePr>
        <p:xfrm>
          <a:off x="7470534" y="2671401"/>
          <a:ext cx="1875417" cy="383455"/>
        </p:xfrm>
        <a:graphic>
          <a:graphicData uri="http://schemas.openxmlformats.org/drawingml/2006/table">
            <a:tbl>
              <a:tblPr firstRow="1" bandRow="1">
                <a:tableStyleId>{5C22544A-7EE6-4342-B048-85BDC9FD1C3A}</a:tableStyleId>
              </a:tblPr>
              <a:tblGrid>
                <a:gridCol w="1875417">
                  <a:extLst>
                    <a:ext uri="{9D8B030D-6E8A-4147-A177-3AD203B41FA5}">
                      <a16:colId xmlns:a16="http://schemas.microsoft.com/office/drawing/2014/main" val="20000"/>
                    </a:ext>
                  </a:extLst>
                </a:gridCol>
              </a:tblGrid>
              <a:tr h="383455">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3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柔軟な雇用形態</a:t>
                      </a:r>
                      <a:endParaRPr kumimoji="1" lang="en-US" altLang="ja-JP" sz="13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21" name="表 120"/>
          <p:cNvGraphicFramePr>
            <a:graphicFrameLocks noGrp="1"/>
          </p:cNvGraphicFramePr>
          <p:nvPr/>
        </p:nvGraphicFramePr>
        <p:xfrm>
          <a:off x="7472588" y="3164951"/>
          <a:ext cx="1879740" cy="447496"/>
        </p:xfrm>
        <a:graphic>
          <a:graphicData uri="http://schemas.openxmlformats.org/drawingml/2006/table">
            <a:tbl>
              <a:tblPr firstRow="1" bandRow="1">
                <a:tableStyleId>{5C22544A-7EE6-4342-B048-85BDC9FD1C3A}</a:tableStyleId>
              </a:tblPr>
              <a:tblGrid>
                <a:gridCol w="1879740">
                  <a:extLst>
                    <a:ext uri="{9D8B030D-6E8A-4147-A177-3AD203B41FA5}">
                      <a16:colId xmlns:a16="http://schemas.microsoft.com/office/drawing/2014/main" val="20000"/>
                    </a:ext>
                  </a:extLst>
                </a:gridCol>
              </a:tblGrid>
              <a:tr h="447496">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キャリアを活かせる所属・　　　ポジションへの配置</a:t>
                      </a:r>
                      <a:endParaRPr kumimoji="1" lang="en-US" altLang="ja-JP" sz="11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22" name="テキスト ボックス 121"/>
          <p:cNvSpPr txBox="1"/>
          <p:nvPr/>
        </p:nvSpPr>
        <p:spPr>
          <a:xfrm>
            <a:off x="7441319" y="2217732"/>
            <a:ext cx="1967728" cy="433324"/>
          </a:xfrm>
          <a:prstGeom prst="rect">
            <a:avLst/>
          </a:prstGeom>
          <a:noFill/>
        </p:spPr>
        <p:txBody>
          <a:bodyPr wrap="square" rtlCol="0">
            <a:spAutoFit/>
          </a:bodyPr>
          <a:lstStyle/>
          <a:p>
            <a:r>
              <a:rPr lang="ja-JP" altLang="en-US" sz="1108" dirty="0">
                <a:latin typeface="Meiryo UI" panose="020B0604030504040204" pitchFamily="50" charset="-128"/>
                <a:ea typeface="Meiryo UI" panose="020B0604030504040204" pitchFamily="50" charset="-128"/>
                <a:cs typeface="Meiryo UI" panose="020B0604030504040204" pitchFamily="50" charset="-128"/>
              </a:rPr>
              <a:t>リタイア後の</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8" dirty="0">
                <a:latin typeface="Meiryo UI" panose="020B0604030504040204" pitchFamily="50" charset="-128"/>
                <a:ea typeface="Meiryo UI" panose="020B0604030504040204" pitchFamily="50" charset="-128"/>
                <a:cs typeface="Meiryo UI" panose="020B0604030504040204" pitchFamily="50" charset="-128"/>
              </a:rPr>
              <a:t>継続就業に求められること</a:t>
            </a:r>
            <a:endParaRPr kumimoji="1" lang="ja-JP" altLang="en-US"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テキスト ボックス 123"/>
          <p:cNvSpPr txBox="1"/>
          <p:nvPr/>
        </p:nvSpPr>
        <p:spPr>
          <a:xfrm>
            <a:off x="1442277" y="4226021"/>
            <a:ext cx="1630541" cy="250522"/>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108"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離職者のプロフィール</a:t>
            </a:r>
            <a:endParaRPr lang="en-US" altLang="ja-JP" sz="1108"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490709" y="4175662"/>
            <a:ext cx="8291882" cy="2652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0" name="正方形/長方形 129"/>
          <p:cNvSpPr/>
          <p:nvPr/>
        </p:nvSpPr>
        <p:spPr>
          <a:xfrm>
            <a:off x="1002024" y="4144198"/>
            <a:ext cx="332345" cy="26527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a:r>
              <a:rPr kumimoji="1" lang="ja-JP" altLang="en-US" sz="1292" b="1" dirty="0">
                <a:latin typeface="Meiryo UI" panose="020B0604030504040204" pitchFamily="50" charset="-128"/>
                <a:ea typeface="Meiryo UI" panose="020B0604030504040204" pitchFamily="50" charset="-128"/>
                <a:cs typeface="Meiryo UI" panose="020B0604030504040204" pitchFamily="50" charset="-128"/>
              </a:rPr>
              <a:t>復職者のための支援課題</a:t>
            </a:r>
          </a:p>
        </p:txBody>
      </p:sp>
      <p:cxnSp>
        <p:nvCxnSpPr>
          <p:cNvPr id="23" name="直線コネクタ 22"/>
          <p:cNvCxnSpPr/>
          <p:nvPr/>
        </p:nvCxnSpPr>
        <p:spPr>
          <a:xfrm>
            <a:off x="5345906" y="1153097"/>
            <a:ext cx="0" cy="265875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1453998" y="4476544"/>
            <a:ext cx="1951163" cy="376385"/>
          </a:xfrm>
          <a:prstGeom prst="rect">
            <a:avLst/>
          </a:prstGeom>
          <a:noFill/>
        </p:spPr>
        <p:txBody>
          <a:bodyPr wrap="square" rtlCol="0">
            <a:spAutoFit/>
          </a:bodyPr>
          <a:lstStyle/>
          <a:p>
            <a:r>
              <a:rPr lang="ja-JP" altLang="en-US" sz="923" dirty="0">
                <a:latin typeface="Meiryo UI" panose="020B0604030504040204" pitchFamily="50" charset="-128"/>
                <a:ea typeface="Meiryo UI" panose="020B0604030504040204" pitchFamily="50" charset="-128"/>
                <a:cs typeface="Meiryo UI" panose="020B0604030504040204" pitchFamily="50" charset="-128"/>
              </a:rPr>
              <a:t>奈良県中西部の子育て世代が中心</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（離職後経過年数は平均４年）</a:t>
            </a:r>
          </a:p>
        </p:txBody>
      </p:sp>
      <p:sp>
        <p:nvSpPr>
          <p:cNvPr id="145" name="テキスト ボックス 144"/>
          <p:cNvSpPr txBox="1"/>
          <p:nvPr/>
        </p:nvSpPr>
        <p:spPr>
          <a:xfrm>
            <a:off x="1442277" y="4875356"/>
            <a:ext cx="1630541" cy="250522"/>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108"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現職時のいきいき度</a:t>
            </a:r>
            <a:endParaRPr lang="en-US" altLang="ja-JP" sz="1108"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テキスト ボックス 145"/>
          <p:cNvSpPr txBox="1"/>
          <p:nvPr/>
        </p:nvSpPr>
        <p:spPr>
          <a:xfrm>
            <a:off x="1458530" y="5141233"/>
            <a:ext cx="2159184" cy="376385"/>
          </a:xfrm>
          <a:prstGeom prst="rect">
            <a:avLst/>
          </a:prstGeom>
          <a:noFill/>
        </p:spPr>
        <p:txBody>
          <a:bodyPr wrap="square" rtlCol="0">
            <a:spAutoFit/>
          </a:bodyPr>
          <a:lstStyle/>
          <a:p>
            <a:r>
              <a:rPr lang="ja-JP" altLang="en-US" sz="923" dirty="0">
                <a:latin typeface="Meiryo UI" panose="020B0604030504040204" pitchFamily="50" charset="-128"/>
                <a:ea typeface="Meiryo UI" panose="020B0604030504040204" pitchFamily="50" charset="-128"/>
                <a:cs typeface="Meiryo UI" panose="020B0604030504040204" pitchFamily="50" charset="-128"/>
              </a:rPr>
              <a:t>現職時のいきいき度は</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70</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代以下</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:68</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代以上</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7" name="テキスト ボックス 146"/>
          <p:cNvSpPr txBox="1"/>
          <p:nvPr/>
        </p:nvSpPr>
        <p:spPr>
          <a:xfrm>
            <a:off x="1490710" y="5653723"/>
            <a:ext cx="1920101" cy="468767"/>
          </a:xfrm>
          <a:prstGeom prst="rect">
            <a:avLst/>
          </a:prstGeom>
          <a:solidFill>
            <a:schemeClr val="accent2">
              <a:lumMod val="20000"/>
              <a:lumOff val="80000"/>
            </a:schemeClr>
          </a:solidFill>
          <a:ln>
            <a:solidFill>
              <a:schemeClr val="accent2">
                <a:lumMod val="60000"/>
                <a:lumOff val="40000"/>
              </a:schemeClr>
            </a:solidFill>
          </a:ln>
        </p:spPr>
        <p:txBody>
          <a:bodyPr wrap="square" rtlCol="0">
            <a:noAutofit/>
          </a:bodyPr>
          <a:lstStyle/>
          <a:p>
            <a:pPr>
              <a:tabLst>
                <a:tab pos="1652995" algn="r"/>
                <a:tab pos="2152704" algn="r"/>
              </a:tabLst>
            </a:pPr>
            <a:r>
              <a:rPr kumimoji="1" lang="ja-JP" altLang="en-US"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①学ぶ機会が多い</a:t>
            </a:r>
            <a:r>
              <a:rPr kumimoji="1" lang="en-US" altLang="ja-JP"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:46</a:t>
            </a:r>
            <a:r>
              <a:rPr kumimoji="1" lang="ja-JP" altLang="en-US"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a:p>
            <a:pPr>
              <a:tabLst>
                <a:tab pos="1652995" algn="r"/>
                <a:tab pos="2152704" algn="r"/>
              </a:tabLst>
            </a:pPr>
            <a:r>
              <a:rPr lang="ja-JP" altLang="en-US"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②同僚との関係がよい</a:t>
            </a:r>
            <a:r>
              <a:rPr lang="en-US" altLang="ja-JP"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:39</a:t>
            </a:r>
            <a:r>
              <a:rPr lang="ja-JP" altLang="en-US"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tabLst>
                <a:tab pos="1652995" algn="r"/>
                <a:tab pos="2152704" algn="r"/>
              </a:tabLst>
            </a:pPr>
            <a:r>
              <a:rPr lang="ja-JP" altLang="en-US"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③能力や経験を活かせる</a:t>
            </a:r>
            <a:r>
              <a:rPr lang="en-US" altLang="ja-JP"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:36</a:t>
            </a:r>
            <a:r>
              <a:rPr lang="ja-JP" altLang="en-US"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31"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テキスト ボックス 147"/>
          <p:cNvSpPr txBox="1"/>
          <p:nvPr/>
        </p:nvSpPr>
        <p:spPr>
          <a:xfrm>
            <a:off x="1442675" y="5473576"/>
            <a:ext cx="930565"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プラス要素</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テキスト ボックス 148"/>
          <p:cNvSpPr txBox="1"/>
          <p:nvPr/>
        </p:nvSpPr>
        <p:spPr>
          <a:xfrm>
            <a:off x="1490710" y="6267720"/>
            <a:ext cx="1920101" cy="468767"/>
          </a:xfrm>
          <a:prstGeom prst="rect">
            <a:avLst/>
          </a:prstGeom>
          <a:solidFill>
            <a:schemeClr val="accent5">
              <a:lumMod val="20000"/>
              <a:lumOff val="80000"/>
            </a:schemeClr>
          </a:solidFill>
          <a:ln>
            <a:solidFill>
              <a:schemeClr val="accent1">
                <a:lumMod val="60000"/>
                <a:lumOff val="40000"/>
              </a:schemeClr>
            </a:solidFill>
          </a:ln>
        </p:spPr>
        <p:txBody>
          <a:bodyPr wrap="square" rtlCol="0">
            <a:noAutofit/>
          </a:bodyPr>
          <a:lstStyle/>
          <a:p>
            <a:pPr>
              <a:tabLst>
                <a:tab pos="1652995" algn="r"/>
                <a:tab pos="2152704" algn="r"/>
              </a:tabLst>
            </a:pP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①精神的負担が大きい</a:t>
            </a:r>
            <a:r>
              <a:rPr kumimoji="1"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:75</a:t>
            </a:r>
            <a:r>
              <a:rPr kumimoji="1"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a:p>
            <a:pPr>
              <a:tabLst>
                <a:tab pos="1652995" algn="r"/>
                <a:tab pos="2152704" algn="r"/>
              </a:tabLst>
            </a:pP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②上司からハラスメントが多い</a:t>
            </a:r>
            <a:r>
              <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:42</a:t>
            </a: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tabLst>
                <a:tab pos="1652995" algn="r"/>
                <a:tab pos="2152704" algn="r"/>
              </a:tabLst>
            </a:pP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③時間外労働が多い</a:t>
            </a:r>
            <a:r>
              <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:42</a:t>
            </a:r>
            <a:r>
              <a:rPr lang="ja-JP" altLang="en-US"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31"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テキスト ボックス 149"/>
          <p:cNvSpPr txBox="1"/>
          <p:nvPr/>
        </p:nvSpPr>
        <p:spPr>
          <a:xfrm>
            <a:off x="1441467" y="6083967"/>
            <a:ext cx="930565" cy="220188"/>
          </a:xfrm>
          <a:prstGeom prst="rect">
            <a:avLst/>
          </a:prstGeom>
          <a:noFill/>
        </p:spPr>
        <p:txBody>
          <a:bodyPr wrap="square" rtlCol="0">
            <a:spAutoFit/>
          </a:bodyPr>
          <a:lstStyle/>
          <a:p>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マイナス要素</a:t>
            </a:r>
            <a:r>
              <a:rPr kumimoji="1" lang="en-US" altLang="ja-JP"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3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テキスト ボックス 150"/>
          <p:cNvSpPr txBox="1"/>
          <p:nvPr/>
        </p:nvSpPr>
        <p:spPr>
          <a:xfrm>
            <a:off x="3992964" y="4226021"/>
            <a:ext cx="1618819" cy="250522"/>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108"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離職経歴からみられること</a:t>
            </a:r>
            <a:endParaRPr lang="en-US" altLang="ja-JP" sz="1108"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テキスト ボックス 151"/>
          <p:cNvSpPr txBox="1"/>
          <p:nvPr/>
        </p:nvSpPr>
        <p:spPr>
          <a:xfrm>
            <a:off x="3978579" y="4543013"/>
            <a:ext cx="2273674" cy="944489"/>
          </a:xfrm>
          <a:prstGeom prst="rect">
            <a:avLst/>
          </a:prstGeom>
          <a:noFill/>
        </p:spPr>
        <p:txBody>
          <a:bodyPr wrap="square" rtlCol="0">
            <a:spAutoFit/>
          </a:bodyPr>
          <a:lstStyle/>
          <a:p>
            <a:r>
              <a:rPr lang="en-US" altLang="ja-JP" sz="923"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23"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施設目</a:t>
            </a:r>
            <a:r>
              <a:rPr lang="en-US" altLang="ja-JP" sz="923"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「結婚や出産」を経験し、勤務時間の柔軟な対応が得られずにやむなく退職</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23"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23"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施設目以降</a:t>
            </a:r>
            <a:r>
              <a:rPr kumimoji="1" lang="en-US" altLang="ja-JP" sz="923"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「精神面での健康不良や勤務意欲の減退」など、職場でのストレスが退職につながっている</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テキスト ボックス 152"/>
          <p:cNvSpPr txBox="1"/>
          <p:nvPr/>
        </p:nvSpPr>
        <p:spPr>
          <a:xfrm>
            <a:off x="3992963" y="5686652"/>
            <a:ext cx="1951163" cy="234360"/>
          </a:xfrm>
          <a:prstGeom prst="rect">
            <a:avLst/>
          </a:prstGeom>
          <a:noFill/>
        </p:spPr>
        <p:txBody>
          <a:bodyPr wrap="squar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dirty="0">
                <a:latin typeface="Meiryo UI" panose="020B0604030504040204" pitchFamily="50" charset="-128"/>
                <a:ea typeface="Meiryo UI" panose="020B0604030504040204" pitchFamily="50" charset="-128"/>
                <a:cs typeface="Meiryo UI" panose="020B0604030504040204" pitchFamily="50" charset="-128"/>
              </a:rPr>
              <a:t>離職防止に欠かせない要件</a:t>
            </a:r>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082995" y="5913933"/>
            <a:ext cx="2259944" cy="383110"/>
          </a:xfrm>
          <a:prstGeom prst="rect">
            <a:avLst/>
          </a:prstGeom>
          <a:noFill/>
          <a:ln w="19050">
            <a:solidFill>
              <a:schemeClr val="accent2">
                <a:lumMod val="75000"/>
              </a:schemeClr>
            </a:solidFill>
          </a:ln>
        </p:spPr>
        <p:txBody>
          <a:bodyPr wrap="square" rtlCol="0" anchor="ctr" anchorCtr="1">
            <a:noAutofit/>
          </a:bodyPr>
          <a:lstStyle/>
          <a:p>
            <a:r>
              <a:rPr kumimoji="1" lang="ja-JP" altLang="en-US" sz="1108"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出産・育児に伴う柔軟な勤務対応</a:t>
            </a:r>
          </a:p>
        </p:txBody>
      </p:sp>
      <p:sp>
        <p:nvSpPr>
          <p:cNvPr id="154" name="テキスト ボックス 153"/>
          <p:cNvSpPr txBox="1"/>
          <p:nvPr/>
        </p:nvSpPr>
        <p:spPr>
          <a:xfrm>
            <a:off x="4082997" y="6353376"/>
            <a:ext cx="2259944" cy="383110"/>
          </a:xfrm>
          <a:prstGeom prst="rect">
            <a:avLst/>
          </a:prstGeom>
          <a:noFill/>
          <a:ln w="19050">
            <a:solidFill>
              <a:schemeClr val="accent1">
                <a:lumMod val="75000"/>
              </a:schemeClr>
            </a:solidFill>
          </a:ln>
        </p:spPr>
        <p:txBody>
          <a:bodyPr wrap="square" rtlCol="0" anchor="ctr" anchorCtr="1">
            <a:noAutofit/>
          </a:bodyPr>
          <a:lstStyle/>
          <a:p>
            <a:r>
              <a:rPr kumimoji="1" lang="ja-JP" altLang="en-US" sz="1108"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職場でのパワーハラスメント防止</a:t>
            </a:r>
          </a:p>
        </p:txBody>
      </p:sp>
      <p:sp>
        <p:nvSpPr>
          <p:cNvPr id="29" name="フローチャート : 組合せ 28"/>
          <p:cNvSpPr/>
          <p:nvPr/>
        </p:nvSpPr>
        <p:spPr>
          <a:xfrm>
            <a:off x="4802372" y="5540046"/>
            <a:ext cx="718074" cy="159151"/>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7" name="テキスト ボックス 156"/>
          <p:cNvSpPr txBox="1"/>
          <p:nvPr/>
        </p:nvSpPr>
        <p:spPr>
          <a:xfrm>
            <a:off x="6959198" y="4214602"/>
            <a:ext cx="1510749" cy="997034"/>
          </a:xfrm>
          <a:prstGeom prst="rect">
            <a:avLst/>
          </a:prstGeom>
          <a:solidFill>
            <a:schemeClr val="accent1">
              <a:lumMod val="60000"/>
              <a:lumOff val="40000"/>
            </a:schemeClr>
          </a:solidFill>
        </p:spPr>
        <p:txBody>
          <a:bodyPr wrap="square" lIns="66462" tIns="0" rIns="66462" bIns="0" rtlCol="0" anchor="ctr" anchorCtr="1">
            <a:noAutofit/>
          </a:bodyPr>
          <a:lstStyle/>
          <a:p>
            <a:pPr algn="ct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離職者</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奈良県での復職希望</a:t>
            </a:r>
            <a:endParaRPr lang="en-US" altLang="ja-JP" sz="101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7"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6958386" y="5267828"/>
            <a:ext cx="2575062" cy="1468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aphicFrame>
        <p:nvGraphicFramePr>
          <p:cNvPr id="159" name="表 158"/>
          <p:cNvGraphicFramePr>
            <a:graphicFrameLocks noGrp="1"/>
          </p:cNvGraphicFramePr>
          <p:nvPr/>
        </p:nvGraphicFramePr>
        <p:xfrm>
          <a:off x="7088945" y="5525990"/>
          <a:ext cx="2311566" cy="462112"/>
        </p:xfrm>
        <a:graphic>
          <a:graphicData uri="http://schemas.openxmlformats.org/drawingml/2006/table">
            <a:tbl>
              <a:tblPr firstRow="1" bandRow="1">
                <a:tableStyleId>{5C22544A-7EE6-4342-B048-85BDC9FD1C3A}</a:tableStyleId>
              </a:tblPr>
              <a:tblGrid>
                <a:gridCol w="2311566">
                  <a:extLst>
                    <a:ext uri="{9D8B030D-6E8A-4147-A177-3AD203B41FA5}">
                      <a16:colId xmlns:a16="http://schemas.microsoft.com/office/drawing/2014/main" val="20000"/>
                    </a:ext>
                  </a:extLst>
                </a:gridCol>
              </a:tblGrid>
              <a:tr h="4621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3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人間関係</a:t>
                      </a:r>
                      <a:r>
                        <a:rPr kumimoji="1" lang="en-US" altLang="ja-JP" sz="13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賃金</a:t>
                      </a:r>
                      <a:r>
                        <a:rPr kumimoji="1" lang="en-US" altLang="ja-JP" sz="13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長時間労働</a:t>
                      </a:r>
                      <a:endParaRPr kumimoji="1" lang="en-US" altLang="ja-JP" sz="13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60" name="表 159"/>
          <p:cNvGraphicFramePr>
            <a:graphicFrameLocks noGrp="1"/>
          </p:cNvGraphicFramePr>
          <p:nvPr/>
        </p:nvGraphicFramePr>
        <p:xfrm>
          <a:off x="7091001" y="6233871"/>
          <a:ext cx="2309510" cy="436147"/>
        </p:xfrm>
        <a:graphic>
          <a:graphicData uri="http://schemas.openxmlformats.org/drawingml/2006/table">
            <a:tbl>
              <a:tblPr firstRow="1" bandRow="1">
                <a:tableStyleId>{5C22544A-7EE6-4342-B048-85BDC9FD1C3A}</a:tableStyleId>
              </a:tblPr>
              <a:tblGrid>
                <a:gridCol w="2309510">
                  <a:extLst>
                    <a:ext uri="{9D8B030D-6E8A-4147-A177-3AD203B41FA5}">
                      <a16:colId xmlns:a16="http://schemas.microsoft.com/office/drawing/2014/main" val="20000"/>
                    </a:ext>
                  </a:extLst>
                </a:gridCol>
              </a:tblGrid>
              <a:tr h="436147">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3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求人情報の提供</a:t>
                      </a:r>
                      <a:r>
                        <a:rPr kumimoji="1" lang="en-US" altLang="ja-JP" sz="13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再就職研修</a:t>
                      </a:r>
                      <a:endParaRPr kumimoji="1" lang="en-US" altLang="ja-JP" sz="13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nchorCtr="1">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1" name="テキスト ボックス 160"/>
          <p:cNvSpPr txBox="1"/>
          <p:nvPr/>
        </p:nvSpPr>
        <p:spPr>
          <a:xfrm>
            <a:off x="7059732" y="5296836"/>
            <a:ext cx="1967728" cy="262829"/>
          </a:xfrm>
          <a:prstGeom prst="rect">
            <a:avLst/>
          </a:prstGeom>
          <a:noFill/>
        </p:spPr>
        <p:txBody>
          <a:bodyPr wrap="square" rtlCol="0">
            <a:spAutoFit/>
          </a:bodyPr>
          <a:lstStyle/>
          <a:p>
            <a:r>
              <a:rPr lang="ja-JP" altLang="en-US" sz="1108" dirty="0">
                <a:latin typeface="Meiryo UI" panose="020B0604030504040204" pitchFamily="50" charset="-128"/>
                <a:ea typeface="Meiryo UI" panose="020B0604030504040204" pitchFamily="50" charset="-128"/>
                <a:cs typeface="Meiryo UI" panose="020B0604030504040204" pitchFamily="50" charset="-128"/>
              </a:rPr>
              <a:t>ケアすべきこと</a:t>
            </a:r>
            <a:endParaRPr kumimoji="1" lang="ja-JP" altLang="en-US"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テキスト ボックス 161"/>
          <p:cNvSpPr txBox="1"/>
          <p:nvPr/>
        </p:nvSpPr>
        <p:spPr>
          <a:xfrm>
            <a:off x="7056873" y="6015513"/>
            <a:ext cx="1478383" cy="262829"/>
          </a:xfrm>
          <a:prstGeom prst="rect">
            <a:avLst/>
          </a:prstGeom>
          <a:noFill/>
        </p:spPr>
        <p:txBody>
          <a:bodyPr wrap="square" rtlCol="0">
            <a:spAutoFit/>
          </a:bodyPr>
          <a:lstStyle/>
          <a:p>
            <a:r>
              <a:rPr lang="ja-JP" altLang="en-US" sz="1108" dirty="0">
                <a:latin typeface="Meiryo UI" panose="020B0604030504040204" pitchFamily="50" charset="-128"/>
                <a:ea typeface="Meiryo UI" panose="020B0604030504040204" pitchFamily="50" charset="-128"/>
                <a:cs typeface="Meiryo UI" panose="020B0604030504040204" pitchFamily="50" charset="-128"/>
              </a:rPr>
              <a:t>支援すべきこと</a:t>
            </a:r>
            <a:endParaRPr kumimoji="1" lang="ja-JP" altLang="en-US"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テキスト ボックス 162"/>
          <p:cNvSpPr txBox="1"/>
          <p:nvPr/>
        </p:nvSpPr>
        <p:spPr>
          <a:xfrm>
            <a:off x="1623647" y="3854055"/>
            <a:ext cx="7470282" cy="262829"/>
          </a:xfrm>
          <a:prstGeom prst="rect">
            <a:avLst/>
          </a:prstGeom>
          <a:noFill/>
        </p:spPr>
        <p:txBody>
          <a:bodyPr wrap="square" rtlCol="0">
            <a:spAutoFit/>
          </a:bodyPr>
          <a:lstStyle/>
          <a:p>
            <a:pPr algn="ctr"/>
            <a:r>
              <a:rPr kumimoji="1" lang="ja-JP" altLang="en-US" sz="1108"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専門職として活躍し続けてもらうには、ライフステージの変化への対応とキャリア形成の支援および資格の有効活用が求められる</a:t>
            </a:r>
          </a:p>
        </p:txBody>
      </p:sp>
      <p:sp>
        <p:nvSpPr>
          <p:cNvPr id="164" name="上下矢印 163"/>
          <p:cNvSpPr/>
          <p:nvPr/>
        </p:nvSpPr>
        <p:spPr>
          <a:xfrm>
            <a:off x="5043550" y="3713002"/>
            <a:ext cx="634700" cy="520144"/>
          </a:xfrm>
          <a:prstGeom prst="upDownArrow">
            <a:avLst>
              <a:gd name="adj1" fmla="val 50000"/>
              <a:gd name="adj2" fmla="val 31002"/>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50" name="グループ化 49">
            <a:extLst>
              <a:ext uri="{FF2B5EF4-FFF2-40B4-BE49-F238E27FC236}">
                <a16:creationId xmlns:a16="http://schemas.microsoft.com/office/drawing/2014/main" id="{C3644A01-659A-4AD3-AA6E-128D04C9EB3A}"/>
              </a:ext>
            </a:extLst>
          </p:cNvPr>
          <p:cNvGrpSpPr/>
          <p:nvPr/>
        </p:nvGrpSpPr>
        <p:grpSpPr>
          <a:xfrm>
            <a:off x="773906" y="428100"/>
            <a:ext cx="9144000" cy="463615"/>
            <a:chOff x="0" y="77262"/>
            <a:chExt cx="9144000" cy="463615"/>
          </a:xfrm>
        </p:grpSpPr>
        <p:sp>
          <p:nvSpPr>
            <p:cNvPr id="51" name="正方形/長方形 50">
              <a:extLst>
                <a:ext uri="{FF2B5EF4-FFF2-40B4-BE49-F238E27FC236}">
                  <a16:creationId xmlns:a16="http://schemas.microsoft.com/office/drawing/2014/main" id="{90A856B7-7966-49B7-89D1-B59AE6A1D115}"/>
                </a:ext>
              </a:extLst>
            </p:cNvPr>
            <p:cNvSpPr/>
            <p:nvPr/>
          </p:nvSpPr>
          <p:spPr>
            <a:xfrm>
              <a:off x="0" y="259295"/>
              <a:ext cx="5146980" cy="281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3AE4C37-A62C-436F-A9B6-5A2D9FE0879C}"/>
                </a:ext>
              </a:extLst>
            </p:cNvPr>
            <p:cNvSpPr/>
            <p:nvPr/>
          </p:nvSpPr>
          <p:spPr>
            <a:xfrm>
              <a:off x="0" y="77262"/>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grpSp>
      <p:sp>
        <p:nvSpPr>
          <p:cNvPr id="53" name="テキスト ボックス 52">
            <a:extLst>
              <a:ext uri="{FF2B5EF4-FFF2-40B4-BE49-F238E27FC236}">
                <a16:creationId xmlns:a16="http://schemas.microsoft.com/office/drawing/2014/main" id="{8C7171C0-CC5D-4C0D-8E8F-D27FDE584805}"/>
              </a:ext>
            </a:extLst>
          </p:cNvPr>
          <p:cNvSpPr txBox="1"/>
          <p:nvPr/>
        </p:nvSpPr>
        <p:spPr>
          <a:xfrm>
            <a:off x="993250" y="859936"/>
            <a:ext cx="2901005" cy="454612"/>
          </a:xfrm>
          <a:prstGeom prst="rect">
            <a:avLst/>
          </a:prstGeom>
          <a:noFill/>
        </p:spPr>
        <p:txBody>
          <a:bodyPr wrap="none" lIns="66462" tIns="0" rIns="66462" bIns="0" rtlCol="0">
            <a:spAutoFit/>
          </a:bodyPr>
          <a:lstStyle/>
          <a:p>
            <a:r>
              <a:rPr lang="ja-JP" altLang="en-US" sz="1477" dirty="0">
                <a:latin typeface="BIZ UDPゴシック" panose="020B0400000000000000" pitchFamily="50" charset="-128"/>
                <a:ea typeface="BIZ UDPゴシック" panose="020B0400000000000000" pitchFamily="50" charset="-128"/>
                <a:cs typeface="Meiryo UI" panose="020B0604030504040204" pitchFamily="50" charset="-128"/>
              </a:rPr>
              <a:t>まとめ　２）人材を確保するために</a:t>
            </a:r>
            <a:endParaRPr lang="zh-TW" altLang="en-US" sz="1477" dirty="0">
              <a:latin typeface="BIZ UDPゴシック" panose="020B0400000000000000" pitchFamily="50" charset="-128"/>
              <a:ea typeface="BIZ UDPゴシック" panose="020B0400000000000000" pitchFamily="50" charset="-128"/>
              <a:cs typeface="Meiryo UI" panose="020B0604030504040204" pitchFamily="50" charset="-128"/>
            </a:endParaRPr>
          </a:p>
          <a:p>
            <a:endParaRPr lang="zh-TW" altLang="en-US" sz="1477"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867A5ECF-78F7-4A72-A179-8E08B41C3803}"/>
              </a:ext>
            </a:extLst>
          </p:cNvPr>
          <p:cNvSpPr txBox="1"/>
          <p:nvPr/>
        </p:nvSpPr>
        <p:spPr>
          <a:xfrm>
            <a:off x="9590320" y="6968847"/>
            <a:ext cx="327586" cy="230832"/>
          </a:xfrm>
          <a:prstGeom prst="rect">
            <a:avLst/>
          </a:prstGeom>
          <a:noFill/>
        </p:spPr>
        <p:txBody>
          <a:bodyPr wrap="square">
            <a:spAutoFit/>
          </a:bodyPr>
          <a:lstStyle/>
          <a:p>
            <a:r>
              <a:rPr kumimoji="1" lang="en-US" altLang="ja-JP" sz="900" dirty="0"/>
              <a:t>33</a:t>
            </a:r>
            <a:endParaRPr kumimoji="1" lang="ja-JP" altLang="en-US" sz="900" dirty="0"/>
          </a:p>
        </p:txBody>
      </p:sp>
    </p:spTree>
    <p:extLst>
      <p:ext uri="{BB962C8B-B14F-4D97-AF65-F5344CB8AC3E}">
        <p14:creationId xmlns:p14="http://schemas.microsoft.com/office/powerpoint/2010/main" val="254876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451FB03-7A73-4603-B966-A904485C922C}"/>
              </a:ext>
            </a:extLst>
          </p:cNvPr>
          <p:cNvSpPr txBox="1">
            <a:spLocks/>
          </p:cNvSpPr>
          <p:nvPr/>
        </p:nvSpPr>
        <p:spPr>
          <a:xfrm>
            <a:off x="773906" y="641113"/>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３．看護職の働きがい</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いきいきと働いてもらうには</a:t>
            </a:r>
            <a:r>
              <a:rPr lang="en-US" altLang="ja-JP" sz="1300" dirty="0">
                <a:latin typeface="BIZ UDPゴシック" panose="020B0400000000000000" pitchFamily="50" charset="-128"/>
                <a:ea typeface="BIZ UDPゴシック" panose="020B0400000000000000" pitchFamily="50" charset="-128"/>
              </a:rPr>
              <a:t>】</a:t>
            </a:r>
            <a:endParaRPr lang="ja-JP" altLang="en-US" sz="1300"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A777573C-ACFB-4C4D-A180-6D7A9076F5AB}"/>
              </a:ext>
            </a:extLst>
          </p:cNvPr>
          <p:cNvGrpSpPr/>
          <p:nvPr/>
        </p:nvGrpSpPr>
        <p:grpSpPr>
          <a:xfrm>
            <a:off x="881077" y="1076470"/>
            <a:ext cx="8778538" cy="5040264"/>
            <a:chOff x="107171" y="801503"/>
            <a:chExt cx="8778538" cy="5040264"/>
          </a:xfrm>
        </p:grpSpPr>
        <p:sp>
          <p:nvSpPr>
            <p:cNvPr id="52" name="正方形/長方形 51">
              <a:extLst>
                <a:ext uri="{FF2B5EF4-FFF2-40B4-BE49-F238E27FC236}">
                  <a16:creationId xmlns:a16="http://schemas.microsoft.com/office/drawing/2014/main" id="{B6FC7A1F-BD86-4289-A713-4853BC854879}"/>
                </a:ext>
              </a:extLst>
            </p:cNvPr>
            <p:cNvSpPr/>
            <p:nvPr/>
          </p:nvSpPr>
          <p:spPr>
            <a:xfrm>
              <a:off x="107171" y="801503"/>
              <a:ext cx="3461494" cy="28670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（１）</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看護職としていきいきと働けていると思いますか</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5092D482-9F19-460B-8815-8B7F73052FC1}"/>
                </a:ext>
              </a:extLst>
            </p:cNvPr>
            <p:cNvPicPr>
              <a:picLocks noChangeAspect="1"/>
            </p:cNvPicPr>
            <p:nvPr/>
          </p:nvPicPr>
          <p:blipFill>
            <a:blip r:embed="rId2"/>
            <a:stretch>
              <a:fillRect/>
            </a:stretch>
          </p:blipFill>
          <p:spPr>
            <a:xfrm>
              <a:off x="230213" y="1712323"/>
              <a:ext cx="8655496" cy="4129444"/>
            </a:xfrm>
            <a:prstGeom prst="rect">
              <a:avLst/>
            </a:prstGeom>
          </p:spPr>
        </p:pic>
        <p:pic>
          <p:nvPicPr>
            <p:cNvPr id="36" name="図 35">
              <a:extLst>
                <a:ext uri="{FF2B5EF4-FFF2-40B4-BE49-F238E27FC236}">
                  <a16:creationId xmlns:a16="http://schemas.microsoft.com/office/drawing/2014/main" id="{F6EA2FB7-BA4C-4CC7-A380-61A43A184DE0}"/>
                </a:ext>
              </a:extLst>
            </p:cNvPr>
            <p:cNvPicPr>
              <a:picLocks noChangeAspect="1"/>
            </p:cNvPicPr>
            <p:nvPr/>
          </p:nvPicPr>
          <p:blipFill>
            <a:blip r:embed="rId3"/>
            <a:stretch>
              <a:fillRect/>
            </a:stretch>
          </p:blipFill>
          <p:spPr>
            <a:xfrm>
              <a:off x="4502139" y="1155961"/>
              <a:ext cx="4365248" cy="495763"/>
            </a:xfrm>
            <a:prstGeom prst="rect">
              <a:avLst/>
            </a:prstGeom>
          </p:spPr>
        </p:pic>
      </p:grpSp>
      <p:sp>
        <p:nvSpPr>
          <p:cNvPr id="37" name="正方形/長方形 36">
            <a:extLst>
              <a:ext uri="{FF2B5EF4-FFF2-40B4-BE49-F238E27FC236}">
                <a16:creationId xmlns:a16="http://schemas.microsoft.com/office/drawing/2014/main" id="{02247C06-332E-49C8-B280-B877F3033C80}"/>
              </a:ext>
            </a:extLst>
          </p:cNvPr>
          <p:cNvSpPr/>
          <p:nvPr/>
        </p:nvSpPr>
        <p:spPr>
          <a:xfrm>
            <a:off x="881077" y="1389148"/>
            <a:ext cx="8901580" cy="4728351"/>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39" name="正方形/長方形 38">
            <a:extLst>
              <a:ext uri="{FF2B5EF4-FFF2-40B4-BE49-F238E27FC236}">
                <a16:creationId xmlns:a16="http://schemas.microsoft.com/office/drawing/2014/main" id="{AE5E14A5-CEA3-45EF-B0E2-AB868752CEFB}"/>
              </a:ext>
            </a:extLst>
          </p:cNvPr>
          <p:cNvSpPr/>
          <p:nvPr/>
        </p:nvSpPr>
        <p:spPr>
          <a:xfrm>
            <a:off x="881078" y="6178098"/>
            <a:ext cx="8807353" cy="869631"/>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◇県内看護師の過半数</a:t>
            </a:r>
            <a:r>
              <a:rPr kumimoji="1" lang="en-US" altLang="ja-JP" sz="1200" dirty="0">
                <a:latin typeface="BIZ UDPゴシック" panose="020B0400000000000000" pitchFamily="50" charset="-128"/>
                <a:ea typeface="BIZ UDPゴシック" panose="020B0400000000000000" pitchFamily="50" charset="-128"/>
              </a:rPr>
              <a:t>54</a:t>
            </a:r>
            <a:r>
              <a:rPr kumimoji="1" lang="ja-JP" altLang="en-US" sz="1200" dirty="0">
                <a:latin typeface="BIZ UDPゴシック" panose="020B0400000000000000" pitchFamily="50" charset="-128"/>
                <a:ea typeface="BIZ UDPゴシック" panose="020B0400000000000000" pitchFamily="50" charset="-128"/>
              </a:rPr>
              <a:t>％がいきいきと働けているが、半数弱が否定。（いきいき度は</a:t>
            </a:r>
            <a:r>
              <a:rPr kumimoji="1" lang="en-US" altLang="ja-JP" sz="1200" dirty="0">
                <a:latin typeface="BIZ UDPゴシック" panose="020B0400000000000000" pitchFamily="50" charset="-128"/>
                <a:ea typeface="BIZ UDPゴシック" panose="020B0400000000000000" pitchFamily="50" charset="-128"/>
              </a:rPr>
              <a:t>54</a:t>
            </a:r>
            <a:r>
              <a:rPr kumimoji="1" lang="ja-JP" altLang="en-US" sz="1200" dirty="0">
                <a:latin typeface="BIZ UDPゴシック" panose="020B0400000000000000" pitchFamily="50" charset="-128"/>
                <a:ea typeface="BIZ UDPゴシック" panose="020B0400000000000000" pitchFamily="50" charset="-128"/>
              </a:rPr>
              <a:t>％と、ぎりぎり過半数。）</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◇いきいき度が相対的に低い層は、</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年以上</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年未満のキャリア／中間管理職／</a:t>
            </a:r>
            <a:r>
              <a:rPr kumimoji="1" lang="en-US" altLang="ja-JP" sz="1200" dirty="0">
                <a:latin typeface="BIZ UDPゴシック" panose="020B0400000000000000" pitchFamily="50" charset="-128"/>
                <a:ea typeface="BIZ UDPゴシック" panose="020B0400000000000000" pitchFamily="50" charset="-128"/>
              </a:rPr>
              <a:t>500</a:t>
            </a:r>
            <a:r>
              <a:rPr kumimoji="1" lang="ja-JP" altLang="en-US" sz="1200" dirty="0">
                <a:latin typeface="BIZ UDPゴシック" panose="020B0400000000000000" pitchFamily="50" charset="-128"/>
                <a:ea typeface="BIZ UDPゴシック" panose="020B0400000000000000" pitchFamily="50" charset="-128"/>
              </a:rPr>
              <a:t>床未満の中規模以下の病院で、県外就業経験による差はみられないが、正規・非正規では差が大きく、正規雇用は非正規よりいきいき度が低い。　</a:t>
            </a:r>
          </a:p>
        </p:txBody>
      </p:sp>
      <p:sp>
        <p:nvSpPr>
          <p:cNvPr id="2" name="スライド番号プレースホルダー 1">
            <a:extLst>
              <a:ext uri="{FF2B5EF4-FFF2-40B4-BE49-F238E27FC236}">
                <a16:creationId xmlns:a16="http://schemas.microsoft.com/office/drawing/2014/main" id="{6A7F821E-35C1-49FD-A655-7B0D3B98E9B8}"/>
              </a:ext>
            </a:extLst>
          </p:cNvPr>
          <p:cNvSpPr>
            <a:spLocks noGrp="1"/>
          </p:cNvSpPr>
          <p:nvPr>
            <p:ph type="sldNum" sz="quarter" idx="12"/>
          </p:nvPr>
        </p:nvSpPr>
        <p:spPr>
          <a:xfrm>
            <a:off x="7860506" y="6774046"/>
            <a:ext cx="2057400" cy="365125"/>
          </a:xfrm>
        </p:spPr>
        <p:txBody>
          <a:bodyPr/>
          <a:lstStyle/>
          <a:p>
            <a:fld id="{041AAA2B-8B21-46C5-A5F3-A5DBCC7D0D35}" type="slidenum">
              <a:rPr kumimoji="1" lang="ja-JP" altLang="en-US" smtClean="0"/>
              <a:t>4</a:t>
            </a:fld>
            <a:endParaRPr kumimoji="1" lang="ja-JP" altLang="en-US" dirty="0"/>
          </a:p>
        </p:txBody>
      </p:sp>
    </p:spTree>
    <p:extLst>
      <p:ext uri="{BB962C8B-B14F-4D97-AF65-F5344CB8AC3E}">
        <p14:creationId xmlns:p14="http://schemas.microsoft.com/office/powerpoint/2010/main" val="158486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451FB03-7A73-4603-B966-A904485C922C}"/>
              </a:ext>
            </a:extLst>
          </p:cNvPr>
          <p:cNvSpPr txBox="1">
            <a:spLocks/>
          </p:cNvSpPr>
          <p:nvPr/>
        </p:nvSpPr>
        <p:spPr>
          <a:xfrm>
            <a:off x="773906" y="632108"/>
            <a:ext cx="9008751"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３．看護職の働きがい</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いきいきと働いてもらうには</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（参考資料１　：　</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いきいき就業理由</a:t>
            </a:r>
            <a:r>
              <a:rPr lang="ja-JP" altLang="en-US" sz="1300" dirty="0">
                <a:latin typeface="BIZ UDPゴシック" panose="020B0400000000000000" pitchFamily="50" charset="-128"/>
                <a:ea typeface="BIZ UDPゴシック" panose="020B0400000000000000" pitchFamily="50" charset="-128"/>
              </a:rPr>
              <a:t>カテゴリウェイト）</a:t>
            </a:r>
          </a:p>
        </p:txBody>
      </p:sp>
      <p:grpSp>
        <p:nvGrpSpPr>
          <p:cNvPr id="3" name="グループ化 2">
            <a:extLst>
              <a:ext uri="{FF2B5EF4-FFF2-40B4-BE49-F238E27FC236}">
                <a16:creationId xmlns:a16="http://schemas.microsoft.com/office/drawing/2014/main" id="{52A46FD6-FF53-4BA3-A999-4B8D30CF985E}"/>
              </a:ext>
            </a:extLst>
          </p:cNvPr>
          <p:cNvGrpSpPr/>
          <p:nvPr/>
        </p:nvGrpSpPr>
        <p:grpSpPr>
          <a:xfrm>
            <a:off x="881077" y="1398197"/>
            <a:ext cx="8901580" cy="2436533"/>
            <a:chOff x="107171" y="1047359"/>
            <a:chExt cx="8901580" cy="2436533"/>
          </a:xfrm>
        </p:grpSpPr>
        <p:grpSp>
          <p:nvGrpSpPr>
            <p:cNvPr id="2" name="グループ化 1">
              <a:extLst>
                <a:ext uri="{FF2B5EF4-FFF2-40B4-BE49-F238E27FC236}">
                  <a16:creationId xmlns:a16="http://schemas.microsoft.com/office/drawing/2014/main" id="{341AE25E-7F46-4DB9-9174-D2137CBBEF4C}"/>
                </a:ext>
              </a:extLst>
            </p:cNvPr>
            <p:cNvGrpSpPr/>
            <p:nvPr/>
          </p:nvGrpSpPr>
          <p:grpSpPr>
            <a:xfrm>
              <a:off x="107171" y="1047359"/>
              <a:ext cx="8901580" cy="2436533"/>
              <a:chOff x="107171" y="1051010"/>
              <a:chExt cx="8901580" cy="2436533"/>
            </a:xfrm>
          </p:grpSpPr>
          <p:sp>
            <p:nvSpPr>
              <p:cNvPr id="37" name="正方形/長方形 36">
                <a:extLst>
                  <a:ext uri="{FF2B5EF4-FFF2-40B4-BE49-F238E27FC236}">
                    <a16:creationId xmlns:a16="http://schemas.microsoft.com/office/drawing/2014/main" id="{02247C06-332E-49C8-B280-B877F3033C80}"/>
                  </a:ext>
                </a:extLst>
              </p:cNvPr>
              <p:cNvSpPr/>
              <p:nvPr/>
            </p:nvSpPr>
            <p:spPr>
              <a:xfrm>
                <a:off x="107171" y="1103437"/>
                <a:ext cx="8901580" cy="2379586"/>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88A8DFEA-176B-4C6B-B534-A5236F604C34}"/>
                  </a:ext>
                </a:extLst>
              </p:cNvPr>
              <p:cNvPicPr>
                <a:picLocks noChangeAspect="1"/>
              </p:cNvPicPr>
              <p:nvPr/>
            </p:nvPicPr>
            <p:blipFill>
              <a:blip r:embed="rId2"/>
              <a:stretch>
                <a:fillRect/>
              </a:stretch>
            </p:blipFill>
            <p:spPr>
              <a:xfrm>
                <a:off x="227247" y="1051010"/>
                <a:ext cx="8594536" cy="2436533"/>
              </a:xfrm>
              <a:prstGeom prst="rect">
                <a:avLst/>
              </a:prstGeom>
            </p:spPr>
          </p:pic>
        </p:grpSp>
        <p:pic>
          <p:nvPicPr>
            <p:cNvPr id="11" name="図 10">
              <a:extLst>
                <a:ext uri="{FF2B5EF4-FFF2-40B4-BE49-F238E27FC236}">
                  <a16:creationId xmlns:a16="http://schemas.microsoft.com/office/drawing/2014/main" id="{1F824FFE-B8C7-40FF-B3B3-87CC07D4B62A}"/>
                </a:ext>
              </a:extLst>
            </p:cNvPr>
            <p:cNvPicPr>
              <a:picLocks noChangeAspect="1"/>
            </p:cNvPicPr>
            <p:nvPr/>
          </p:nvPicPr>
          <p:blipFill>
            <a:blip r:embed="rId3"/>
            <a:stretch>
              <a:fillRect/>
            </a:stretch>
          </p:blipFill>
          <p:spPr>
            <a:xfrm>
              <a:off x="6447119" y="1177555"/>
              <a:ext cx="2494740" cy="221703"/>
            </a:xfrm>
            <a:prstGeom prst="rect">
              <a:avLst/>
            </a:prstGeom>
          </p:spPr>
        </p:pic>
      </p:grpSp>
      <p:sp>
        <p:nvSpPr>
          <p:cNvPr id="13" name="正方形/長方形 12">
            <a:extLst>
              <a:ext uri="{FF2B5EF4-FFF2-40B4-BE49-F238E27FC236}">
                <a16:creationId xmlns:a16="http://schemas.microsoft.com/office/drawing/2014/main" id="{5FF84518-0DA6-4046-A01B-44524FFF93B5}"/>
              </a:ext>
            </a:extLst>
          </p:cNvPr>
          <p:cNvSpPr/>
          <p:nvPr/>
        </p:nvSpPr>
        <p:spPr>
          <a:xfrm>
            <a:off x="881077" y="1065326"/>
            <a:ext cx="2130932" cy="336767"/>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いきいきと働けている理由</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86F69D7-FE56-4729-840D-1A40036799C2}"/>
              </a:ext>
            </a:extLst>
          </p:cNvPr>
          <p:cNvSpPr/>
          <p:nvPr/>
        </p:nvSpPr>
        <p:spPr>
          <a:xfrm>
            <a:off x="881077" y="3888580"/>
            <a:ext cx="2287686" cy="34507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いきいきと働けていない理由</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53F8003-F06C-46CE-B95A-F46D12BBC1A5}"/>
              </a:ext>
            </a:extLst>
          </p:cNvPr>
          <p:cNvSpPr/>
          <p:nvPr/>
        </p:nvSpPr>
        <p:spPr>
          <a:xfrm>
            <a:off x="881077" y="4282972"/>
            <a:ext cx="8901580" cy="2379586"/>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nvGrpSpPr>
          <p:cNvPr id="7" name="グループ化 6">
            <a:extLst>
              <a:ext uri="{FF2B5EF4-FFF2-40B4-BE49-F238E27FC236}">
                <a16:creationId xmlns:a16="http://schemas.microsoft.com/office/drawing/2014/main" id="{94E3C64B-B58B-4E20-A22F-1A5D6F9610B9}"/>
              </a:ext>
            </a:extLst>
          </p:cNvPr>
          <p:cNvGrpSpPr/>
          <p:nvPr/>
        </p:nvGrpSpPr>
        <p:grpSpPr>
          <a:xfrm>
            <a:off x="1001153" y="4210117"/>
            <a:ext cx="8714612" cy="2436533"/>
            <a:chOff x="227247" y="3824443"/>
            <a:chExt cx="8714612" cy="2436533"/>
          </a:xfrm>
        </p:grpSpPr>
        <p:pic>
          <p:nvPicPr>
            <p:cNvPr id="16" name="図 15">
              <a:extLst>
                <a:ext uri="{FF2B5EF4-FFF2-40B4-BE49-F238E27FC236}">
                  <a16:creationId xmlns:a16="http://schemas.microsoft.com/office/drawing/2014/main" id="{28EBA667-02F7-4343-961F-AF24D0FF5B62}"/>
                </a:ext>
              </a:extLst>
            </p:cNvPr>
            <p:cNvPicPr>
              <a:picLocks noChangeAspect="1"/>
            </p:cNvPicPr>
            <p:nvPr/>
          </p:nvPicPr>
          <p:blipFill>
            <a:blip r:embed="rId4"/>
            <a:stretch>
              <a:fillRect/>
            </a:stretch>
          </p:blipFill>
          <p:spPr>
            <a:xfrm>
              <a:off x="227247" y="3824443"/>
              <a:ext cx="8594536" cy="2436533"/>
            </a:xfrm>
            <a:prstGeom prst="rect">
              <a:avLst/>
            </a:prstGeom>
          </p:spPr>
        </p:pic>
        <p:pic>
          <p:nvPicPr>
            <p:cNvPr id="19" name="図 18">
              <a:extLst>
                <a:ext uri="{FF2B5EF4-FFF2-40B4-BE49-F238E27FC236}">
                  <a16:creationId xmlns:a16="http://schemas.microsoft.com/office/drawing/2014/main" id="{466330B2-56D0-433B-8D16-47AAE3B2AADE}"/>
                </a:ext>
              </a:extLst>
            </p:cNvPr>
            <p:cNvPicPr>
              <a:picLocks noChangeAspect="1"/>
            </p:cNvPicPr>
            <p:nvPr/>
          </p:nvPicPr>
          <p:blipFill>
            <a:blip r:embed="rId3"/>
            <a:stretch>
              <a:fillRect/>
            </a:stretch>
          </p:blipFill>
          <p:spPr>
            <a:xfrm>
              <a:off x="6447119" y="3936831"/>
              <a:ext cx="2494740" cy="221703"/>
            </a:xfrm>
            <a:prstGeom prst="rect">
              <a:avLst/>
            </a:prstGeom>
          </p:spPr>
        </p:pic>
      </p:grpSp>
      <p:sp>
        <p:nvSpPr>
          <p:cNvPr id="23" name="正方形/長方形 22">
            <a:extLst>
              <a:ext uri="{FF2B5EF4-FFF2-40B4-BE49-F238E27FC236}">
                <a16:creationId xmlns:a16="http://schemas.microsoft.com/office/drawing/2014/main" id="{3E79F111-5C3D-4145-AFAA-8EC32190D9E5}"/>
              </a:ext>
            </a:extLst>
          </p:cNvPr>
          <p:cNvSpPr/>
          <p:nvPr/>
        </p:nvSpPr>
        <p:spPr>
          <a:xfrm>
            <a:off x="3012009" y="1061430"/>
            <a:ext cx="6770648" cy="34834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ja-JP" altLang="en-US" sz="1000" dirty="0">
                <a:latin typeface="BIZ UDPゴシック" panose="020B0400000000000000" pitchFamily="50" charset="-128"/>
                <a:ea typeface="BIZ UDPゴシック" panose="020B0400000000000000" pitchFamily="50" charset="-128"/>
              </a:rPr>
              <a:t>いきいきと働けている理由は、「同僚との人間関係がよい」「能力や経験を活かせる」「学ぶ機会が多い」が主なもの</a:t>
            </a:r>
          </a:p>
        </p:txBody>
      </p:sp>
      <p:sp>
        <p:nvSpPr>
          <p:cNvPr id="24" name="正方形/長方形 23">
            <a:extLst>
              <a:ext uri="{FF2B5EF4-FFF2-40B4-BE49-F238E27FC236}">
                <a16:creationId xmlns:a16="http://schemas.microsoft.com/office/drawing/2014/main" id="{7692F85A-1A42-4D70-A580-F0A9CB82AB48}"/>
              </a:ext>
            </a:extLst>
          </p:cNvPr>
          <p:cNvSpPr/>
          <p:nvPr/>
        </p:nvSpPr>
        <p:spPr>
          <a:xfrm>
            <a:off x="3168763" y="3888581"/>
            <a:ext cx="6613894" cy="348343"/>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kumimoji="1" lang="ja-JP" altLang="en-US" sz="1000" dirty="0">
                <a:latin typeface="BIZ UDPゴシック" panose="020B0400000000000000" pitchFamily="50" charset="-128"/>
                <a:ea typeface="BIZ UDPゴシック" panose="020B0400000000000000" pitchFamily="50" charset="-128"/>
              </a:rPr>
              <a:t>いきいきと働けていない理由は、「精神的負担が大きい」「身体的負担が大きい」「給料が仕事に見合わない」「時間外労働が多い」が主なもの</a:t>
            </a:r>
          </a:p>
        </p:txBody>
      </p:sp>
      <p:sp>
        <p:nvSpPr>
          <p:cNvPr id="27" name="正方形/長方形 26">
            <a:extLst>
              <a:ext uri="{FF2B5EF4-FFF2-40B4-BE49-F238E27FC236}">
                <a16:creationId xmlns:a16="http://schemas.microsoft.com/office/drawing/2014/main" id="{9F0963FA-3B52-4551-B215-1D66C755BB42}"/>
              </a:ext>
            </a:extLst>
          </p:cNvPr>
          <p:cNvSpPr/>
          <p:nvPr/>
        </p:nvSpPr>
        <p:spPr>
          <a:xfrm>
            <a:off x="914878" y="6708607"/>
            <a:ext cx="8807353" cy="422982"/>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◇いきいきと働くには、キャリア形成と職場風土、いきいきと働けないのは、労働環境が強く影響する　</a:t>
            </a:r>
          </a:p>
        </p:txBody>
      </p:sp>
      <p:sp>
        <p:nvSpPr>
          <p:cNvPr id="6" name="スライド番号プレースホルダー 5">
            <a:extLst>
              <a:ext uri="{FF2B5EF4-FFF2-40B4-BE49-F238E27FC236}">
                <a16:creationId xmlns:a16="http://schemas.microsoft.com/office/drawing/2014/main" id="{468F9AEB-8CC9-438B-BAE9-2A115E432A7B}"/>
              </a:ext>
            </a:extLst>
          </p:cNvPr>
          <p:cNvSpPr>
            <a:spLocks noGrp="1"/>
          </p:cNvSpPr>
          <p:nvPr>
            <p:ph type="sldNum" sz="quarter" idx="12"/>
          </p:nvPr>
        </p:nvSpPr>
        <p:spPr>
          <a:xfrm>
            <a:off x="7936531" y="6789739"/>
            <a:ext cx="2057400" cy="365125"/>
          </a:xfrm>
        </p:spPr>
        <p:txBody>
          <a:bodyPr/>
          <a:lstStyle/>
          <a:p>
            <a:fld id="{041AAA2B-8B21-46C5-A5F3-A5DBCC7D0D35}" type="slidenum">
              <a:rPr kumimoji="1" lang="ja-JP" altLang="en-US" smtClean="0"/>
              <a:t>5</a:t>
            </a:fld>
            <a:endParaRPr kumimoji="1" lang="ja-JP" altLang="en-US" dirty="0"/>
          </a:p>
        </p:txBody>
      </p:sp>
    </p:spTree>
    <p:extLst>
      <p:ext uri="{BB962C8B-B14F-4D97-AF65-F5344CB8AC3E}">
        <p14:creationId xmlns:p14="http://schemas.microsoft.com/office/powerpoint/2010/main" val="312657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451FB03-7A73-4603-B966-A904485C922C}"/>
              </a:ext>
            </a:extLst>
          </p:cNvPr>
          <p:cNvSpPr txBox="1">
            <a:spLocks/>
          </p:cNvSpPr>
          <p:nvPr/>
        </p:nvSpPr>
        <p:spPr>
          <a:xfrm>
            <a:off x="773906" y="605981"/>
            <a:ext cx="4929052"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３．看護職の働きがい</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いきいきと働いてもらうには</a:t>
            </a:r>
            <a:r>
              <a:rPr lang="en-US" altLang="ja-JP" sz="1300" dirty="0">
                <a:latin typeface="BIZ UDPゴシック" panose="020B0400000000000000" pitchFamily="50" charset="-128"/>
                <a:ea typeface="BIZ UDPゴシック" panose="020B0400000000000000" pitchFamily="50" charset="-128"/>
              </a:rPr>
              <a:t>】</a:t>
            </a:r>
            <a:endParaRPr lang="ja-JP" altLang="en-US" sz="13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9F0963FA-3B52-4551-B215-1D66C755BB42}"/>
              </a:ext>
            </a:extLst>
          </p:cNvPr>
          <p:cNvSpPr/>
          <p:nvPr/>
        </p:nvSpPr>
        <p:spPr>
          <a:xfrm>
            <a:off x="914877" y="6520729"/>
            <a:ext cx="8862058" cy="610860"/>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◇キャリアに応じた、いきいき働くための取組み課題は、</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年未満の層で「学びの機会づくり</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ハラスメント対策</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上司とのコミュニケーションづくり</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育児・介護支援」。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年以上の層では「同僚とのコミュニケーションづくり</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柔軟な労働条件の設定</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キャリアを活かせる環境づくり」があげられる</a:t>
            </a:r>
          </a:p>
        </p:txBody>
      </p:sp>
      <p:sp>
        <p:nvSpPr>
          <p:cNvPr id="28" name="正方形/長方形 27">
            <a:extLst>
              <a:ext uri="{FF2B5EF4-FFF2-40B4-BE49-F238E27FC236}">
                <a16:creationId xmlns:a16="http://schemas.microsoft.com/office/drawing/2014/main" id="{5A9C9A7F-101D-43F3-BB85-E0FD18FC7B86}"/>
              </a:ext>
            </a:extLst>
          </p:cNvPr>
          <p:cNvSpPr/>
          <p:nvPr/>
        </p:nvSpPr>
        <p:spPr>
          <a:xfrm>
            <a:off x="914877" y="1051892"/>
            <a:ext cx="2872196" cy="552813"/>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経験年数別いきいきと働けている理由</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918EAC07-B089-4398-8DA8-57DD681AC594}"/>
              </a:ext>
            </a:extLst>
          </p:cNvPr>
          <p:cNvSpPr/>
          <p:nvPr/>
        </p:nvSpPr>
        <p:spPr>
          <a:xfrm>
            <a:off x="3787073" y="1053696"/>
            <a:ext cx="5989862" cy="552815"/>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キャリアとの関係では、</a:t>
            </a:r>
            <a:r>
              <a:rPr lang="en-US" altLang="ja-JP" sz="1100" kern="100" dirty="0">
                <a:solidFill>
                  <a:srgbClr val="DAA600"/>
                </a:solidFill>
                <a:latin typeface="Meiryo UI" panose="020B0604030504040204" pitchFamily="50" charset="-128"/>
                <a:ea typeface="Meiryo UI" panose="020B0604030504040204" pitchFamily="50" charset="-128"/>
                <a:cs typeface="Meiryo UI" panose="020B0604030504040204" pitchFamily="50" charset="-128"/>
              </a:rPr>
              <a:t>10</a:t>
            </a:r>
            <a:r>
              <a:rPr lang="ja-JP" altLang="ja-JP" sz="1100" kern="100" dirty="0">
                <a:solidFill>
                  <a:srgbClr val="DAA600"/>
                </a:solidFill>
                <a:latin typeface="Meiryo UI" panose="020B0604030504040204" pitchFamily="50" charset="-128"/>
                <a:ea typeface="Meiryo UI" panose="020B0604030504040204" pitchFamily="50" charset="-128"/>
                <a:cs typeface="Meiryo UI" panose="020B0604030504040204" pitchFamily="50" charset="-128"/>
              </a:rPr>
              <a:t>年未満</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で「学ぶ機会が多い」「ハラスメントがない」「上司との関係がよい」「育児・介護支援がある」、</a:t>
            </a:r>
            <a:r>
              <a:rPr lang="en-US" altLang="ja-JP" sz="1100" kern="100" dirty="0">
                <a:solidFill>
                  <a:srgbClr val="007A37"/>
                </a:solidFill>
                <a:latin typeface="Meiryo UI" panose="020B0604030504040204" pitchFamily="50" charset="-128"/>
                <a:ea typeface="Meiryo UI" panose="020B0604030504040204" pitchFamily="50" charset="-128"/>
                <a:cs typeface="Meiryo UI" panose="020B0604030504040204" pitchFamily="50" charset="-128"/>
              </a:rPr>
              <a:t>10</a:t>
            </a:r>
            <a:r>
              <a:rPr lang="ja-JP" altLang="ja-JP" sz="1100" kern="100" dirty="0">
                <a:solidFill>
                  <a:srgbClr val="007A37"/>
                </a:solidFill>
                <a:latin typeface="Meiryo UI" panose="020B0604030504040204" pitchFamily="50" charset="-128"/>
                <a:ea typeface="Meiryo UI" panose="020B0604030504040204" pitchFamily="50" charset="-128"/>
                <a:cs typeface="Meiryo UI" panose="020B0604030504040204" pitchFamily="50" charset="-128"/>
              </a:rPr>
              <a:t>年以上</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で「同僚との関係がよい」「労働条件が自分に合う」「能力や経験を活かせる」が特化した理由</a:t>
            </a:r>
          </a:p>
        </p:txBody>
      </p:sp>
      <p:grpSp>
        <p:nvGrpSpPr>
          <p:cNvPr id="8" name="グループ化 7">
            <a:extLst>
              <a:ext uri="{FF2B5EF4-FFF2-40B4-BE49-F238E27FC236}">
                <a16:creationId xmlns:a16="http://schemas.microsoft.com/office/drawing/2014/main" id="{32431077-34B4-4828-80BF-CB188B772977}"/>
              </a:ext>
            </a:extLst>
          </p:cNvPr>
          <p:cNvGrpSpPr/>
          <p:nvPr/>
        </p:nvGrpSpPr>
        <p:grpSpPr>
          <a:xfrm>
            <a:off x="914877" y="1673979"/>
            <a:ext cx="8862058" cy="4846751"/>
            <a:chOff x="140971" y="1323141"/>
            <a:chExt cx="8862058" cy="4846751"/>
          </a:xfrm>
        </p:grpSpPr>
        <p:grpSp>
          <p:nvGrpSpPr>
            <p:cNvPr id="20" name="グループ化 19">
              <a:extLst>
                <a:ext uri="{FF2B5EF4-FFF2-40B4-BE49-F238E27FC236}">
                  <a16:creationId xmlns:a16="http://schemas.microsoft.com/office/drawing/2014/main" id="{C5CB2141-5B87-46FA-959C-8D4E870C032B}"/>
                </a:ext>
              </a:extLst>
            </p:cNvPr>
            <p:cNvGrpSpPr/>
            <p:nvPr/>
          </p:nvGrpSpPr>
          <p:grpSpPr>
            <a:xfrm>
              <a:off x="140971" y="1323141"/>
              <a:ext cx="8862058" cy="4846751"/>
              <a:chOff x="444882" y="1339677"/>
              <a:chExt cx="9655221" cy="5257675"/>
            </a:xfrm>
          </p:grpSpPr>
          <p:sp>
            <p:nvSpPr>
              <p:cNvPr id="21" name="テキスト ボックス 20">
                <a:extLst>
                  <a:ext uri="{FF2B5EF4-FFF2-40B4-BE49-F238E27FC236}">
                    <a16:creationId xmlns:a16="http://schemas.microsoft.com/office/drawing/2014/main" id="{B4BDA3FB-B911-45CB-97A6-3BD2F8492A64}"/>
                  </a:ext>
                </a:extLst>
              </p:cNvPr>
              <p:cNvSpPr txBox="1"/>
              <p:nvPr/>
            </p:nvSpPr>
            <p:spPr>
              <a:xfrm>
                <a:off x="522405" y="1543088"/>
                <a:ext cx="4672565" cy="434033"/>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　地域経済活動を担う基盤産業を探る「</a:t>
                </a:r>
                <a:r>
                  <a:rPr lang="en-US" altLang="ja-JP" sz="1000" dirty="0">
                    <a:latin typeface="BIZ UDPゴシック" panose="020B0400000000000000" pitchFamily="50" charset="-128"/>
                    <a:ea typeface="BIZ UDPゴシック" panose="020B0400000000000000" pitchFamily="50" charset="-128"/>
                  </a:rPr>
                  <a:t>BN</a:t>
                </a:r>
                <a:r>
                  <a:rPr lang="ja-JP" altLang="en-US" sz="1000" dirty="0">
                    <a:latin typeface="BIZ UDPゴシック" panose="020B0400000000000000" pitchFamily="50" charset="-128"/>
                    <a:ea typeface="BIZ UDPゴシック" panose="020B0400000000000000" pitchFamily="50" charset="-128"/>
                  </a:rPr>
                  <a:t>分析」を応用し、看護職の経験年数の区分ごとに相対的に重みがかかっている項目を選定した。</a:t>
                </a:r>
                <a:endParaRPr lang="en-US" altLang="ja-JP" sz="10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A86E7304-36B9-48BB-8C4B-80CFBB927FDA}"/>
                  </a:ext>
                </a:extLst>
              </p:cNvPr>
              <p:cNvSpPr txBox="1"/>
              <p:nvPr/>
            </p:nvSpPr>
            <p:spPr>
              <a:xfrm>
                <a:off x="5350016" y="1339677"/>
                <a:ext cx="4750087" cy="701129"/>
              </a:xfrm>
              <a:prstGeom prst="rect">
                <a:avLst/>
              </a:prstGeom>
              <a:noFill/>
              <a:ln>
                <a:solidFill>
                  <a:schemeClr val="tx1">
                    <a:lumMod val="50000"/>
                    <a:lumOff val="50000"/>
                  </a:schemeClr>
                </a:solidFill>
                <a:prstDash val="dash"/>
              </a:ln>
            </p:spPr>
            <p:txBody>
              <a:bodyPr wrap="square" rIns="0" rtlCol="0">
                <a:spAutoFit/>
              </a:bodyP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算出手順</a:t>
                </a:r>
                <a:r>
                  <a:rPr lang="en-US" altLang="ja-JP" sz="900" dirty="0">
                    <a:latin typeface="BIZ UDPゴシック" panose="020B0400000000000000" pitchFamily="50" charset="-128"/>
                    <a:ea typeface="BIZ UDPゴシック" panose="020B0400000000000000" pitchFamily="50" charset="-128"/>
                  </a:rPr>
                  <a:t>】</a:t>
                </a:r>
              </a:p>
              <a:p>
                <a:r>
                  <a:rPr lang="ja-JP" altLang="en-US" sz="900" dirty="0">
                    <a:latin typeface="BIZ UDPゴシック" panose="020B0400000000000000" pitchFamily="50" charset="-128"/>
                    <a:ea typeface="BIZ UDPゴシック" panose="020B0400000000000000" pitchFamily="50" charset="-128"/>
                  </a:rPr>
                  <a:t>① 看護職の経験年数の区分ごとに、全体値とのスコア差を算出</a:t>
                </a:r>
              </a:p>
              <a:p>
                <a:pPr marL="177800" indent="-177800"/>
                <a:r>
                  <a:rPr lang="ja-JP" altLang="en-US" sz="900" dirty="0">
                    <a:latin typeface="BIZ UDPゴシック" panose="020B0400000000000000" pitchFamily="50" charset="-128"/>
                    <a:ea typeface="BIZ UDPゴシック" panose="020B0400000000000000" pitchFamily="50" charset="-128"/>
                  </a:rPr>
                  <a:t>② 全体値を上回る（スコア差が正）項目を抽出</a:t>
                </a:r>
                <a:endParaRPr lang="en-US" altLang="ja-JP" sz="900" dirty="0">
                  <a:latin typeface="BIZ UDPゴシック" panose="020B0400000000000000" pitchFamily="50" charset="-128"/>
                  <a:ea typeface="BIZ UDPゴシック" panose="020B0400000000000000" pitchFamily="50" charset="-128"/>
                </a:endParaRPr>
              </a:p>
              <a:p>
                <a:pPr marL="177800" indent="-177800"/>
                <a:r>
                  <a:rPr lang="ja-JP" altLang="en-US" sz="900" dirty="0">
                    <a:latin typeface="BIZ UDPゴシック" panose="020B0400000000000000" pitchFamily="50" charset="-128"/>
                    <a:ea typeface="BIZ UDPゴシック" panose="020B0400000000000000" pitchFamily="50" charset="-128"/>
                  </a:rPr>
                  <a:t>③ ②で抽出した項目を基盤項目とみなし、その差分の</a:t>
                </a:r>
                <a:r>
                  <a:rPr lang="en-US" altLang="ja-JP" sz="900" dirty="0">
                    <a:latin typeface="BIZ UDPゴシック" panose="020B0400000000000000" pitchFamily="50" charset="-128"/>
                    <a:ea typeface="BIZ UDPゴシック" panose="020B0400000000000000" pitchFamily="50" charset="-128"/>
                  </a:rPr>
                  <a:t>100</a:t>
                </a:r>
                <a:r>
                  <a:rPr lang="ja-JP" altLang="en-US" sz="900" dirty="0">
                    <a:latin typeface="BIZ UDPゴシック" panose="020B0400000000000000" pitchFamily="50" charset="-128"/>
                    <a:ea typeface="BIZ UDPゴシック" panose="020B0400000000000000" pitchFamily="50" charset="-128"/>
                  </a:rPr>
                  <a:t>分率スコアを算出</a:t>
                </a:r>
              </a:p>
            </p:txBody>
          </p:sp>
          <p:pic>
            <p:nvPicPr>
              <p:cNvPr id="25" name="図 24">
                <a:extLst>
                  <a:ext uri="{FF2B5EF4-FFF2-40B4-BE49-F238E27FC236}">
                    <a16:creationId xmlns:a16="http://schemas.microsoft.com/office/drawing/2014/main" id="{358A3C58-1573-4A22-AAD8-1BCC8DA066E4}"/>
                  </a:ext>
                </a:extLst>
              </p:cNvPr>
              <p:cNvPicPr>
                <a:picLocks noChangeAspect="1"/>
              </p:cNvPicPr>
              <p:nvPr/>
            </p:nvPicPr>
            <p:blipFill>
              <a:blip r:embed="rId2"/>
              <a:stretch>
                <a:fillRect/>
              </a:stretch>
            </p:blipFill>
            <p:spPr>
              <a:xfrm>
                <a:off x="782388" y="2113994"/>
                <a:ext cx="9317715" cy="4483358"/>
              </a:xfrm>
              <a:prstGeom prst="rect">
                <a:avLst/>
              </a:prstGeom>
            </p:spPr>
          </p:pic>
          <p:sp>
            <p:nvSpPr>
              <p:cNvPr id="26" name="ホームベース 14">
                <a:extLst>
                  <a:ext uri="{FF2B5EF4-FFF2-40B4-BE49-F238E27FC236}">
                    <a16:creationId xmlns:a16="http://schemas.microsoft.com/office/drawing/2014/main" id="{36D60CCD-A461-4637-8BF2-59EE03C89488}"/>
                  </a:ext>
                </a:extLst>
              </p:cNvPr>
              <p:cNvSpPr/>
              <p:nvPr/>
            </p:nvSpPr>
            <p:spPr>
              <a:xfrm>
                <a:off x="444882" y="5744273"/>
                <a:ext cx="407970" cy="474044"/>
              </a:xfrm>
              <a:prstGeom prst="homePlate">
                <a:avLst>
                  <a:gd name="adj" fmla="val 4152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700" dirty="0">
                    <a:solidFill>
                      <a:schemeClr val="accent5"/>
                    </a:solidFill>
                    <a:latin typeface="BIZ UDゴシック" panose="020B0400000000000000" pitchFamily="49" charset="-128"/>
                    <a:ea typeface="BIZ UDゴシック" panose="020B0400000000000000" pitchFamily="49" charset="-128"/>
                  </a:rPr>
                  <a:t>特化</a:t>
                </a:r>
                <a:endParaRPr lang="en-US" altLang="ja-JP" sz="700" dirty="0">
                  <a:solidFill>
                    <a:schemeClr val="accent5"/>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accent5"/>
                    </a:solidFill>
                    <a:latin typeface="BIZ UDゴシック" panose="020B0400000000000000" pitchFamily="49" charset="-128"/>
                    <a:ea typeface="BIZ UDゴシック" panose="020B0400000000000000" pitchFamily="49" charset="-128"/>
                  </a:rPr>
                  <a:t>項目</a:t>
                </a:r>
              </a:p>
            </p:txBody>
          </p:sp>
        </p:grpSp>
        <p:sp>
          <p:nvSpPr>
            <p:cNvPr id="6" name="四角形: 角を丸くする 5">
              <a:extLst>
                <a:ext uri="{FF2B5EF4-FFF2-40B4-BE49-F238E27FC236}">
                  <a16:creationId xmlns:a16="http://schemas.microsoft.com/office/drawing/2014/main" id="{DA5FDE56-EA44-4F68-B317-82AAF2A6D703}"/>
                </a:ext>
              </a:extLst>
            </p:cNvPr>
            <p:cNvSpPr/>
            <p:nvPr/>
          </p:nvSpPr>
          <p:spPr>
            <a:xfrm>
              <a:off x="4541293" y="2036939"/>
              <a:ext cx="281156" cy="1185232"/>
            </a:xfrm>
            <a:prstGeom prst="round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6AA7FF58-E309-402B-BB64-885ECBA23CA1}"/>
                </a:ext>
              </a:extLst>
            </p:cNvPr>
            <p:cNvSpPr/>
            <p:nvPr/>
          </p:nvSpPr>
          <p:spPr>
            <a:xfrm>
              <a:off x="4836633" y="2036939"/>
              <a:ext cx="333900" cy="1185232"/>
            </a:xfrm>
            <a:prstGeom prst="round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AA2FF8E3-9A44-49C5-A3A9-DC84491D6F48}"/>
                </a:ext>
              </a:extLst>
            </p:cNvPr>
            <p:cNvSpPr/>
            <p:nvPr/>
          </p:nvSpPr>
          <p:spPr>
            <a:xfrm>
              <a:off x="5562164" y="2036939"/>
              <a:ext cx="281412" cy="1185232"/>
            </a:xfrm>
            <a:prstGeom prst="round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BD0B3741-0E8F-4267-A6CC-D91637929189}"/>
                </a:ext>
              </a:extLst>
            </p:cNvPr>
            <p:cNvSpPr/>
            <p:nvPr/>
          </p:nvSpPr>
          <p:spPr>
            <a:xfrm>
              <a:off x="7996086" y="2036939"/>
              <a:ext cx="281412" cy="1185232"/>
            </a:xfrm>
            <a:prstGeom prst="round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148F9EAC-1FD6-4832-A629-971BE94D2015}"/>
                </a:ext>
              </a:extLst>
            </p:cNvPr>
            <p:cNvSpPr/>
            <p:nvPr/>
          </p:nvSpPr>
          <p:spPr>
            <a:xfrm>
              <a:off x="3128241" y="2036939"/>
              <a:ext cx="302935" cy="1185232"/>
            </a:xfrm>
            <a:prstGeom prst="roundRect">
              <a:avLst/>
            </a:prstGeom>
            <a:noFill/>
            <a:ln w="38100">
              <a:solidFill>
                <a:srgbClr val="007A37"/>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87215450-B7AA-4F45-8A4E-D5F61A6D3F65}"/>
                </a:ext>
              </a:extLst>
            </p:cNvPr>
            <p:cNvSpPr/>
            <p:nvPr/>
          </p:nvSpPr>
          <p:spPr>
            <a:xfrm>
              <a:off x="5903406" y="2036939"/>
              <a:ext cx="302935" cy="1185232"/>
            </a:xfrm>
            <a:prstGeom prst="roundRect">
              <a:avLst/>
            </a:prstGeom>
            <a:noFill/>
            <a:ln w="38100">
              <a:solidFill>
                <a:srgbClr val="007A37"/>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6A182A09-33E5-4048-9D5D-7BA5BB79646E}"/>
                </a:ext>
              </a:extLst>
            </p:cNvPr>
            <p:cNvSpPr/>
            <p:nvPr/>
          </p:nvSpPr>
          <p:spPr>
            <a:xfrm>
              <a:off x="6967620" y="2036939"/>
              <a:ext cx="302935" cy="1185232"/>
            </a:xfrm>
            <a:prstGeom prst="roundRect">
              <a:avLst/>
            </a:prstGeom>
            <a:noFill/>
            <a:ln w="38100">
              <a:solidFill>
                <a:srgbClr val="007A37"/>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83C7EBD4-871A-497E-9335-465B021711EE}"/>
              </a:ext>
            </a:extLst>
          </p:cNvPr>
          <p:cNvSpPr>
            <a:spLocks noGrp="1"/>
          </p:cNvSpPr>
          <p:nvPr>
            <p:ph type="sldNum" sz="quarter" idx="12"/>
          </p:nvPr>
        </p:nvSpPr>
        <p:spPr>
          <a:xfrm>
            <a:off x="7892993" y="6870141"/>
            <a:ext cx="2057400" cy="365125"/>
          </a:xfrm>
        </p:spPr>
        <p:txBody>
          <a:bodyPr/>
          <a:lstStyle/>
          <a:p>
            <a:fld id="{041AAA2B-8B21-46C5-A5F3-A5DBCC7D0D35}" type="slidenum">
              <a:rPr kumimoji="1" lang="ja-JP" altLang="en-US" smtClean="0"/>
              <a:t>6</a:t>
            </a:fld>
            <a:endParaRPr kumimoji="1" lang="ja-JP" altLang="en-US" dirty="0"/>
          </a:p>
        </p:txBody>
      </p:sp>
    </p:spTree>
    <p:extLst>
      <p:ext uri="{BB962C8B-B14F-4D97-AF65-F5344CB8AC3E}">
        <p14:creationId xmlns:p14="http://schemas.microsoft.com/office/powerpoint/2010/main" val="351787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451FB03-7A73-4603-B966-A904485C922C}"/>
              </a:ext>
            </a:extLst>
          </p:cNvPr>
          <p:cNvSpPr txBox="1">
            <a:spLocks/>
          </p:cNvSpPr>
          <p:nvPr/>
        </p:nvSpPr>
        <p:spPr>
          <a:xfrm>
            <a:off x="773906" y="632281"/>
            <a:ext cx="6339840"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．看護職の勤務継続意向と労働環境との関係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職場に定着してもらうには</a:t>
            </a:r>
            <a:r>
              <a:rPr lang="en-US" altLang="ja-JP" sz="1300" dirty="0">
                <a:latin typeface="BIZ UDPゴシック" panose="020B0400000000000000" pitchFamily="50" charset="-128"/>
                <a:ea typeface="BIZ UDPゴシック" panose="020B0400000000000000" pitchFamily="50" charset="-128"/>
              </a:rPr>
              <a:t>】</a:t>
            </a:r>
            <a:endParaRPr lang="ja-JP" altLang="en-US" sz="13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52262A3B-2F80-4359-B9FA-79C7FD916625}"/>
              </a:ext>
            </a:extLst>
          </p:cNvPr>
          <p:cNvSpPr txBox="1">
            <a:spLocks/>
          </p:cNvSpPr>
          <p:nvPr/>
        </p:nvSpPr>
        <p:spPr>
          <a:xfrm>
            <a:off x="773907" y="990748"/>
            <a:ext cx="1872343" cy="2938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１）看護職の労働環境</a:t>
            </a:r>
          </a:p>
        </p:txBody>
      </p:sp>
      <p:grpSp>
        <p:nvGrpSpPr>
          <p:cNvPr id="2" name="グループ化 1">
            <a:extLst>
              <a:ext uri="{FF2B5EF4-FFF2-40B4-BE49-F238E27FC236}">
                <a16:creationId xmlns:a16="http://schemas.microsoft.com/office/drawing/2014/main" id="{AFE31BAD-D495-4BA3-9DFC-0B4DAA4F0FCF}"/>
              </a:ext>
            </a:extLst>
          </p:cNvPr>
          <p:cNvGrpSpPr/>
          <p:nvPr/>
        </p:nvGrpSpPr>
        <p:grpSpPr>
          <a:xfrm>
            <a:off x="836042" y="1262937"/>
            <a:ext cx="5027332" cy="3972366"/>
            <a:chOff x="71302" y="1008937"/>
            <a:chExt cx="5027332" cy="3972366"/>
          </a:xfrm>
        </p:grpSpPr>
        <p:sp>
          <p:nvSpPr>
            <p:cNvPr id="28" name="正方形/長方形 27">
              <a:extLst>
                <a:ext uri="{FF2B5EF4-FFF2-40B4-BE49-F238E27FC236}">
                  <a16:creationId xmlns:a16="http://schemas.microsoft.com/office/drawing/2014/main" id="{5A9C9A7F-101D-43F3-BB85-E0FD18FC7B86}"/>
                </a:ext>
              </a:extLst>
            </p:cNvPr>
            <p:cNvSpPr/>
            <p:nvPr/>
          </p:nvSpPr>
          <p:spPr>
            <a:xfrm>
              <a:off x="71302" y="1008937"/>
              <a:ext cx="2062298" cy="42421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就業規則で定められた週休</a:t>
              </a:r>
            </a:p>
          </p:txBody>
        </p:sp>
        <p:sp>
          <p:nvSpPr>
            <p:cNvPr id="32" name="正方形/長方形 31">
              <a:extLst>
                <a:ext uri="{FF2B5EF4-FFF2-40B4-BE49-F238E27FC236}">
                  <a16:creationId xmlns:a16="http://schemas.microsoft.com/office/drawing/2014/main" id="{918EAC07-B089-4398-8DA8-57DD681AC594}"/>
                </a:ext>
              </a:extLst>
            </p:cNvPr>
            <p:cNvSpPr/>
            <p:nvPr/>
          </p:nvSpPr>
          <p:spPr>
            <a:xfrm>
              <a:off x="2133600" y="1009236"/>
              <a:ext cx="2955642" cy="727194"/>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休以上は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81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％だが、施設別にみると、診療所や福祉施設で</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％に満たず、訪問看護ステーションで</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74</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％、病院では規模が小さくなるほどスコアが低くなる傾向。</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a:extLst>
                <a:ext uri="{FF2B5EF4-FFF2-40B4-BE49-F238E27FC236}">
                  <a16:creationId xmlns:a16="http://schemas.microsoft.com/office/drawing/2014/main" id="{9CD410C2-B8D2-4BDC-9635-C3C81482C234}"/>
                </a:ext>
              </a:extLst>
            </p:cNvPr>
            <p:cNvPicPr>
              <a:picLocks noChangeAspect="1"/>
            </p:cNvPicPr>
            <p:nvPr/>
          </p:nvPicPr>
          <p:blipFill>
            <a:blip r:embed="rId2"/>
            <a:stretch>
              <a:fillRect/>
            </a:stretch>
          </p:blipFill>
          <p:spPr>
            <a:xfrm>
              <a:off x="226422" y="1799204"/>
              <a:ext cx="4862820" cy="3182099"/>
            </a:xfrm>
            <a:prstGeom prst="rect">
              <a:avLst/>
            </a:prstGeom>
          </p:spPr>
        </p:pic>
        <p:pic>
          <p:nvPicPr>
            <p:cNvPr id="36" name="図 35">
              <a:extLst>
                <a:ext uri="{FF2B5EF4-FFF2-40B4-BE49-F238E27FC236}">
                  <a16:creationId xmlns:a16="http://schemas.microsoft.com/office/drawing/2014/main" id="{4266B3B2-2758-403F-9738-F9C49FF4A8F2}"/>
                </a:ext>
              </a:extLst>
            </p:cNvPr>
            <p:cNvPicPr>
              <a:picLocks noChangeAspect="1"/>
            </p:cNvPicPr>
            <p:nvPr/>
          </p:nvPicPr>
          <p:blipFill>
            <a:blip r:embed="rId3"/>
            <a:stretch>
              <a:fillRect/>
            </a:stretch>
          </p:blipFill>
          <p:spPr>
            <a:xfrm>
              <a:off x="71302" y="1502049"/>
              <a:ext cx="2062297" cy="228255"/>
            </a:xfrm>
            <a:prstGeom prst="rect">
              <a:avLst/>
            </a:prstGeom>
          </p:spPr>
        </p:pic>
        <p:sp>
          <p:nvSpPr>
            <p:cNvPr id="44" name="正方形/長方形 43">
              <a:extLst>
                <a:ext uri="{FF2B5EF4-FFF2-40B4-BE49-F238E27FC236}">
                  <a16:creationId xmlns:a16="http://schemas.microsoft.com/office/drawing/2014/main" id="{196F49D8-D49B-40BD-85FF-83079F39BC51}"/>
                </a:ext>
              </a:extLst>
            </p:cNvPr>
            <p:cNvSpPr/>
            <p:nvPr/>
          </p:nvSpPr>
          <p:spPr>
            <a:xfrm>
              <a:off x="71302" y="1771470"/>
              <a:ext cx="5027332" cy="3119575"/>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nvGrpSpPr>
          <p:cNvPr id="3" name="グループ化 2">
            <a:extLst>
              <a:ext uri="{FF2B5EF4-FFF2-40B4-BE49-F238E27FC236}">
                <a16:creationId xmlns:a16="http://schemas.microsoft.com/office/drawing/2014/main" id="{E0D329FB-A2EC-45EC-971E-94253E4A9541}"/>
              </a:ext>
            </a:extLst>
          </p:cNvPr>
          <p:cNvGrpSpPr/>
          <p:nvPr/>
        </p:nvGrpSpPr>
        <p:grpSpPr>
          <a:xfrm>
            <a:off x="5885086" y="1266096"/>
            <a:ext cx="3969508" cy="3881810"/>
            <a:chOff x="5125677" y="1009236"/>
            <a:chExt cx="3969508" cy="3881810"/>
          </a:xfrm>
        </p:grpSpPr>
        <p:pic>
          <p:nvPicPr>
            <p:cNvPr id="37" name="図 36">
              <a:extLst>
                <a:ext uri="{FF2B5EF4-FFF2-40B4-BE49-F238E27FC236}">
                  <a16:creationId xmlns:a16="http://schemas.microsoft.com/office/drawing/2014/main" id="{B9B36FC4-BD59-4FE6-BE71-4A1762198BF4}"/>
                </a:ext>
              </a:extLst>
            </p:cNvPr>
            <p:cNvPicPr>
              <a:picLocks noChangeAspect="1"/>
            </p:cNvPicPr>
            <p:nvPr/>
          </p:nvPicPr>
          <p:blipFill>
            <a:blip r:embed="rId4"/>
            <a:stretch>
              <a:fillRect/>
            </a:stretch>
          </p:blipFill>
          <p:spPr>
            <a:xfrm>
              <a:off x="5270515" y="1799204"/>
              <a:ext cx="2580263" cy="703220"/>
            </a:xfrm>
            <a:prstGeom prst="rect">
              <a:avLst/>
            </a:prstGeom>
          </p:spPr>
        </p:pic>
        <p:pic>
          <p:nvPicPr>
            <p:cNvPr id="38" name="図 37">
              <a:extLst>
                <a:ext uri="{FF2B5EF4-FFF2-40B4-BE49-F238E27FC236}">
                  <a16:creationId xmlns:a16="http://schemas.microsoft.com/office/drawing/2014/main" id="{8EA333CA-1117-461B-9F1B-701ACA3271B7}"/>
                </a:ext>
              </a:extLst>
            </p:cNvPr>
            <p:cNvPicPr>
              <a:picLocks noChangeAspect="1"/>
            </p:cNvPicPr>
            <p:nvPr/>
          </p:nvPicPr>
          <p:blipFill>
            <a:blip r:embed="rId5"/>
            <a:stretch>
              <a:fillRect/>
            </a:stretch>
          </p:blipFill>
          <p:spPr>
            <a:xfrm>
              <a:off x="5270515" y="2458109"/>
              <a:ext cx="3579224" cy="2432937"/>
            </a:xfrm>
            <a:prstGeom prst="rect">
              <a:avLst/>
            </a:prstGeom>
          </p:spPr>
        </p:pic>
        <p:sp>
          <p:nvSpPr>
            <p:cNvPr id="39" name="正方形/長方形 38">
              <a:extLst>
                <a:ext uri="{FF2B5EF4-FFF2-40B4-BE49-F238E27FC236}">
                  <a16:creationId xmlns:a16="http://schemas.microsoft.com/office/drawing/2014/main" id="{2704E915-A355-4157-B9D6-3E1D01D40E7A}"/>
                </a:ext>
              </a:extLst>
            </p:cNvPr>
            <p:cNvSpPr/>
            <p:nvPr/>
          </p:nvSpPr>
          <p:spPr>
            <a:xfrm>
              <a:off x="5134503" y="1017767"/>
              <a:ext cx="1005040" cy="42421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雇用形態</a:t>
              </a:r>
            </a:p>
          </p:txBody>
        </p:sp>
        <p:sp>
          <p:nvSpPr>
            <p:cNvPr id="40" name="正方形/長方形 39">
              <a:extLst>
                <a:ext uri="{FF2B5EF4-FFF2-40B4-BE49-F238E27FC236}">
                  <a16:creationId xmlns:a16="http://schemas.microsoft.com/office/drawing/2014/main" id="{BAEF8F68-A63A-4A71-A045-A23BFF913C89}"/>
                </a:ext>
              </a:extLst>
            </p:cNvPr>
            <p:cNvSpPr/>
            <p:nvPr/>
          </p:nvSpPr>
          <p:spPr>
            <a:xfrm>
              <a:off x="6139543" y="1009236"/>
              <a:ext cx="2955642" cy="727194"/>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雇用形態はフルタイムが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％。年代では子育て世代の</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代やリタイア世代の</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代以上でパートタイム比率が高めで、</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代以上ではパートタイム比率が</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％に上る。</a:t>
              </a:r>
            </a:p>
          </p:txBody>
        </p:sp>
        <p:sp>
          <p:nvSpPr>
            <p:cNvPr id="45" name="正方形/長方形 44">
              <a:extLst>
                <a:ext uri="{FF2B5EF4-FFF2-40B4-BE49-F238E27FC236}">
                  <a16:creationId xmlns:a16="http://schemas.microsoft.com/office/drawing/2014/main" id="{EA7D750C-0657-42FC-9A78-86BD2AAD4ADC}"/>
                </a:ext>
              </a:extLst>
            </p:cNvPr>
            <p:cNvSpPr/>
            <p:nvPr/>
          </p:nvSpPr>
          <p:spPr>
            <a:xfrm>
              <a:off x="5125677" y="1771469"/>
              <a:ext cx="3969507" cy="3119575"/>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nvGrpSpPr>
          <p:cNvPr id="7" name="グループ化 6">
            <a:extLst>
              <a:ext uri="{FF2B5EF4-FFF2-40B4-BE49-F238E27FC236}">
                <a16:creationId xmlns:a16="http://schemas.microsoft.com/office/drawing/2014/main" id="{61BE654D-03A1-4393-ADDB-72A18D2F2F5B}"/>
              </a:ext>
            </a:extLst>
          </p:cNvPr>
          <p:cNvGrpSpPr/>
          <p:nvPr/>
        </p:nvGrpSpPr>
        <p:grpSpPr>
          <a:xfrm>
            <a:off x="836043" y="5194355"/>
            <a:ext cx="8963603" cy="2055417"/>
            <a:chOff x="71301" y="4938487"/>
            <a:chExt cx="8963603" cy="2055417"/>
          </a:xfrm>
        </p:grpSpPr>
        <p:pic>
          <p:nvPicPr>
            <p:cNvPr id="41" name="図 40">
              <a:extLst>
                <a:ext uri="{FF2B5EF4-FFF2-40B4-BE49-F238E27FC236}">
                  <a16:creationId xmlns:a16="http://schemas.microsoft.com/office/drawing/2014/main" id="{A7A25996-EBCB-4FF9-B27C-F79A345A88FB}"/>
                </a:ext>
              </a:extLst>
            </p:cNvPr>
            <p:cNvPicPr>
              <a:picLocks noChangeAspect="1"/>
            </p:cNvPicPr>
            <p:nvPr/>
          </p:nvPicPr>
          <p:blipFill>
            <a:blip r:embed="rId6"/>
            <a:stretch>
              <a:fillRect/>
            </a:stretch>
          </p:blipFill>
          <p:spPr>
            <a:xfrm>
              <a:off x="147132" y="5335252"/>
              <a:ext cx="8887772" cy="1658652"/>
            </a:xfrm>
            <a:prstGeom prst="rect">
              <a:avLst/>
            </a:prstGeom>
          </p:spPr>
        </p:pic>
        <p:sp>
          <p:nvSpPr>
            <p:cNvPr id="42" name="正方形/長方形 41">
              <a:extLst>
                <a:ext uri="{FF2B5EF4-FFF2-40B4-BE49-F238E27FC236}">
                  <a16:creationId xmlns:a16="http://schemas.microsoft.com/office/drawing/2014/main" id="{EB208446-F9D4-4D95-8738-7FFE1B66AE94}"/>
                </a:ext>
              </a:extLst>
            </p:cNvPr>
            <p:cNvSpPr/>
            <p:nvPr/>
          </p:nvSpPr>
          <p:spPr>
            <a:xfrm>
              <a:off x="71301" y="4938487"/>
              <a:ext cx="2135885" cy="352913"/>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就職先の選定理由</a:t>
              </a:r>
            </a:p>
          </p:txBody>
        </p:sp>
        <p:sp>
          <p:nvSpPr>
            <p:cNvPr id="43" name="正方形/長方形 42">
              <a:extLst>
                <a:ext uri="{FF2B5EF4-FFF2-40B4-BE49-F238E27FC236}">
                  <a16:creationId xmlns:a16="http://schemas.microsoft.com/office/drawing/2014/main" id="{7A5F6FB7-13D0-4DED-BBEA-7AD3B305F2FB}"/>
                </a:ext>
              </a:extLst>
            </p:cNvPr>
            <p:cNvSpPr/>
            <p:nvPr/>
          </p:nvSpPr>
          <p:spPr>
            <a:xfrm>
              <a:off x="2191097" y="4938830"/>
              <a:ext cx="6824102" cy="352570"/>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就職先の選定理由は、「アクセスがよい」「車通勤可能」が主たる要素で、転職者は「夜勤がない」、学卒者は「実習先の施設であった」「福利厚生がよい」が加えて高めになる。</a:t>
              </a:r>
            </a:p>
          </p:txBody>
        </p:sp>
        <p:sp>
          <p:nvSpPr>
            <p:cNvPr id="46" name="正方形/長方形 45">
              <a:extLst>
                <a:ext uri="{FF2B5EF4-FFF2-40B4-BE49-F238E27FC236}">
                  <a16:creationId xmlns:a16="http://schemas.microsoft.com/office/drawing/2014/main" id="{67DB8C62-E4EE-4AFE-8F41-1397135473D7}"/>
                </a:ext>
              </a:extLst>
            </p:cNvPr>
            <p:cNvSpPr/>
            <p:nvPr/>
          </p:nvSpPr>
          <p:spPr>
            <a:xfrm>
              <a:off x="71301" y="5335251"/>
              <a:ext cx="8943897" cy="1548051"/>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sp>
        <p:nvSpPr>
          <p:cNvPr id="6" name="スライド番号プレースホルダー 5">
            <a:extLst>
              <a:ext uri="{FF2B5EF4-FFF2-40B4-BE49-F238E27FC236}">
                <a16:creationId xmlns:a16="http://schemas.microsoft.com/office/drawing/2014/main" id="{A0CB90BE-59FF-4492-B853-7B4730C8872A}"/>
              </a:ext>
            </a:extLst>
          </p:cNvPr>
          <p:cNvSpPr>
            <a:spLocks noGrp="1"/>
          </p:cNvSpPr>
          <p:nvPr>
            <p:ph type="sldNum" sz="quarter" idx="12"/>
          </p:nvPr>
        </p:nvSpPr>
        <p:spPr>
          <a:xfrm>
            <a:off x="7936531" y="6884647"/>
            <a:ext cx="2057400" cy="365125"/>
          </a:xfrm>
        </p:spPr>
        <p:txBody>
          <a:bodyPr/>
          <a:lstStyle/>
          <a:p>
            <a:fld id="{041AAA2B-8B21-46C5-A5F3-A5DBCC7D0D35}" type="slidenum">
              <a:rPr kumimoji="1" lang="ja-JP" altLang="en-US" smtClean="0"/>
              <a:t>7</a:t>
            </a:fld>
            <a:endParaRPr kumimoji="1" lang="ja-JP" altLang="en-US" dirty="0"/>
          </a:p>
        </p:txBody>
      </p:sp>
    </p:spTree>
    <p:extLst>
      <p:ext uri="{BB962C8B-B14F-4D97-AF65-F5344CB8AC3E}">
        <p14:creationId xmlns:p14="http://schemas.microsoft.com/office/powerpoint/2010/main" val="208308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451FB03-7A73-4603-B966-A904485C922C}"/>
              </a:ext>
            </a:extLst>
          </p:cNvPr>
          <p:cNvSpPr txBox="1">
            <a:spLocks/>
          </p:cNvSpPr>
          <p:nvPr/>
        </p:nvSpPr>
        <p:spPr>
          <a:xfrm>
            <a:off x="773906" y="632281"/>
            <a:ext cx="6339840"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．看護職の勤務継続意向と労働環境との関係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職場に定着してもらうには</a:t>
            </a:r>
            <a:r>
              <a:rPr lang="en-US" altLang="ja-JP" sz="1300" dirty="0">
                <a:latin typeface="BIZ UDPゴシック" panose="020B0400000000000000" pitchFamily="50" charset="-128"/>
                <a:ea typeface="BIZ UDPゴシック" panose="020B0400000000000000" pitchFamily="50" charset="-128"/>
              </a:rPr>
              <a:t>】</a:t>
            </a:r>
            <a:endParaRPr lang="ja-JP" altLang="en-US" sz="13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52262A3B-2F80-4359-B9FA-79C7FD916625}"/>
              </a:ext>
            </a:extLst>
          </p:cNvPr>
          <p:cNvSpPr txBox="1">
            <a:spLocks/>
          </p:cNvSpPr>
          <p:nvPr/>
        </p:nvSpPr>
        <p:spPr>
          <a:xfrm>
            <a:off x="773907" y="990748"/>
            <a:ext cx="1872343" cy="2938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BIZ UDPゴシック" panose="020B0400000000000000" pitchFamily="50" charset="-128"/>
                <a:ea typeface="BIZ UDPゴシック" panose="020B0400000000000000" pitchFamily="50" charset="-128"/>
              </a:rPr>
              <a:t>２）勤務継続意向</a:t>
            </a:r>
          </a:p>
        </p:txBody>
      </p:sp>
      <p:grpSp>
        <p:nvGrpSpPr>
          <p:cNvPr id="2" name="グループ化 1">
            <a:extLst>
              <a:ext uri="{FF2B5EF4-FFF2-40B4-BE49-F238E27FC236}">
                <a16:creationId xmlns:a16="http://schemas.microsoft.com/office/drawing/2014/main" id="{AFE31BAD-D495-4BA3-9DFC-0B4DAA4F0FCF}"/>
              </a:ext>
            </a:extLst>
          </p:cNvPr>
          <p:cNvGrpSpPr/>
          <p:nvPr/>
        </p:nvGrpSpPr>
        <p:grpSpPr>
          <a:xfrm>
            <a:off x="836042" y="1262937"/>
            <a:ext cx="9019728" cy="630656"/>
            <a:chOff x="71302" y="1008937"/>
            <a:chExt cx="9019728" cy="630656"/>
          </a:xfrm>
        </p:grpSpPr>
        <p:sp>
          <p:nvSpPr>
            <p:cNvPr id="28" name="正方形/長方形 27">
              <a:extLst>
                <a:ext uri="{FF2B5EF4-FFF2-40B4-BE49-F238E27FC236}">
                  <a16:creationId xmlns:a16="http://schemas.microsoft.com/office/drawing/2014/main" id="{5A9C9A7F-101D-43F3-BB85-E0FD18FC7B86}"/>
                </a:ext>
              </a:extLst>
            </p:cNvPr>
            <p:cNvSpPr/>
            <p:nvPr/>
          </p:nvSpPr>
          <p:spPr>
            <a:xfrm>
              <a:off x="71302" y="1008937"/>
              <a:ext cx="2341430" cy="42421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１</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現在の就業先で働き続けますか</a:t>
              </a:r>
            </a:p>
          </p:txBody>
        </p:sp>
        <p:sp>
          <p:nvSpPr>
            <p:cNvPr id="32" name="正方形/長方形 31">
              <a:extLst>
                <a:ext uri="{FF2B5EF4-FFF2-40B4-BE49-F238E27FC236}">
                  <a16:creationId xmlns:a16="http://schemas.microsoft.com/office/drawing/2014/main" id="{918EAC07-B089-4398-8DA8-57DD681AC594}"/>
                </a:ext>
              </a:extLst>
            </p:cNvPr>
            <p:cNvSpPr/>
            <p:nvPr/>
          </p:nvSpPr>
          <p:spPr>
            <a:xfrm>
              <a:off x="2394140" y="1009236"/>
              <a:ext cx="6696890" cy="630357"/>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県内看護師の</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％が離職を検討している。離職検討率が相対的に高い層は、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年未満のキャリア／非管理職／</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床未満の中規模以下の病院で、県外就業経験や雇用形態では大きな差はみられず。いきいき働けているかと勤務継続意向の関係性は高く、離職検討率がいきいき働いていない層で</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％だが、いきいき働いている層では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％にとどまる。</a:t>
              </a:r>
            </a:p>
          </p:txBody>
        </p:sp>
      </p:grpSp>
      <p:pic>
        <p:nvPicPr>
          <p:cNvPr id="22" name="図 21">
            <a:extLst>
              <a:ext uri="{FF2B5EF4-FFF2-40B4-BE49-F238E27FC236}">
                <a16:creationId xmlns:a16="http://schemas.microsoft.com/office/drawing/2014/main" id="{39E14401-DE68-4079-8B1F-35F7BE4E8238}"/>
              </a:ext>
            </a:extLst>
          </p:cNvPr>
          <p:cNvPicPr>
            <a:picLocks noChangeAspect="1"/>
          </p:cNvPicPr>
          <p:nvPr/>
        </p:nvPicPr>
        <p:blipFill>
          <a:blip r:embed="rId2"/>
          <a:stretch>
            <a:fillRect/>
          </a:stretch>
        </p:blipFill>
        <p:spPr>
          <a:xfrm>
            <a:off x="836042" y="1747732"/>
            <a:ext cx="2322838" cy="231568"/>
          </a:xfrm>
          <a:prstGeom prst="rect">
            <a:avLst/>
          </a:prstGeom>
        </p:spPr>
      </p:pic>
      <p:pic>
        <p:nvPicPr>
          <p:cNvPr id="25" name="図 24">
            <a:extLst>
              <a:ext uri="{FF2B5EF4-FFF2-40B4-BE49-F238E27FC236}">
                <a16:creationId xmlns:a16="http://schemas.microsoft.com/office/drawing/2014/main" id="{89500627-B517-4AB7-B93F-78B4329E6F7B}"/>
              </a:ext>
            </a:extLst>
          </p:cNvPr>
          <p:cNvPicPr>
            <a:picLocks noChangeAspect="1"/>
          </p:cNvPicPr>
          <p:nvPr/>
        </p:nvPicPr>
        <p:blipFill>
          <a:blip r:embed="rId3"/>
          <a:stretch>
            <a:fillRect/>
          </a:stretch>
        </p:blipFill>
        <p:spPr>
          <a:xfrm>
            <a:off x="1087415" y="1979301"/>
            <a:ext cx="8682444" cy="4589626"/>
          </a:xfrm>
          <a:prstGeom prst="rect">
            <a:avLst/>
          </a:prstGeom>
        </p:spPr>
      </p:pic>
      <p:sp>
        <p:nvSpPr>
          <p:cNvPr id="29" name="正方形/長方形 28">
            <a:extLst>
              <a:ext uri="{FF2B5EF4-FFF2-40B4-BE49-F238E27FC236}">
                <a16:creationId xmlns:a16="http://schemas.microsoft.com/office/drawing/2014/main" id="{CAF042B1-7E45-4FAB-87FC-CF0A970FD746}"/>
              </a:ext>
            </a:extLst>
          </p:cNvPr>
          <p:cNvSpPr/>
          <p:nvPr/>
        </p:nvSpPr>
        <p:spPr>
          <a:xfrm>
            <a:off x="914878" y="6481671"/>
            <a:ext cx="8807353" cy="649918"/>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◇離職検討率が</a:t>
            </a:r>
            <a:r>
              <a:rPr kumimoji="1" lang="en-US" altLang="ja-JP" sz="1200" dirty="0">
                <a:latin typeface="BIZ UDPゴシック" panose="020B0400000000000000" pitchFamily="50" charset="-128"/>
                <a:ea typeface="BIZ UDPゴシック" panose="020B0400000000000000" pitchFamily="50" charset="-128"/>
              </a:rPr>
              <a:t>35</a:t>
            </a:r>
            <a:r>
              <a:rPr kumimoji="1" lang="ja-JP" altLang="en-US" sz="1200" dirty="0">
                <a:latin typeface="BIZ UDPゴシック" panose="020B0400000000000000" pitchFamily="50" charset="-128"/>
                <a:ea typeface="BIZ UDPゴシック" panose="020B0400000000000000" pitchFamily="50" charset="-128"/>
              </a:rPr>
              <a:t>％と、</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人に</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人の看護師が離職を検討。離職検討率が高いセグメントは、</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年未満キャリア（特に</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年未満）</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非管理職</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中規模以下病院勤務者である。但し、いきいきと働けている層は離職検討率が低く、いきいきと働くことは、職場の定着、離職防止に強くつながることが確認できる。</a:t>
            </a:r>
          </a:p>
        </p:txBody>
      </p:sp>
      <p:sp>
        <p:nvSpPr>
          <p:cNvPr id="30" name="四角形: 角を丸くする 29">
            <a:extLst>
              <a:ext uri="{FF2B5EF4-FFF2-40B4-BE49-F238E27FC236}">
                <a16:creationId xmlns:a16="http://schemas.microsoft.com/office/drawing/2014/main" id="{B95561DA-D576-46EB-ADE5-3F850FBABEEF}"/>
              </a:ext>
            </a:extLst>
          </p:cNvPr>
          <p:cNvSpPr/>
          <p:nvPr/>
        </p:nvSpPr>
        <p:spPr>
          <a:xfrm>
            <a:off x="1087416" y="4905458"/>
            <a:ext cx="4188823" cy="47022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344EBBCB-1468-4CF3-8183-C7E08490DD6C}"/>
              </a:ext>
            </a:extLst>
          </p:cNvPr>
          <p:cNvSpPr/>
          <p:nvPr/>
        </p:nvSpPr>
        <p:spPr>
          <a:xfrm>
            <a:off x="1087416" y="3424928"/>
            <a:ext cx="4188822" cy="404984"/>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C243B865-2BF8-4041-B578-9AF03EE46824}"/>
              </a:ext>
            </a:extLst>
          </p:cNvPr>
          <p:cNvSpPr/>
          <p:nvPr/>
        </p:nvSpPr>
        <p:spPr>
          <a:xfrm>
            <a:off x="1087416" y="5786965"/>
            <a:ext cx="4188823" cy="215736"/>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F1065424-62DA-4517-BBBF-F89C72DAAE9A}"/>
              </a:ext>
            </a:extLst>
          </p:cNvPr>
          <p:cNvSpPr/>
          <p:nvPr/>
        </p:nvSpPr>
        <p:spPr>
          <a:xfrm>
            <a:off x="5615872" y="3621400"/>
            <a:ext cx="3988524" cy="47022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1386A0BB-F0AC-45A9-8614-2112EBB1019E}"/>
              </a:ext>
            </a:extLst>
          </p:cNvPr>
          <p:cNvSpPr>
            <a:spLocks noGrp="1"/>
          </p:cNvSpPr>
          <p:nvPr>
            <p:ph type="sldNum" sz="quarter" idx="12"/>
          </p:nvPr>
        </p:nvSpPr>
        <p:spPr>
          <a:xfrm>
            <a:off x="7936531" y="6865335"/>
            <a:ext cx="2057400" cy="365125"/>
          </a:xfrm>
        </p:spPr>
        <p:txBody>
          <a:bodyPr/>
          <a:lstStyle/>
          <a:p>
            <a:fld id="{041AAA2B-8B21-46C5-A5F3-A5DBCC7D0D35}" type="slidenum">
              <a:rPr kumimoji="1" lang="ja-JP" altLang="en-US" smtClean="0"/>
              <a:t>8</a:t>
            </a:fld>
            <a:endParaRPr kumimoji="1" lang="ja-JP" altLang="en-US" dirty="0"/>
          </a:p>
        </p:txBody>
      </p:sp>
    </p:spTree>
    <p:extLst>
      <p:ext uri="{BB962C8B-B14F-4D97-AF65-F5344CB8AC3E}">
        <p14:creationId xmlns:p14="http://schemas.microsoft.com/office/powerpoint/2010/main" val="168036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7AF5AA-A4F2-4308-9F0A-E08F7B68085C}"/>
              </a:ext>
            </a:extLst>
          </p:cNvPr>
          <p:cNvSpPr/>
          <p:nvPr/>
        </p:nvSpPr>
        <p:spPr>
          <a:xfrm>
            <a:off x="773906" y="420505"/>
            <a:ext cx="9144000" cy="3483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奈良県看護師がいきいきと働き続けるための実効策検討委員会　調査結果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就業中</a:t>
            </a:r>
            <a:r>
              <a:rPr kumimoji="1" lang="en-US" altLang="ja-JP"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7857B5EB-080A-45F0-A1A8-E462EB78FCC3}"/>
              </a:ext>
            </a:extLst>
          </p:cNvPr>
          <p:cNvGrpSpPr/>
          <p:nvPr/>
        </p:nvGrpSpPr>
        <p:grpSpPr>
          <a:xfrm>
            <a:off x="881077" y="1268270"/>
            <a:ext cx="8901580" cy="586985"/>
            <a:chOff x="107171" y="710592"/>
            <a:chExt cx="8901580" cy="622899"/>
          </a:xfrm>
        </p:grpSpPr>
        <p:sp>
          <p:nvSpPr>
            <p:cNvPr id="13" name="正方形/長方形 12">
              <a:extLst>
                <a:ext uri="{FF2B5EF4-FFF2-40B4-BE49-F238E27FC236}">
                  <a16:creationId xmlns:a16="http://schemas.microsoft.com/office/drawing/2014/main" id="{5FF84518-0DA6-4046-A01B-44524FFF93B5}"/>
                </a:ext>
              </a:extLst>
            </p:cNvPr>
            <p:cNvSpPr/>
            <p:nvPr/>
          </p:nvSpPr>
          <p:spPr>
            <a:xfrm>
              <a:off x="107171" y="714488"/>
              <a:ext cx="2218018" cy="617208"/>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働き続けるために必要なこと</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3E79F111-5C3D-4145-AFAA-8EC32190D9E5}"/>
                </a:ext>
              </a:extLst>
            </p:cNvPr>
            <p:cNvSpPr/>
            <p:nvPr/>
          </p:nvSpPr>
          <p:spPr>
            <a:xfrm>
              <a:off x="2238103" y="710592"/>
              <a:ext cx="6770648" cy="622899"/>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働き続けるために必要なことを、カテゴリ区分でみると</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労働環境</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％／キャリア形成</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％／職場風土</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となり、具体項目では「同僚との関係がよい」「通勤の利便性が良い」が主なもの。</a:t>
              </a:r>
              <a:endParaRPr lang="en-US" altLang="ja-JP" sz="1000" kern="1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正方形/長方形 26">
            <a:extLst>
              <a:ext uri="{FF2B5EF4-FFF2-40B4-BE49-F238E27FC236}">
                <a16:creationId xmlns:a16="http://schemas.microsoft.com/office/drawing/2014/main" id="{9F0963FA-3B52-4551-B215-1D66C755BB42}"/>
              </a:ext>
            </a:extLst>
          </p:cNvPr>
          <p:cNvSpPr/>
          <p:nvPr/>
        </p:nvSpPr>
        <p:spPr>
          <a:xfrm>
            <a:off x="911386" y="6365779"/>
            <a:ext cx="8807353" cy="583096"/>
          </a:xfrm>
          <a:prstGeom prst="rect">
            <a:avLst/>
          </a:prstGeom>
          <a:noFill/>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◇キャリア</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年未満の若手が職場に定着するために優先して取組むべき課題は、「看護技術の向上を支援するプログラムづくり」等、キャリア形成の“道筋の見える化”と“入口づくり”である</a:t>
            </a:r>
          </a:p>
        </p:txBody>
      </p:sp>
      <p:sp>
        <p:nvSpPr>
          <p:cNvPr id="20" name="タイトル 1">
            <a:extLst>
              <a:ext uri="{FF2B5EF4-FFF2-40B4-BE49-F238E27FC236}">
                <a16:creationId xmlns:a16="http://schemas.microsoft.com/office/drawing/2014/main" id="{E7061906-E8EA-4292-8BD5-0496A0EC0C90}"/>
              </a:ext>
            </a:extLst>
          </p:cNvPr>
          <p:cNvSpPr txBox="1">
            <a:spLocks/>
          </p:cNvSpPr>
          <p:nvPr/>
        </p:nvSpPr>
        <p:spPr>
          <a:xfrm>
            <a:off x="773906" y="789238"/>
            <a:ext cx="9736184" cy="424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．看護職の勤務継続意向と労働環境との関係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職場に定着してもらうには</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 （参考資料２：</a:t>
            </a:r>
            <a:r>
              <a:rPr lang="zh-TW"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勤務継続理由</a:t>
            </a:r>
            <a:r>
              <a:rPr lang="ja-JP" altLang="en-US" sz="1300" dirty="0">
                <a:latin typeface="BIZ UDPゴシック" panose="020B0400000000000000" pitchFamily="50" charset="-128"/>
                <a:ea typeface="BIZ UDPゴシック" panose="020B0400000000000000" pitchFamily="50" charset="-128"/>
              </a:rPr>
              <a:t>カテゴリウェイト）</a:t>
            </a:r>
          </a:p>
        </p:txBody>
      </p:sp>
      <p:grpSp>
        <p:nvGrpSpPr>
          <p:cNvPr id="5" name="グループ化 4">
            <a:extLst>
              <a:ext uri="{FF2B5EF4-FFF2-40B4-BE49-F238E27FC236}">
                <a16:creationId xmlns:a16="http://schemas.microsoft.com/office/drawing/2014/main" id="{3D521A5F-C7C4-46B3-8D7B-D79D1376B518}"/>
              </a:ext>
            </a:extLst>
          </p:cNvPr>
          <p:cNvGrpSpPr/>
          <p:nvPr/>
        </p:nvGrpSpPr>
        <p:grpSpPr>
          <a:xfrm>
            <a:off x="881077" y="2215793"/>
            <a:ext cx="8901580" cy="4017513"/>
            <a:chOff x="-291845" y="2139681"/>
            <a:chExt cx="8901580" cy="4017513"/>
          </a:xfrm>
        </p:grpSpPr>
        <p:sp>
          <p:nvSpPr>
            <p:cNvPr id="37" name="正方形/長方形 36">
              <a:extLst>
                <a:ext uri="{FF2B5EF4-FFF2-40B4-BE49-F238E27FC236}">
                  <a16:creationId xmlns:a16="http://schemas.microsoft.com/office/drawing/2014/main" id="{02247C06-332E-49C8-B280-B877F3033C80}"/>
                </a:ext>
              </a:extLst>
            </p:cNvPr>
            <p:cNvSpPr/>
            <p:nvPr/>
          </p:nvSpPr>
          <p:spPr>
            <a:xfrm>
              <a:off x="-291845" y="2237820"/>
              <a:ext cx="8901580" cy="3919374"/>
            </a:xfrm>
            <a:prstGeom prst="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017204CF-5D57-42C5-810C-B4EAA70D92ED}"/>
                </a:ext>
              </a:extLst>
            </p:cNvPr>
            <p:cNvGrpSpPr/>
            <p:nvPr/>
          </p:nvGrpSpPr>
          <p:grpSpPr>
            <a:xfrm>
              <a:off x="-221048" y="2139681"/>
              <a:ext cx="8714612" cy="3919374"/>
              <a:chOff x="-862043" y="2034749"/>
              <a:chExt cx="8714612" cy="3919374"/>
            </a:xfrm>
          </p:grpSpPr>
          <p:pic>
            <p:nvPicPr>
              <p:cNvPr id="22" name="図 21">
                <a:extLst>
                  <a:ext uri="{FF2B5EF4-FFF2-40B4-BE49-F238E27FC236}">
                    <a16:creationId xmlns:a16="http://schemas.microsoft.com/office/drawing/2014/main" id="{401E11EB-1088-402A-9CC2-20AA0C00DA44}"/>
                  </a:ext>
                </a:extLst>
              </p:cNvPr>
              <p:cNvPicPr>
                <a:picLocks noChangeAspect="1"/>
              </p:cNvPicPr>
              <p:nvPr/>
            </p:nvPicPr>
            <p:blipFill>
              <a:blip r:embed="rId2"/>
              <a:stretch>
                <a:fillRect/>
              </a:stretch>
            </p:blipFill>
            <p:spPr>
              <a:xfrm>
                <a:off x="-862043" y="2034749"/>
                <a:ext cx="8714612" cy="3919374"/>
              </a:xfrm>
              <a:prstGeom prst="rect">
                <a:avLst/>
              </a:prstGeom>
            </p:spPr>
          </p:pic>
          <p:sp>
            <p:nvSpPr>
              <p:cNvPr id="16" name="四角形: 角を丸くする 15">
                <a:extLst>
                  <a:ext uri="{FF2B5EF4-FFF2-40B4-BE49-F238E27FC236}">
                    <a16:creationId xmlns:a16="http://schemas.microsoft.com/office/drawing/2014/main" id="{322D4881-377D-4DF4-B7CA-F24BBF4DCBFC}"/>
                  </a:ext>
                </a:extLst>
              </p:cNvPr>
              <p:cNvSpPr/>
              <p:nvPr/>
            </p:nvSpPr>
            <p:spPr>
              <a:xfrm>
                <a:off x="3303109" y="3322011"/>
                <a:ext cx="220171" cy="1413275"/>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7D1BF8D-A52A-4F4A-8A6F-5870E9402FA7}"/>
                  </a:ext>
                </a:extLst>
              </p:cNvPr>
              <p:cNvSpPr/>
              <p:nvPr/>
            </p:nvSpPr>
            <p:spPr>
              <a:xfrm>
                <a:off x="2291743" y="3322011"/>
                <a:ext cx="220171" cy="1416386"/>
              </a:xfrm>
              <a:prstGeom prst="roundRect">
                <a:avLst/>
              </a:prstGeom>
              <a:noFill/>
              <a:ln w="381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grpSp>
      <p:pic>
        <p:nvPicPr>
          <p:cNvPr id="25" name="図 24">
            <a:extLst>
              <a:ext uri="{FF2B5EF4-FFF2-40B4-BE49-F238E27FC236}">
                <a16:creationId xmlns:a16="http://schemas.microsoft.com/office/drawing/2014/main" id="{8F591FF6-04B9-42F7-9AE4-27454D9AD957}"/>
              </a:ext>
            </a:extLst>
          </p:cNvPr>
          <p:cNvPicPr>
            <a:picLocks noChangeAspect="1"/>
          </p:cNvPicPr>
          <p:nvPr/>
        </p:nvPicPr>
        <p:blipFill>
          <a:blip r:embed="rId3"/>
          <a:stretch>
            <a:fillRect/>
          </a:stretch>
        </p:blipFill>
        <p:spPr>
          <a:xfrm>
            <a:off x="7050092" y="2446406"/>
            <a:ext cx="2689847" cy="239041"/>
          </a:xfrm>
          <a:prstGeom prst="rect">
            <a:avLst/>
          </a:prstGeom>
        </p:spPr>
      </p:pic>
      <p:sp>
        <p:nvSpPr>
          <p:cNvPr id="6" name="スライド番号プレースホルダー 5">
            <a:extLst>
              <a:ext uri="{FF2B5EF4-FFF2-40B4-BE49-F238E27FC236}">
                <a16:creationId xmlns:a16="http://schemas.microsoft.com/office/drawing/2014/main" id="{25D71073-CFC8-4D80-A108-35A8AF5B20C8}"/>
              </a:ext>
            </a:extLst>
          </p:cNvPr>
          <p:cNvSpPr>
            <a:spLocks noGrp="1"/>
          </p:cNvSpPr>
          <p:nvPr>
            <p:ph type="sldNum" sz="quarter" idx="12"/>
          </p:nvPr>
        </p:nvSpPr>
        <p:spPr>
          <a:xfrm>
            <a:off x="7928142" y="6898787"/>
            <a:ext cx="2057400" cy="365125"/>
          </a:xfrm>
        </p:spPr>
        <p:txBody>
          <a:bodyPr/>
          <a:lstStyle/>
          <a:p>
            <a:fld id="{041AAA2B-8B21-46C5-A5F3-A5DBCC7D0D35}" type="slidenum">
              <a:rPr kumimoji="1" lang="ja-JP" altLang="en-US" smtClean="0"/>
              <a:t>9</a:t>
            </a:fld>
            <a:endParaRPr kumimoji="1" lang="ja-JP" altLang="en-US" dirty="0"/>
          </a:p>
        </p:txBody>
      </p:sp>
    </p:spTree>
    <p:extLst>
      <p:ext uri="{BB962C8B-B14F-4D97-AF65-F5344CB8AC3E}">
        <p14:creationId xmlns:p14="http://schemas.microsoft.com/office/powerpoint/2010/main" val="41410472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2131</TotalTime>
  <Words>6611</Words>
  <Application>Microsoft Office PowerPoint</Application>
  <PresentationFormat>ユーザー設定</PresentationFormat>
  <Paragraphs>485</Paragraphs>
  <Slides>33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BIZ UDPゴシック</vt:lpstr>
      <vt:lpstr>BIZ UDゴシック</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陳野 優子</dc:creator>
  <cp:lastModifiedBy>繁野 房世</cp:lastModifiedBy>
  <cp:revision>118</cp:revision>
  <cp:lastPrinted>2024-11-13T04:00:25Z</cp:lastPrinted>
  <dcterms:created xsi:type="dcterms:W3CDTF">2023-04-11T00:05:57Z</dcterms:created>
  <dcterms:modified xsi:type="dcterms:W3CDTF">2024-11-13T04:05:15Z</dcterms:modified>
</cp:coreProperties>
</file>