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204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60BFD94-16F4-418C-9760-BC4F62596E00}" type="datetimeFigureOut">
              <a:rPr kumimoji="1" lang="ja-JP" altLang="en-US" smtClean="0"/>
              <a:t>2026/5/27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909D24-774C-459B-A8F1-71071FFBE690}" type="slidenum">
              <a:rPr kumimoji="1" lang="ja-JP" altLang="en-US" smtClean="0"/>
              <a:t>‹#›</a:t>
            </a:fld>
            <a:endParaRPr kumimoji="1" lang="ja-JP" altLang="en-US"/>
          </a:p>
        </p:txBody>
      </p:sp>
    </p:spTree>
    <p:extLst>
      <p:ext uri="{BB962C8B-B14F-4D97-AF65-F5344CB8AC3E}">
        <p14:creationId xmlns:p14="http://schemas.microsoft.com/office/powerpoint/2010/main" val="261318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60BFD94-16F4-418C-9760-BC4F62596E00}" type="datetimeFigureOut">
              <a:rPr kumimoji="1" lang="ja-JP" altLang="en-US" smtClean="0"/>
              <a:t>2026/5/27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909D24-774C-459B-A8F1-71071FFBE690}" type="slidenum">
              <a:rPr kumimoji="1" lang="ja-JP" altLang="en-US" smtClean="0"/>
              <a:t>‹#›</a:t>
            </a:fld>
            <a:endParaRPr kumimoji="1" lang="ja-JP" altLang="en-US"/>
          </a:p>
        </p:txBody>
      </p:sp>
    </p:spTree>
    <p:extLst>
      <p:ext uri="{BB962C8B-B14F-4D97-AF65-F5344CB8AC3E}">
        <p14:creationId xmlns:p14="http://schemas.microsoft.com/office/powerpoint/2010/main" val="537064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60BFD94-16F4-418C-9760-BC4F62596E00}" type="datetimeFigureOut">
              <a:rPr kumimoji="1" lang="ja-JP" altLang="en-US" smtClean="0"/>
              <a:t>2026/5/27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909D24-774C-459B-A8F1-71071FFBE690}" type="slidenum">
              <a:rPr kumimoji="1" lang="ja-JP" altLang="en-US" smtClean="0"/>
              <a:t>‹#›</a:t>
            </a:fld>
            <a:endParaRPr kumimoji="1" lang="ja-JP" altLang="en-US"/>
          </a:p>
        </p:txBody>
      </p:sp>
    </p:spTree>
    <p:extLst>
      <p:ext uri="{BB962C8B-B14F-4D97-AF65-F5344CB8AC3E}">
        <p14:creationId xmlns:p14="http://schemas.microsoft.com/office/powerpoint/2010/main" val="3970661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60BFD94-16F4-418C-9760-BC4F62596E00}" type="datetimeFigureOut">
              <a:rPr kumimoji="1" lang="ja-JP" altLang="en-US" smtClean="0"/>
              <a:t>2026/5/27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909D24-774C-459B-A8F1-71071FFBE690}" type="slidenum">
              <a:rPr kumimoji="1" lang="ja-JP" altLang="en-US" smtClean="0"/>
              <a:t>‹#›</a:t>
            </a:fld>
            <a:endParaRPr kumimoji="1" lang="ja-JP" altLang="en-US"/>
          </a:p>
        </p:txBody>
      </p:sp>
    </p:spTree>
    <p:extLst>
      <p:ext uri="{BB962C8B-B14F-4D97-AF65-F5344CB8AC3E}">
        <p14:creationId xmlns:p14="http://schemas.microsoft.com/office/powerpoint/2010/main" val="499715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60BFD94-16F4-418C-9760-BC4F62596E00}" type="datetimeFigureOut">
              <a:rPr kumimoji="1" lang="ja-JP" altLang="en-US" smtClean="0"/>
              <a:t>2026/5/27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909D24-774C-459B-A8F1-71071FFBE690}" type="slidenum">
              <a:rPr kumimoji="1" lang="ja-JP" altLang="en-US" smtClean="0"/>
              <a:t>‹#›</a:t>
            </a:fld>
            <a:endParaRPr kumimoji="1" lang="ja-JP" altLang="en-US"/>
          </a:p>
        </p:txBody>
      </p:sp>
    </p:spTree>
    <p:extLst>
      <p:ext uri="{BB962C8B-B14F-4D97-AF65-F5344CB8AC3E}">
        <p14:creationId xmlns:p14="http://schemas.microsoft.com/office/powerpoint/2010/main" val="2129502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60BFD94-16F4-418C-9760-BC4F62596E00}" type="datetimeFigureOut">
              <a:rPr kumimoji="1" lang="ja-JP" altLang="en-US" smtClean="0"/>
              <a:t>2026/5/27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909D24-774C-459B-A8F1-71071FFBE690}" type="slidenum">
              <a:rPr kumimoji="1" lang="ja-JP" altLang="en-US" smtClean="0"/>
              <a:t>‹#›</a:t>
            </a:fld>
            <a:endParaRPr kumimoji="1" lang="ja-JP" altLang="en-US"/>
          </a:p>
        </p:txBody>
      </p:sp>
    </p:spTree>
    <p:extLst>
      <p:ext uri="{BB962C8B-B14F-4D97-AF65-F5344CB8AC3E}">
        <p14:creationId xmlns:p14="http://schemas.microsoft.com/office/powerpoint/2010/main" val="938774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60BFD94-16F4-418C-9760-BC4F62596E00}" type="datetimeFigureOut">
              <a:rPr kumimoji="1" lang="ja-JP" altLang="en-US" smtClean="0"/>
              <a:t>2026/5/27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2909D24-774C-459B-A8F1-71071FFBE690}" type="slidenum">
              <a:rPr kumimoji="1" lang="ja-JP" altLang="en-US" smtClean="0"/>
              <a:t>‹#›</a:t>
            </a:fld>
            <a:endParaRPr kumimoji="1" lang="ja-JP" altLang="en-US"/>
          </a:p>
        </p:txBody>
      </p:sp>
    </p:spTree>
    <p:extLst>
      <p:ext uri="{BB962C8B-B14F-4D97-AF65-F5344CB8AC3E}">
        <p14:creationId xmlns:p14="http://schemas.microsoft.com/office/powerpoint/2010/main" val="1821180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60BFD94-16F4-418C-9760-BC4F62596E00}" type="datetimeFigureOut">
              <a:rPr kumimoji="1" lang="ja-JP" altLang="en-US" smtClean="0"/>
              <a:t>2026/5/27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2909D24-774C-459B-A8F1-71071FFBE690}" type="slidenum">
              <a:rPr kumimoji="1" lang="ja-JP" altLang="en-US" smtClean="0"/>
              <a:t>‹#›</a:t>
            </a:fld>
            <a:endParaRPr kumimoji="1" lang="ja-JP" altLang="en-US"/>
          </a:p>
        </p:txBody>
      </p:sp>
    </p:spTree>
    <p:extLst>
      <p:ext uri="{BB962C8B-B14F-4D97-AF65-F5344CB8AC3E}">
        <p14:creationId xmlns:p14="http://schemas.microsoft.com/office/powerpoint/2010/main" val="2491466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0BFD94-16F4-418C-9760-BC4F62596E00}" type="datetimeFigureOut">
              <a:rPr kumimoji="1" lang="ja-JP" altLang="en-US" smtClean="0"/>
              <a:t>2026/5/27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2909D24-774C-459B-A8F1-71071FFBE690}" type="slidenum">
              <a:rPr kumimoji="1" lang="ja-JP" altLang="en-US" smtClean="0"/>
              <a:t>‹#›</a:t>
            </a:fld>
            <a:endParaRPr kumimoji="1" lang="ja-JP" altLang="en-US"/>
          </a:p>
        </p:txBody>
      </p:sp>
    </p:spTree>
    <p:extLst>
      <p:ext uri="{BB962C8B-B14F-4D97-AF65-F5344CB8AC3E}">
        <p14:creationId xmlns:p14="http://schemas.microsoft.com/office/powerpoint/2010/main" val="2936331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60BFD94-16F4-418C-9760-BC4F62596E00}" type="datetimeFigureOut">
              <a:rPr kumimoji="1" lang="ja-JP" altLang="en-US" smtClean="0"/>
              <a:t>2026/5/27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909D24-774C-459B-A8F1-71071FFBE690}" type="slidenum">
              <a:rPr kumimoji="1" lang="ja-JP" altLang="en-US" smtClean="0"/>
              <a:t>‹#›</a:t>
            </a:fld>
            <a:endParaRPr kumimoji="1" lang="ja-JP" altLang="en-US"/>
          </a:p>
        </p:txBody>
      </p:sp>
    </p:spTree>
    <p:extLst>
      <p:ext uri="{BB962C8B-B14F-4D97-AF65-F5344CB8AC3E}">
        <p14:creationId xmlns:p14="http://schemas.microsoft.com/office/powerpoint/2010/main" val="2896926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60BFD94-16F4-418C-9760-BC4F62596E00}" type="datetimeFigureOut">
              <a:rPr kumimoji="1" lang="ja-JP" altLang="en-US" smtClean="0"/>
              <a:t>2026/5/27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909D24-774C-459B-A8F1-71071FFBE690}" type="slidenum">
              <a:rPr kumimoji="1" lang="ja-JP" altLang="en-US" smtClean="0"/>
              <a:t>‹#›</a:t>
            </a:fld>
            <a:endParaRPr kumimoji="1" lang="ja-JP" altLang="en-US"/>
          </a:p>
        </p:txBody>
      </p:sp>
    </p:spTree>
    <p:extLst>
      <p:ext uri="{BB962C8B-B14F-4D97-AF65-F5344CB8AC3E}">
        <p14:creationId xmlns:p14="http://schemas.microsoft.com/office/powerpoint/2010/main" val="26292399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60BFD94-16F4-418C-9760-BC4F62596E00}" type="datetimeFigureOut">
              <a:rPr kumimoji="1" lang="ja-JP" altLang="en-US" smtClean="0"/>
              <a:t>2026/5/27</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2909D24-774C-459B-A8F1-71071FFBE690}" type="slidenum">
              <a:rPr kumimoji="1" lang="ja-JP" altLang="en-US" smtClean="0"/>
              <a:t>‹#›</a:t>
            </a:fld>
            <a:endParaRPr kumimoji="1" lang="ja-JP" altLang="en-US"/>
          </a:p>
        </p:txBody>
      </p:sp>
    </p:spTree>
    <p:extLst>
      <p:ext uri="{BB962C8B-B14F-4D97-AF65-F5344CB8AC3E}">
        <p14:creationId xmlns:p14="http://schemas.microsoft.com/office/powerpoint/2010/main" val="2234395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9423BEE0-0D42-497A-86A1-596022DD71CD}"/>
              </a:ext>
            </a:extLst>
          </p:cNvPr>
          <p:cNvGraphicFramePr>
            <a:graphicFrameLocks noGrp="1"/>
          </p:cNvGraphicFramePr>
          <p:nvPr/>
        </p:nvGraphicFramePr>
        <p:xfrm>
          <a:off x="457200" y="541020"/>
          <a:ext cx="2712720" cy="411480"/>
        </p:xfrm>
        <a:graphic>
          <a:graphicData uri="http://schemas.openxmlformats.org/drawingml/2006/table">
            <a:tbl>
              <a:tblPr firstRow="1" bandRow="1">
                <a:tableStyleId>{5C22544A-7EE6-4342-B048-85BDC9FD1C3A}</a:tableStyleId>
              </a:tblPr>
              <a:tblGrid>
                <a:gridCol w="2712720">
                  <a:extLst>
                    <a:ext uri="{9D8B030D-6E8A-4147-A177-3AD203B41FA5}">
                      <a16:colId xmlns:a16="http://schemas.microsoft.com/office/drawing/2014/main" val="3225278581"/>
                    </a:ext>
                  </a:extLst>
                </a:gridCol>
              </a:tblGrid>
              <a:tr h="207010">
                <a:tc>
                  <a:txBody>
                    <a:bodyPr/>
                    <a:lstStyle/>
                    <a:p>
                      <a:pPr algn="r"/>
                      <a:r>
                        <a:rPr kumimoji="1" lang="zh-TW" altLang="en-US" sz="1050" b="0" u="sng" dirty="0">
                          <a:solidFill>
                            <a:sysClr val="windowText" lastClr="000000"/>
                          </a:solidFill>
                          <a:latin typeface="HGS教科書体" panose="02020600000000000000" pitchFamily="18" charset="-128"/>
                          <a:ea typeface="HGS教科書体" panose="02020600000000000000" pitchFamily="18" charset="-128"/>
                        </a:rPr>
                        <a:t>奈良県特別高圧電力受電中小企業給付金</a:t>
                      </a:r>
                      <a:endParaRPr kumimoji="1" lang="en-US" altLang="zh-TW" sz="1050" b="0" u="sng" dirty="0">
                        <a:solidFill>
                          <a:sysClr val="windowText" lastClr="000000"/>
                        </a:solidFill>
                        <a:latin typeface="HGS教科書体" panose="02020600000000000000" pitchFamily="18" charset="-128"/>
                        <a:ea typeface="HGS教科書体" panose="02020600000000000000" pitchFamily="18" charset="-128"/>
                      </a:endParaRPr>
                    </a:p>
                    <a:p>
                      <a:pPr algn="r"/>
                      <a:r>
                        <a:rPr kumimoji="1" lang="ja-JP" altLang="en-US" sz="1050" b="0" u="sng" dirty="0">
                          <a:solidFill>
                            <a:sysClr val="windowText" lastClr="000000"/>
                          </a:solidFill>
                          <a:latin typeface="HGS教科書体" panose="02020600000000000000" pitchFamily="18" charset="-128"/>
                          <a:ea typeface="HGS教科書体" panose="02020600000000000000" pitchFamily="18" charset="-128"/>
                        </a:rPr>
                        <a:t>ご担当者様</a:t>
                      </a:r>
                      <a:endParaRPr kumimoji="1" lang="zh-TW" altLang="en-US" sz="1050" b="0" u="sng" dirty="0">
                        <a:solidFill>
                          <a:sysClr val="windowText" lastClr="000000"/>
                        </a:solidFill>
                        <a:latin typeface="HGS教科書体" panose="02020600000000000000" pitchFamily="18" charset="-128"/>
                        <a:ea typeface="HGS教科書体" panose="02020600000000000000" pitchFamily="18" charset="-128"/>
                      </a:endParaRPr>
                    </a:p>
                  </a:txBody>
                  <a:tcPr>
                    <a:solidFill>
                      <a:schemeClr val="bg1"/>
                    </a:solidFill>
                  </a:tcPr>
                </a:tc>
                <a:extLst>
                  <a:ext uri="{0D108BD9-81ED-4DB2-BD59-A6C34878D82A}">
                    <a16:rowId xmlns:a16="http://schemas.microsoft.com/office/drawing/2014/main" val="3320334825"/>
                  </a:ext>
                </a:extLst>
              </a:tr>
            </a:tbl>
          </a:graphicData>
        </a:graphic>
      </p:graphicFrame>
      <p:graphicFrame>
        <p:nvGraphicFramePr>
          <p:cNvPr id="3" name="表 2">
            <a:extLst>
              <a:ext uri="{FF2B5EF4-FFF2-40B4-BE49-F238E27FC236}">
                <a16:creationId xmlns:a16="http://schemas.microsoft.com/office/drawing/2014/main" id="{3C53501F-E357-4AA3-91B2-CEABD4EE8AFF}"/>
              </a:ext>
            </a:extLst>
          </p:cNvPr>
          <p:cNvGraphicFramePr>
            <a:graphicFrameLocks noGrp="1"/>
          </p:cNvGraphicFramePr>
          <p:nvPr/>
        </p:nvGraphicFramePr>
        <p:xfrm>
          <a:off x="2741930" y="1314450"/>
          <a:ext cx="1374140" cy="457200"/>
        </p:xfrm>
        <a:graphic>
          <a:graphicData uri="http://schemas.openxmlformats.org/drawingml/2006/table">
            <a:tbl>
              <a:tblPr firstRow="1" bandRow="1">
                <a:tableStyleId>{5C22544A-7EE6-4342-B048-85BDC9FD1C3A}</a:tableStyleId>
              </a:tblPr>
              <a:tblGrid>
                <a:gridCol w="1374140">
                  <a:extLst>
                    <a:ext uri="{9D8B030D-6E8A-4147-A177-3AD203B41FA5}">
                      <a16:colId xmlns:a16="http://schemas.microsoft.com/office/drawing/2014/main" val="2400607084"/>
                    </a:ext>
                  </a:extLst>
                </a:gridCol>
              </a:tblGrid>
              <a:tr h="370840">
                <a:tc>
                  <a:txBody>
                    <a:bodyPr/>
                    <a:lstStyle/>
                    <a:p>
                      <a:r>
                        <a:rPr kumimoji="1" lang="ja-JP" altLang="en-US" sz="2400" b="0" dirty="0">
                          <a:solidFill>
                            <a:sysClr val="windowText" lastClr="000000"/>
                          </a:solidFill>
                          <a:latin typeface="HGS教科書体" panose="02020600000000000000" pitchFamily="18" charset="-128"/>
                          <a:ea typeface="HGS教科書体" panose="02020600000000000000" pitchFamily="18" charset="-128"/>
                        </a:rPr>
                        <a:t>証 明 書</a:t>
                      </a:r>
                    </a:p>
                  </a:txBody>
                  <a:tcPr>
                    <a:solidFill>
                      <a:schemeClr val="bg1"/>
                    </a:solidFill>
                  </a:tcPr>
                </a:tc>
                <a:extLst>
                  <a:ext uri="{0D108BD9-81ED-4DB2-BD59-A6C34878D82A}">
                    <a16:rowId xmlns:a16="http://schemas.microsoft.com/office/drawing/2014/main" val="2883143499"/>
                  </a:ext>
                </a:extLst>
              </a:tr>
            </a:tbl>
          </a:graphicData>
        </a:graphic>
      </p:graphicFrame>
      <p:graphicFrame>
        <p:nvGraphicFramePr>
          <p:cNvPr id="4" name="表 3">
            <a:extLst>
              <a:ext uri="{FF2B5EF4-FFF2-40B4-BE49-F238E27FC236}">
                <a16:creationId xmlns:a16="http://schemas.microsoft.com/office/drawing/2014/main" id="{921E47B5-6688-47D4-A961-6DB52A2DD422}"/>
              </a:ext>
            </a:extLst>
          </p:cNvPr>
          <p:cNvGraphicFramePr>
            <a:graphicFrameLocks noGrp="1"/>
          </p:cNvGraphicFramePr>
          <p:nvPr/>
        </p:nvGraphicFramePr>
        <p:xfrm>
          <a:off x="457200" y="2291080"/>
          <a:ext cx="5892800" cy="411480"/>
        </p:xfrm>
        <a:graphic>
          <a:graphicData uri="http://schemas.openxmlformats.org/drawingml/2006/table">
            <a:tbl>
              <a:tblPr firstRow="1" bandRow="1">
                <a:tableStyleId>{5C22544A-7EE6-4342-B048-85BDC9FD1C3A}</a:tableStyleId>
              </a:tblPr>
              <a:tblGrid>
                <a:gridCol w="5892800">
                  <a:extLst>
                    <a:ext uri="{9D8B030D-6E8A-4147-A177-3AD203B41FA5}">
                      <a16:colId xmlns:a16="http://schemas.microsoft.com/office/drawing/2014/main" val="2400607084"/>
                    </a:ext>
                  </a:extLst>
                </a:gridCol>
              </a:tblGrid>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50" b="0" u="sng" dirty="0">
                          <a:solidFill>
                            <a:sysClr val="windowText" lastClr="000000"/>
                          </a:solidFill>
                          <a:latin typeface="HGS教科書体" panose="02020600000000000000" pitchFamily="18" charset="-128"/>
                          <a:ea typeface="HGS教科書体" panose="02020600000000000000" pitchFamily="18" charset="-128"/>
                        </a:rPr>
                        <a:t>　　　　　　　　　　　　</a:t>
                      </a:r>
                      <a:r>
                        <a:rPr kumimoji="1" lang="ja-JP" altLang="en-US" sz="1050" b="0" u="none" dirty="0">
                          <a:solidFill>
                            <a:sysClr val="windowText" lastClr="000000"/>
                          </a:solidFill>
                          <a:latin typeface="HGS教科書体" panose="02020600000000000000" pitchFamily="18" charset="-128"/>
                          <a:ea typeface="HGS教科書体" panose="02020600000000000000" pitchFamily="18" charset="-128"/>
                        </a:rPr>
                        <a:t>は、</a:t>
                      </a:r>
                      <a:r>
                        <a:rPr kumimoji="1" lang="ja-JP" altLang="en-US" sz="1050" b="0" i="0" u="none" strike="noStrike" kern="1200" baseline="0" dirty="0">
                          <a:solidFill>
                            <a:sysClr val="windowText" lastClr="000000"/>
                          </a:solidFill>
                          <a:latin typeface="HGS教科書体" panose="02020600000000000000" pitchFamily="18" charset="-128"/>
                          <a:ea typeface="HGS教科書体" panose="02020600000000000000" pitchFamily="18" charset="-128"/>
                          <a:cs typeface="+mn-cs"/>
                        </a:rPr>
                        <a:t>奈良県特別高圧電力受電中小企業給付金を申請するにあたり、特別高圧電力の受電契約をしている下記施設に入居していることを証明いたします。</a:t>
                      </a:r>
                      <a:endParaRPr kumimoji="1" lang="en-US" altLang="ja-JP" sz="1050" b="0" i="0" u="none" strike="noStrike" kern="1200" baseline="0" dirty="0">
                        <a:solidFill>
                          <a:sysClr val="windowText" lastClr="000000"/>
                        </a:solidFill>
                        <a:latin typeface="HGS教科書体" panose="02020600000000000000" pitchFamily="18" charset="-128"/>
                        <a:ea typeface="HGS教科書体" panose="02020600000000000000" pitchFamily="18" charset="-128"/>
                        <a:cs typeface="+mn-cs"/>
                      </a:endParaRPr>
                    </a:p>
                  </a:txBody>
                  <a:tcPr>
                    <a:solidFill>
                      <a:schemeClr val="bg1"/>
                    </a:solidFill>
                  </a:tcPr>
                </a:tc>
                <a:extLst>
                  <a:ext uri="{0D108BD9-81ED-4DB2-BD59-A6C34878D82A}">
                    <a16:rowId xmlns:a16="http://schemas.microsoft.com/office/drawing/2014/main" val="2883143499"/>
                  </a:ext>
                </a:extLst>
              </a:tr>
            </a:tbl>
          </a:graphicData>
        </a:graphic>
      </p:graphicFrame>
      <p:graphicFrame>
        <p:nvGraphicFramePr>
          <p:cNvPr id="5" name="表 4">
            <a:extLst>
              <a:ext uri="{FF2B5EF4-FFF2-40B4-BE49-F238E27FC236}">
                <a16:creationId xmlns:a16="http://schemas.microsoft.com/office/drawing/2014/main" id="{A3E1B26B-9414-4404-ADB1-2D1E81501873}"/>
              </a:ext>
            </a:extLst>
          </p:cNvPr>
          <p:cNvGraphicFramePr>
            <a:graphicFrameLocks noGrp="1"/>
          </p:cNvGraphicFramePr>
          <p:nvPr/>
        </p:nvGraphicFramePr>
        <p:xfrm>
          <a:off x="3220720" y="3342641"/>
          <a:ext cx="416560" cy="370840"/>
        </p:xfrm>
        <a:graphic>
          <a:graphicData uri="http://schemas.openxmlformats.org/drawingml/2006/table">
            <a:tbl>
              <a:tblPr firstRow="1" bandRow="1">
                <a:tableStyleId>{5C22544A-7EE6-4342-B048-85BDC9FD1C3A}</a:tableStyleId>
              </a:tblPr>
              <a:tblGrid>
                <a:gridCol w="416560">
                  <a:extLst>
                    <a:ext uri="{9D8B030D-6E8A-4147-A177-3AD203B41FA5}">
                      <a16:colId xmlns:a16="http://schemas.microsoft.com/office/drawing/2014/main" val="2400607084"/>
                    </a:ext>
                  </a:extLst>
                </a:gridCol>
              </a:tblGrid>
              <a:tr h="370840">
                <a:tc>
                  <a:txBody>
                    <a:bodyPr/>
                    <a:lstStyle/>
                    <a:p>
                      <a:r>
                        <a:rPr kumimoji="1" lang="ja-JP" altLang="en-US" sz="1050" b="0" dirty="0">
                          <a:solidFill>
                            <a:sysClr val="windowText" lastClr="000000"/>
                          </a:solidFill>
                          <a:latin typeface="HGS教科書体" panose="02020600000000000000" pitchFamily="18" charset="-128"/>
                          <a:ea typeface="HGS教科書体" panose="02020600000000000000" pitchFamily="18" charset="-128"/>
                        </a:rPr>
                        <a:t>記</a:t>
                      </a:r>
                    </a:p>
                  </a:txBody>
                  <a:tcPr>
                    <a:solidFill>
                      <a:schemeClr val="bg1"/>
                    </a:solidFill>
                  </a:tcPr>
                </a:tc>
                <a:extLst>
                  <a:ext uri="{0D108BD9-81ED-4DB2-BD59-A6C34878D82A}">
                    <a16:rowId xmlns:a16="http://schemas.microsoft.com/office/drawing/2014/main" val="2883143499"/>
                  </a:ext>
                </a:extLst>
              </a:tr>
            </a:tbl>
          </a:graphicData>
        </a:graphic>
      </p:graphicFrame>
      <p:graphicFrame>
        <p:nvGraphicFramePr>
          <p:cNvPr id="6" name="表 5">
            <a:extLst>
              <a:ext uri="{FF2B5EF4-FFF2-40B4-BE49-F238E27FC236}">
                <a16:creationId xmlns:a16="http://schemas.microsoft.com/office/drawing/2014/main" id="{09B0239D-801C-4417-963D-DF1522AD7EF0}"/>
              </a:ext>
            </a:extLst>
          </p:cNvPr>
          <p:cNvGraphicFramePr>
            <a:graphicFrameLocks noGrp="1"/>
          </p:cNvGraphicFramePr>
          <p:nvPr/>
        </p:nvGraphicFramePr>
        <p:xfrm>
          <a:off x="482600" y="4094480"/>
          <a:ext cx="5892800" cy="2984820"/>
        </p:xfrm>
        <a:graphic>
          <a:graphicData uri="http://schemas.openxmlformats.org/drawingml/2006/table">
            <a:tbl>
              <a:tblPr firstRow="1" bandRow="1">
                <a:tableStyleId>{5C22544A-7EE6-4342-B048-85BDC9FD1C3A}</a:tableStyleId>
              </a:tblPr>
              <a:tblGrid>
                <a:gridCol w="1579880">
                  <a:extLst>
                    <a:ext uri="{9D8B030D-6E8A-4147-A177-3AD203B41FA5}">
                      <a16:colId xmlns:a16="http://schemas.microsoft.com/office/drawing/2014/main" val="2449185689"/>
                    </a:ext>
                  </a:extLst>
                </a:gridCol>
                <a:gridCol w="4312920">
                  <a:extLst>
                    <a:ext uri="{9D8B030D-6E8A-4147-A177-3AD203B41FA5}">
                      <a16:colId xmlns:a16="http://schemas.microsoft.com/office/drawing/2014/main" val="2707092712"/>
                    </a:ext>
                  </a:extLst>
                </a:gridCol>
              </a:tblGrid>
              <a:tr h="497470">
                <a:tc>
                  <a:txBody>
                    <a:bodyPr/>
                    <a:lstStyle/>
                    <a:p>
                      <a:pPr algn="ctr"/>
                      <a:r>
                        <a:rPr kumimoji="1" lang="ja-JP" altLang="en-US" sz="1200" b="0" dirty="0">
                          <a:solidFill>
                            <a:sysClr val="windowText" lastClr="000000"/>
                          </a:solidFill>
                          <a:latin typeface="HGS教科書体" panose="02020600000000000000" pitchFamily="18" charset="-128"/>
                          <a:ea typeface="HGS教科書体" panose="02020600000000000000" pitchFamily="18" charset="-128"/>
                        </a:rPr>
                        <a:t>申請者名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b="0" dirty="0">
                        <a:solidFill>
                          <a:sysClr val="windowText" lastClr="000000"/>
                        </a:solidFill>
                        <a:latin typeface="HGS教科書体" panose="02020600000000000000" pitchFamily="18" charset="-128"/>
                        <a:ea typeface="HGS教科書体" panose="020206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42566293"/>
                  </a:ext>
                </a:extLst>
              </a:tr>
              <a:tr h="497470">
                <a:tc>
                  <a:txBody>
                    <a:bodyPr/>
                    <a:lstStyle/>
                    <a:p>
                      <a:pPr algn="ctr"/>
                      <a:r>
                        <a:rPr kumimoji="1" lang="ja-JP" altLang="en-US" sz="1200" b="0" dirty="0">
                          <a:solidFill>
                            <a:sysClr val="windowText" lastClr="000000"/>
                          </a:solidFill>
                          <a:latin typeface="HGS教科書体" panose="02020600000000000000" pitchFamily="18" charset="-128"/>
                          <a:ea typeface="HGS教科書体" panose="02020600000000000000" pitchFamily="18" charset="-128"/>
                        </a:rPr>
                        <a:t>テナント名称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b="0">
                        <a:solidFill>
                          <a:sysClr val="windowText" lastClr="000000"/>
                        </a:solidFill>
                        <a:latin typeface="HGS教科書体" panose="02020600000000000000" pitchFamily="18" charset="-128"/>
                        <a:ea typeface="HGS教科書体" panose="020206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3375918"/>
                  </a:ext>
                </a:extLst>
              </a:tr>
              <a:tr h="497470">
                <a:tc>
                  <a:txBody>
                    <a:bodyPr/>
                    <a:lstStyle/>
                    <a:p>
                      <a:pPr algn="ctr"/>
                      <a:r>
                        <a:rPr kumimoji="1" lang="ja-JP" altLang="en-US" sz="1200" b="0" dirty="0">
                          <a:solidFill>
                            <a:sysClr val="windowText" lastClr="000000"/>
                          </a:solidFill>
                          <a:latin typeface="HGS教科書体" panose="02020600000000000000" pitchFamily="18" charset="-128"/>
                          <a:ea typeface="HGS教科書体" panose="02020600000000000000" pitchFamily="18" charset="-128"/>
                        </a:rPr>
                        <a:t>入居施設名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b="0" dirty="0">
                        <a:solidFill>
                          <a:sysClr val="windowText" lastClr="000000"/>
                        </a:solidFill>
                        <a:latin typeface="HGS教科書体" panose="02020600000000000000" pitchFamily="18" charset="-128"/>
                        <a:ea typeface="HGS教科書体" panose="020206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48241235"/>
                  </a:ext>
                </a:extLst>
              </a:tr>
              <a:tr h="497470">
                <a:tc>
                  <a:txBody>
                    <a:bodyPr/>
                    <a:lstStyle/>
                    <a:p>
                      <a:pPr algn="ctr"/>
                      <a:r>
                        <a:rPr kumimoji="1" lang="ja-JP" altLang="en-US" sz="1200" b="0" dirty="0">
                          <a:solidFill>
                            <a:sysClr val="windowText" lastClr="000000"/>
                          </a:solidFill>
                          <a:latin typeface="HGS教科書体" panose="02020600000000000000" pitchFamily="18" charset="-128"/>
                          <a:ea typeface="HGS教科書体" panose="02020600000000000000" pitchFamily="18" charset="-128"/>
                        </a:rPr>
                        <a:t>入居施設住所</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b="0" dirty="0">
                        <a:solidFill>
                          <a:sysClr val="windowText" lastClr="000000"/>
                        </a:solidFill>
                        <a:latin typeface="HGS教科書体" panose="02020600000000000000" pitchFamily="18" charset="-128"/>
                        <a:ea typeface="HGS教科書体" panose="020206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3454654"/>
                  </a:ext>
                </a:extLst>
              </a:tr>
              <a:tr h="497470">
                <a:tc>
                  <a:txBody>
                    <a:bodyPr/>
                    <a:lstStyle/>
                    <a:p>
                      <a:pPr algn="ctr"/>
                      <a:r>
                        <a:rPr kumimoji="1" lang="ja-JP" altLang="en-US" sz="1200" b="0" dirty="0">
                          <a:solidFill>
                            <a:sysClr val="windowText" lastClr="000000"/>
                          </a:solidFill>
                          <a:latin typeface="HGS教科書体" panose="02020600000000000000" pitchFamily="18" charset="-128"/>
                          <a:ea typeface="HGS教科書体" panose="02020600000000000000" pitchFamily="18" charset="-128"/>
                        </a:rPr>
                        <a:t>契約受電種別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200" b="0" dirty="0">
                          <a:solidFill>
                            <a:sysClr val="windowText" lastClr="000000"/>
                          </a:solidFill>
                          <a:latin typeface="HGS教科書体" panose="02020600000000000000" pitchFamily="18" charset="-128"/>
                          <a:ea typeface="HGS教科書体" panose="02020600000000000000" pitchFamily="18" charset="-128"/>
                        </a:rPr>
                        <a:t>特別高圧電力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49606198"/>
                  </a:ext>
                </a:extLst>
              </a:tr>
              <a:tr h="497470">
                <a:tc>
                  <a:txBody>
                    <a:bodyPr/>
                    <a:lstStyle/>
                    <a:p>
                      <a:pPr algn="ctr"/>
                      <a:r>
                        <a:rPr kumimoji="1" lang="ja-JP" altLang="en-US" sz="1200" b="0" dirty="0">
                          <a:solidFill>
                            <a:sysClr val="windowText" lastClr="000000"/>
                          </a:solidFill>
                          <a:latin typeface="HGS教科書体" panose="02020600000000000000" pitchFamily="18" charset="-128"/>
                          <a:ea typeface="HGS教科書体" panose="02020600000000000000" pitchFamily="18" charset="-128"/>
                        </a:rPr>
                        <a:t>受電契約者等名</a:t>
                      </a:r>
                      <a:endParaRPr kumimoji="1" lang="en-US" altLang="ja-JP" sz="1200" b="0" dirty="0">
                        <a:solidFill>
                          <a:sysClr val="windowText" lastClr="000000"/>
                        </a:solidFill>
                        <a:latin typeface="HGS教科書体" panose="02020600000000000000" pitchFamily="18" charset="-128"/>
                        <a:ea typeface="HGS教科書体" panose="02020600000000000000" pitchFamily="18" charset="-128"/>
                      </a:endParaRPr>
                    </a:p>
                    <a:p>
                      <a:pPr algn="ctr"/>
                      <a:r>
                        <a:rPr kumimoji="1" lang="ja-JP" altLang="en-US" sz="1050" b="0" dirty="0">
                          <a:solidFill>
                            <a:sysClr val="windowText" lastClr="000000"/>
                          </a:solidFill>
                          <a:latin typeface="HGS教科書体" panose="02020600000000000000" pitchFamily="18" charset="-128"/>
                          <a:ea typeface="HGS教科書体" panose="02020600000000000000" pitchFamily="18" charset="-128"/>
                        </a:rPr>
                        <a:t>（施設管理者）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b="0" dirty="0">
                        <a:solidFill>
                          <a:sysClr val="windowText" lastClr="000000"/>
                        </a:solidFill>
                        <a:latin typeface="HGS教科書体" panose="02020600000000000000" pitchFamily="18" charset="-128"/>
                        <a:ea typeface="HGS教科書体" panose="020206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69257996"/>
                  </a:ext>
                </a:extLst>
              </a:tr>
            </a:tbl>
          </a:graphicData>
        </a:graphic>
      </p:graphicFrame>
      <p:graphicFrame>
        <p:nvGraphicFramePr>
          <p:cNvPr id="7" name="表 6">
            <a:extLst>
              <a:ext uri="{FF2B5EF4-FFF2-40B4-BE49-F238E27FC236}">
                <a16:creationId xmlns:a16="http://schemas.microsoft.com/office/drawing/2014/main" id="{11D09E05-B4B7-4D83-8240-3FFE4D4D437B}"/>
              </a:ext>
            </a:extLst>
          </p:cNvPr>
          <p:cNvGraphicFramePr>
            <a:graphicFrameLocks noGrp="1"/>
          </p:cNvGraphicFramePr>
          <p:nvPr>
            <p:extLst>
              <p:ext uri="{D42A27DB-BD31-4B8C-83A1-F6EECF244321}">
                <p14:modId xmlns:p14="http://schemas.microsoft.com/office/powerpoint/2010/main" val="1807366457"/>
              </p:ext>
            </p:extLst>
          </p:nvPr>
        </p:nvGraphicFramePr>
        <p:xfrm>
          <a:off x="4775200" y="7274879"/>
          <a:ext cx="1574800" cy="370840"/>
        </p:xfrm>
        <a:graphic>
          <a:graphicData uri="http://schemas.openxmlformats.org/drawingml/2006/table">
            <a:tbl>
              <a:tblPr firstRow="1" bandRow="1">
                <a:tableStyleId>{5C22544A-7EE6-4342-B048-85BDC9FD1C3A}</a:tableStyleId>
              </a:tblPr>
              <a:tblGrid>
                <a:gridCol w="1574800">
                  <a:extLst>
                    <a:ext uri="{9D8B030D-6E8A-4147-A177-3AD203B41FA5}">
                      <a16:colId xmlns:a16="http://schemas.microsoft.com/office/drawing/2014/main" val="2400607084"/>
                    </a:ext>
                  </a:extLst>
                </a:gridCol>
              </a:tblGrid>
              <a:tr h="370840">
                <a:tc>
                  <a:txBody>
                    <a:bodyPr/>
                    <a:lstStyle/>
                    <a:p>
                      <a:pPr algn="ctr"/>
                      <a:r>
                        <a:rPr kumimoji="1" lang="ja-JP" altLang="en-US" sz="1050" b="0" dirty="0">
                          <a:solidFill>
                            <a:sysClr val="windowText" lastClr="000000"/>
                          </a:solidFill>
                          <a:latin typeface="HGS教科書体" panose="02020600000000000000" pitchFamily="18" charset="-128"/>
                          <a:ea typeface="HGS教科書体" panose="02020600000000000000" pitchFamily="18" charset="-128"/>
                        </a:rPr>
                        <a:t>令和</a:t>
                      </a:r>
                      <a:r>
                        <a:rPr kumimoji="1" lang="en-US" altLang="ja-JP" sz="1050" b="0" dirty="0">
                          <a:solidFill>
                            <a:sysClr val="windowText" lastClr="000000"/>
                          </a:solidFill>
                          <a:latin typeface="HGS教科書体" panose="02020600000000000000" pitchFamily="18" charset="-128"/>
                          <a:ea typeface="HGS教科書体" panose="02020600000000000000" pitchFamily="18" charset="-128"/>
                        </a:rPr>
                        <a:t>8</a:t>
                      </a:r>
                      <a:r>
                        <a:rPr kumimoji="1" lang="ja-JP" altLang="en-US" sz="1050" b="0" dirty="0">
                          <a:solidFill>
                            <a:sysClr val="windowText" lastClr="000000"/>
                          </a:solidFill>
                          <a:latin typeface="HGS教科書体" panose="02020600000000000000" pitchFamily="18" charset="-128"/>
                          <a:ea typeface="HGS教科書体" panose="02020600000000000000" pitchFamily="18" charset="-128"/>
                        </a:rPr>
                        <a:t>年　　月　　日</a:t>
                      </a:r>
                    </a:p>
                  </a:txBody>
                  <a:tcPr anchor="ctr">
                    <a:solidFill>
                      <a:schemeClr val="bg1"/>
                    </a:solidFill>
                  </a:tcPr>
                </a:tc>
                <a:extLst>
                  <a:ext uri="{0D108BD9-81ED-4DB2-BD59-A6C34878D82A}">
                    <a16:rowId xmlns:a16="http://schemas.microsoft.com/office/drawing/2014/main" val="2883143499"/>
                  </a:ext>
                </a:extLst>
              </a:tr>
            </a:tbl>
          </a:graphicData>
        </a:graphic>
      </p:graphicFrame>
      <p:graphicFrame>
        <p:nvGraphicFramePr>
          <p:cNvPr id="8" name="表 7">
            <a:extLst>
              <a:ext uri="{FF2B5EF4-FFF2-40B4-BE49-F238E27FC236}">
                <a16:creationId xmlns:a16="http://schemas.microsoft.com/office/drawing/2014/main" id="{8F520C50-220A-4600-9338-5BCB17DF1775}"/>
              </a:ext>
            </a:extLst>
          </p:cNvPr>
          <p:cNvGraphicFramePr>
            <a:graphicFrameLocks noGrp="1"/>
          </p:cNvGraphicFramePr>
          <p:nvPr/>
        </p:nvGraphicFramePr>
        <p:xfrm>
          <a:off x="2513965" y="7785419"/>
          <a:ext cx="1758950" cy="1403460"/>
        </p:xfrm>
        <a:graphic>
          <a:graphicData uri="http://schemas.openxmlformats.org/drawingml/2006/table">
            <a:tbl>
              <a:tblPr firstRow="1" bandRow="1">
                <a:tableStyleId>{5C22544A-7EE6-4342-B048-85BDC9FD1C3A}</a:tableStyleId>
              </a:tblPr>
              <a:tblGrid>
                <a:gridCol w="1758950">
                  <a:extLst>
                    <a:ext uri="{9D8B030D-6E8A-4147-A177-3AD203B41FA5}">
                      <a16:colId xmlns:a16="http://schemas.microsoft.com/office/drawing/2014/main" val="1583785370"/>
                    </a:ext>
                  </a:extLst>
                </a:gridCol>
              </a:tblGrid>
              <a:tr h="288000">
                <a:tc>
                  <a:txBody>
                    <a:bodyPr/>
                    <a:lstStyle/>
                    <a:p>
                      <a:r>
                        <a:rPr kumimoji="1" lang="ja-JP" altLang="en-US" sz="1050" b="0" dirty="0">
                          <a:solidFill>
                            <a:sysClr val="windowText" lastClr="000000"/>
                          </a:solidFill>
                          <a:latin typeface="HGS教科書体" panose="02020600000000000000" pitchFamily="18" charset="-128"/>
                          <a:ea typeface="HGS教科書体" panose="02020600000000000000" pitchFamily="18" charset="-128"/>
                        </a:rPr>
                        <a:t>施設管理者</a:t>
                      </a:r>
                      <a:endParaRPr kumimoji="1" lang="en-US" altLang="ja-JP" sz="1050" b="0" dirty="0">
                        <a:solidFill>
                          <a:sysClr val="windowText" lastClr="000000"/>
                        </a:solidFill>
                        <a:latin typeface="HGS教科書体" panose="02020600000000000000" pitchFamily="18" charset="-128"/>
                        <a:ea typeface="HGS教科書体" panose="02020600000000000000" pitchFamily="18" charset="-128"/>
                      </a:endParaRPr>
                    </a:p>
                  </a:txBody>
                  <a:tcPr>
                    <a:solidFill>
                      <a:schemeClr val="bg1"/>
                    </a:solidFill>
                  </a:tcPr>
                </a:tc>
                <a:extLst>
                  <a:ext uri="{0D108BD9-81ED-4DB2-BD59-A6C34878D82A}">
                    <a16:rowId xmlns:a16="http://schemas.microsoft.com/office/drawing/2014/main" val="100197577"/>
                  </a:ext>
                </a:extLst>
              </a:tr>
              <a:tr h="216000">
                <a:tc>
                  <a:txBody>
                    <a:bodyPr/>
                    <a:lstStyle/>
                    <a:p>
                      <a:r>
                        <a:rPr kumimoji="1" lang="ja-JP" altLang="en-US" sz="1050" b="0" dirty="0">
                          <a:solidFill>
                            <a:sysClr val="windowText" lastClr="000000"/>
                          </a:solidFill>
                          <a:latin typeface="HGS教科書体" panose="02020600000000000000" pitchFamily="18" charset="-128"/>
                          <a:ea typeface="HGS教科書体" panose="02020600000000000000" pitchFamily="18" charset="-128"/>
                        </a:rPr>
                        <a:t>住所</a:t>
                      </a:r>
                    </a:p>
                  </a:txBody>
                  <a:tcPr>
                    <a:solidFill>
                      <a:schemeClr val="bg1"/>
                    </a:solidFill>
                  </a:tcPr>
                </a:tc>
                <a:extLst>
                  <a:ext uri="{0D108BD9-81ED-4DB2-BD59-A6C34878D82A}">
                    <a16:rowId xmlns:a16="http://schemas.microsoft.com/office/drawing/2014/main" val="1952464111"/>
                  </a:ext>
                </a:extLst>
              </a:tr>
              <a:tr h="288000">
                <a:tc>
                  <a:txBody>
                    <a:bodyPr/>
                    <a:lstStyle/>
                    <a:p>
                      <a:r>
                        <a:rPr kumimoji="1" lang="ja-JP" altLang="en-US" sz="1050" b="0" dirty="0">
                          <a:solidFill>
                            <a:sysClr val="windowText" lastClr="000000"/>
                          </a:solidFill>
                          <a:latin typeface="HGS教科書体" panose="02020600000000000000" pitchFamily="18" charset="-128"/>
                          <a:ea typeface="HGS教科書体" panose="02020600000000000000" pitchFamily="18" charset="-128"/>
                        </a:rPr>
                        <a:t>法人名称</a:t>
                      </a:r>
                    </a:p>
                  </a:txBody>
                  <a:tcPr>
                    <a:solidFill>
                      <a:schemeClr val="bg1"/>
                    </a:solidFill>
                  </a:tcPr>
                </a:tc>
                <a:extLst>
                  <a:ext uri="{0D108BD9-81ED-4DB2-BD59-A6C34878D82A}">
                    <a16:rowId xmlns:a16="http://schemas.microsoft.com/office/drawing/2014/main" val="1067865031"/>
                  </a:ext>
                </a:extLst>
              </a:tr>
              <a:tr h="288000">
                <a:tc>
                  <a:txBody>
                    <a:bodyPr/>
                    <a:lstStyle/>
                    <a:p>
                      <a:r>
                        <a:rPr kumimoji="1" lang="ja-JP" altLang="en-US" sz="1050" b="0" dirty="0">
                          <a:solidFill>
                            <a:sysClr val="windowText" lastClr="000000"/>
                          </a:solidFill>
                          <a:latin typeface="HGS教科書体" panose="02020600000000000000" pitchFamily="18" charset="-128"/>
                          <a:ea typeface="HGS教科書体" panose="02020600000000000000" pitchFamily="18" charset="-128"/>
                        </a:rPr>
                        <a:t>代表者職及び氏名</a:t>
                      </a:r>
                    </a:p>
                  </a:txBody>
                  <a:tcPr>
                    <a:solidFill>
                      <a:schemeClr val="bg1"/>
                    </a:solidFill>
                  </a:tcPr>
                </a:tc>
                <a:extLst>
                  <a:ext uri="{0D108BD9-81ED-4DB2-BD59-A6C34878D82A}">
                    <a16:rowId xmlns:a16="http://schemas.microsoft.com/office/drawing/2014/main" val="417449210"/>
                  </a:ext>
                </a:extLst>
              </a:tr>
              <a:tr h="288000">
                <a:tc>
                  <a:txBody>
                    <a:bodyPr/>
                    <a:lstStyle/>
                    <a:p>
                      <a:r>
                        <a:rPr kumimoji="1" lang="ja-JP" altLang="en-US" sz="1050" b="0" dirty="0">
                          <a:solidFill>
                            <a:sysClr val="windowText" lastClr="000000"/>
                          </a:solidFill>
                          <a:latin typeface="HGS教科書体" panose="02020600000000000000" pitchFamily="18" charset="-128"/>
                          <a:ea typeface="HGS教科書体" panose="02020600000000000000" pitchFamily="18" charset="-128"/>
                        </a:rPr>
                        <a:t>電話番号</a:t>
                      </a:r>
                    </a:p>
                  </a:txBody>
                  <a:tcPr>
                    <a:solidFill>
                      <a:schemeClr val="bg1"/>
                    </a:solidFill>
                  </a:tcPr>
                </a:tc>
                <a:extLst>
                  <a:ext uri="{0D108BD9-81ED-4DB2-BD59-A6C34878D82A}">
                    <a16:rowId xmlns:a16="http://schemas.microsoft.com/office/drawing/2014/main" val="637950425"/>
                  </a:ext>
                </a:extLst>
              </a:tr>
            </a:tbl>
          </a:graphicData>
        </a:graphic>
      </p:graphicFrame>
      <p:sp>
        <p:nvSpPr>
          <p:cNvPr id="9" name="正方形/長方形 8">
            <a:extLst>
              <a:ext uri="{FF2B5EF4-FFF2-40B4-BE49-F238E27FC236}">
                <a16:creationId xmlns:a16="http://schemas.microsoft.com/office/drawing/2014/main" id="{378FCFDB-F368-4008-9814-CE6D0CDC318C}"/>
              </a:ext>
            </a:extLst>
          </p:cNvPr>
          <p:cNvSpPr/>
          <p:nvPr/>
        </p:nvSpPr>
        <p:spPr>
          <a:xfrm>
            <a:off x="5522000" y="8869680"/>
            <a:ext cx="828000" cy="828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accent3">
                    <a:lumMod val="60000"/>
                    <a:lumOff val="40000"/>
                  </a:schemeClr>
                </a:solidFill>
                <a:latin typeface="HGS教科書体" panose="02020600000000000000" pitchFamily="18" charset="-128"/>
                <a:ea typeface="HGS教科書体" panose="02020600000000000000" pitchFamily="18" charset="-128"/>
              </a:rPr>
              <a:t>代表者印</a:t>
            </a:r>
          </a:p>
        </p:txBody>
      </p:sp>
      <p:graphicFrame>
        <p:nvGraphicFramePr>
          <p:cNvPr id="10" name="表 9">
            <a:extLst>
              <a:ext uri="{FF2B5EF4-FFF2-40B4-BE49-F238E27FC236}">
                <a16:creationId xmlns:a16="http://schemas.microsoft.com/office/drawing/2014/main" id="{45B121E4-2497-424F-84DB-B8227E01B7F2}"/>
              </a:ext>
            </a:extLst>
          </p:cNvPr>
          <p:cNvGraphicFramePr>
            <a:graphicFrameLocks noGrp="1"/>
          </p:cNvGraphicFramePr>
          <p:nvPr/>
        </p:nvGraphicFramePr>
        <p:xfrm>
          <a:off x="396240" y="2001521"/>
          <a:ext cx="739140" cy="198120"/>
        </p:xfrm>
        <a:graphic>
          <a:graphicData uri="http://schemas.openxmlformats.org/drawingml/2006/table">
            <a:tbl>
              <a:tblPr firstRow="1" bandRow="1">
                <a:tableStyleId>{5C22544A-7EE6-4342-B048-85BDC9FD1C3A}</a:tableStyleId>
              </a:tblPr>
              <a:tblGrid>
                <a:gridCol w="739140">
                  <a:extLst>
                    <a:ext uri="{9D8B030D-6E8A-4147-A177-3AD203B41FA5}">
                      <a16:colId xmlns:a16="http://schemas.microsoft.com/office/drawing/2014/main" val="4135755669"/>
                    </a:ext>
                  </a:extLst>
                </a:gridCol>
              </a:tblGrid>
              <a:tr h="195580">
                <a:tc>
                  <a:txBody>
                    <a:bodyPr/>
                    <a:lstStyle/>
                    <a:p>
                      <a:pPr algn="ctr"/>
                      <a:r>
                        <a:rPr kumimoji="1" lang="ja-JP" altLang="en-US" sz="700" b="0" dirty="0">
                          <a:solidFill>
                            <a:schemeClr val="tx1"/>
                          </a:solidFill>
                          <a:latin typeface="HGS教科書体" panose="02020600000000000000" pitchFamily="18" charset="-128"/>
                          <a:ea typeface="HGS教科書体" panose="02020600000000000000" pitchFamily="18" charset="-128"/>
                        </a:rPr>
                        <a:t>（事業者名）</a:t>
                      </a:r>
                    </a:p>
                  </a:txBody>
                  <a:tcPr anchor="b">
                    <a:solidFill>
                      <a:schemeClr val="bg1"/>
                    </a:solidFill>
                  </a:tcPr>
                </a:tc>
                <a:extLst>
                  <a:ext uri="{0D108BD9-81ED-4DB2-BD59-A6C34878D82A}">
                    <a16:rowId xmlns:a16="http://schemas.microsoft.com/office/drawing/2014/main" val="4147075072"/>
                  </a:ext>
                </a:extLst>
              </a:tr>
            </a:tbl>
          </a:graphicData>
        </a:graphic>
      </p:graphicFrame>
    </p:spTree>
    <p:extLst>
      <p:ext uri="{BB962C8B-B14F-4D97-AF65-F5344CB8AC3E}">
        <p14:creationId xmlns:p14="http://schemas.microsoft.com/office/powerpoint/2010/main" val="2255818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TotalTime>
  <Words>109</Words>
  <Application>Microsoft Office PowerPoint</Application>
  <PresentationFormat>A4 210 x 297 mm</PresentationFormat>
  <Paragraphs>21</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HGS教科書体</vt:lpstr>
      <vt:lpstr>游ゴシック</vt:lpstr>
      <vt:lpstr>游ゴシック Light</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福嶋 克規</dc:creator>
  <cp:lastModifiedBy>小谷 甫</cp:lastModifiedBy>
  <cp:revision>3</cp:revision>
  <dcterms:created xsi:type="dcterms:W3CDTF">2025-11-07T07:01:11Z</dcterms:created>
  <dcterms:modified xsi:type="dcterms:W3CDTF">2026-05-27T09:24:34Z</dcterms:modified>
</cp:coreProperties>
</file>