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60" r:id="rId5"/>
    <p:sldId id="261" r:id="rId6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96"/>
    <a:srgbClr val="0056B4"/>
    <a:srgbClr val="FFA143"/>
    <a:srgbClr val="FFF8E7"/>
    <a:srgbClr val="FEECBE"/>
    <a:srgbClr val="FEDC86"/>
    <a:srgbClr val="FDBC7B"/>
    <a:srgbClr val="FDAE39"/>
    <a:srgbClr val="ED7D3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1842F3-24FA-41A7-8601-418F75A61D6E}" v="6" dt="2026-03-11T09:17:45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90" d="100"/>
          <a:sy n="90" d="100"/>
        </p:scale>
        <p:origin x="17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06D758A-45B8-49E4-ADCD-346C702C90AB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C5D9D6E-5153-4CA2-8B33-E1F5B9F80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66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1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3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7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26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88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49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29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76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4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0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06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DEAC-A36F-42AF-B543-6DE171C1669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F4E56-1819-49E0-8394-1BFA204E7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16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54184-01D7-EC76-0492-61F204A6E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80039A9-D518-E330-7152-B2D0B951F138}"/>
              </a:ext>
            </a:extLst>
          </p:cNvPr>
          <p:cNvSpPr/>
          <p:nvPr/>
        </p:nvSpPr>
        <p:spPr>
          <a:xfrm>
            <a:off x="181211" y="5170043"/>
            <a:ext cx="7197252" cy="5069943"/>
          </a:xfrm>
          <a:prstGeom prst="rect">
            <a:avLst/>
          </a:prstGeom>
          <a:solidFill>
            <a:srgbClr val="FEE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6F7D1"/>
              </a:solidFill>
            </a:endParaRPr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4346E950-978B-DDDD-FA53-AC8687F90879}"/>
              </a:ext>
            </a:extLst>
          </p:cNvPr>
          <p:cNvSpPr/>
          <p:nvPr/>
        </p:nvSpPr>
        <p:spPr>
          <a:xfrm>
            <a:off x="179388" y="196850"/>
            <a:ext cx="7197251" cy="5022070"/>
          </a:xfrm>
          <a:prstGeom prst="round2SameRect">
            <a:avLst>
              <a:gd name="adj1" fmla="val 4056"/>
              <a:gd name="adj2" fmla="val 0"/>
            </a:avLst>
          </a:prstGeom>
          <a:solidFill>
            <a:srgbClr val="FDBC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D2790D8-3C7C-88AD-25C8-89AAD9F9EABB}"/>
              </a:ext>
            </a:extLst>
          </p:cNvPr>
          <p:cNvSpPr/>
          <p:nvPr/>
        </p:nvSpPr>
        <p:spPr>
          <a:xfrm>
            <a:off x="5531958" y="3211963"/>
            <a:ext cx="1633159" cy="1838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5A37D13C-E945-5AA5-D207-5A4A038CD83F}"/>
              </a:ext>
            </a:extLst>
          </p:cNvPr>
          <p:cNvSpPr/>
          <p:nvPr/>
        </p:nvSpPr>
        <p:spPr>
          <a:xfrm rot="16200000">
            <a:off x="3572426" y="2331674"/>
            <a:ext cx="349783" cy="3827003"/>
          </a:xfrm>
          <a:prstGeom prst="downArrow">
            <a:avLst>
              <a:gd name="adj1" fmla="val 43643"/>
              <a:gd name="adj2" fmla="val 6271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1B368915-60EA-4A1D-9430-944D2A51AC68}"/>
              </a:ext>
            </a:extLst>
          </p:cNvPr>
          <p:cNvSpPr/>
          <p:nvPr/>
        </p:nvSpPr>
        <p:spPr>
          <a:xfrm>
            <a:off x="3006637" y="3208526"/>
            <a:ext cx="1478264" cy="1838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50C710B4-063F-252B-7521-0A3D4CB730DC}"/>
              </a:ext>
            </a:extLst>
          </p:cNvPr>
          <p:cNvSpPr/>
          <p:nvPr/>
        </p:nvSpPr>
        <p:spPr>
          <a:xfrm>
            <a:off x="428412" y="3208567"/>
            <a:ext cx="1531168" cy="1838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0E28EB9C-9FB1-2E6E-40C5-497C1A3E3671}"/>
              </a:ext>
            </a:extLst>
          </p:cNvPr>
          <p:cNvGrpSpPr/>
          <p:nvPr/>
        </p:nvGrpSpPr>
        <p:grpSpPr>
          <a:xfrm>
            <a:off x="625581" y="3738909"/>
            <a:ext cx="1037302" cy="964568"/>
            <a:chOff x="371760" y="3475588"/>
            <a:chExt cx="1145047" cy="105128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F91F178B-3546-E105-318F-54F0617A6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760" y="3475588"/>
              <a:ext cx="1145047" cy="1051285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A374B6C2-83D8-E989-5AA4-E3E7E5675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85" y="3490954"/>
              <a:ext cx="1056611" cy="293275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DD66C55-6D0A-9004-27BA-C73CB3788E7F}"/>
              </a:ext>
            </a:extLst>
          </p:cNvPr>
          <p:cNvGrpSpPr/>
          <p:nvPr/>
        </p:nvGrpSpPr>
        <p:grpSpPr>
          <a:xfrm>
            <a:off x="3229793" y="3738909"/>
            <a:ext cx="1037302" cy="964568"/>
            <a:chOff x="3149608" y="3475588"/>
            <a:chExt cx="1145047" cy="1051285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F0F3A339-C219-E825-7447-70185CC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9608" y="3475588"/>
              <a:ext cx="1145047" cy="1051285"/>
            </a:xfrm>
            <a:prstGeom prst="rect">
              <a:avLst/>
            </a:prstGeom>
          </p:spPr>
        </p:pic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3B27B46C-83F6-4FE0-0D61-313DE0EF090D}"/>
                </a:ext>
              </a:extLst>
            </p:cNvPr>
            <p:cNvSpPr/>
            <p:nvPr/>
          </p:nvSpPr>
          <p:spPr>
            <a:xfrm>
              <a:off x="3212401" y="3521970"/>
              <a:ext cx="1011937" cy="22084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4BDE55D-D4A9-43E7-8D7B-733A18945545}"/>
              </a:ext>
            </a:extLst>
          </p:cNvPr>
          <p:cNvSpPr/>
          <p:nvPr/>
        </p:nvSpPr>
        <p:spPr>
          <a:xfrm>
            <a:off x="251720" y="360946"/>
            <a:ext cx="6054576" cy="38158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8864D-AD56-0C6B-FD77-EEBCE920C181}"/>
              </a:ext>
            </a:extLst>
          </p:cNvPr>
          <p:cNvSpPr txBox="1"/>
          <p:nvPr/>
        </p:nvSpPr>
        <p:spPr>
          <a:xfrm>
            <a:off x="251506" y="404223"/>
            <a:ext cx="6054576" cy="323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家畜人工授精所、獣医師・家畜人工授精師、畜産農家等の皆様へ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483FE90-3450-5F83-B736-59AECC8A7D85}"/>
              </a:ext>
            </a:extLst>
          </p:cNvPr>
          <p:cNvSpPr/>
          <p:nvPr/>
        </p:nvSpPr>
        <p:spPr>
          <a:xfrm>
            <a:off x="383270" y="808551"/>
            <a:ext cx="6772048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dirty="0">
                <a:ln w="15875">
                  <a:noFill/>
                  <a:prstDash val="solid"/>
                </a:ln>
                <a:solidFill>
                  <a:srgbClr val="004796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kumimoji="1" lang="ja-JP" altLang="en-US" sz="3000" b="1" i="0" u="none" strike="noStrike" kern="1200" normalizeH="0" noProof="0" dirty="0">
                <a:ln w="15875">
                  <a:noFill/>
                  <a:prstDash val="solid"/>
                </a:ln>
                <a:solidFill>
                  <a:srgbClr val="004796"/>
                </a:solidFill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n-cs"/>
              </a:rPr>
              <a:t>我が国の宝である和牛の遺伝資源の</a:t>
            </a:r>
            <a:endParaRPr kumimoji="1" lang="en-US" altLang="ja-JP" sz="3000" b="1" i="0" u="none" strike="noStrike" kern="1200" normalizeH="0" noProof="0" dirty="0">
              <a:ln w="15875">
                <a:noFill/>
                <a:prstDash val="solid"/>
              </a:ln>
              <a:solidFill>
                <a:srgbClr val="004796"/>
              </a:solidFill>
              <a:uLnTx/>
              <a:uFillTx/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dirty="0">
                <a:ln w="15875">
                  <a:noFill/>
                  <a:prstDash val="solid"/>
                </a:ln>
                <a:solidFill>
                  <a:srgbClr val="004796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</a:t>
            </a:r>
            <a:r>
              <a:rPr kumimoji="1" lang="ja-JP" altLang="en-US" sz="3000" b="1" i="0" u="none" strike="noStrike" kern="1200" normalizeH="0" noProof="0" dirty="0">
                <a:ln w="15875">
                  <a:noFill/>
                  <a:prstDash val="solid"/>
                </a:ln>
                <a:solidFill>
                  <a:srgbClr val="004796"/>
                </a:solidFill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n-cs"/>
              </a:rPr>
              <a:t>流通管理を徹底しましょう</a:t>
            </a:r>
            <a:endParaRPr kumimoji="0" lang="ja-JP" altLang="en-US" sz="3200" b="1" i="0" u="none" strike="noStrike" kern="1200" normalizeH="0" noProof="0" dirty="0">
              <a:ln w="15875">
                <a:noFill/>
                <a:prstDash val="solid"/>
              </a:ln>
              <a:solidFill>
                <a:srgbClr val="004796"/>
              </a:solidFill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D26E54E-A5D4-207E-4A97-1DDA5893EB25}"/>
              </a:ext>
            </a:extLst>
          </p:cNvPr>
          <p:cNvSpPr txBox="1"/>
          <p:nvPr/>
        </p:nvSpPr>
        <p:spPr>
          <a:xfrm>
            <a:off x="6575706" y="223468"/>
            <a:ext cx="79705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/>
              <a:t>R8.3</a:t>
            </a:r>
            <a:r>
              <a:rPr kumimoji="1" lang="ja-JP" altLang="en-US" sz="1400"/>
              <a:t>版</a:t>
            </a:r>
            <a:endParaRPr kumimoji="1" lang="ja-JP" altLang="en-US" sz="1400" dirty="0"/>
          </a:p>
        </p:txBody>
      </p:sp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D34EF17C-3C5F-A134-53EC-FA19C5607550}"/>
              </a:ext>
            </a:extLst>
          </p:cNvPr>
          <p:cNvSpPr/>
          <p:nvPr/>
        </p:nvSpPr>
        <p:spPr>
          <a:xfrm>
            <a:off x="466661" y="1750178"/>
            <a:ext cx="6604550" cy="1458390"/>
          </a:xfrm>
          <a:prstGeom prst="horizontalScroll">
            <a:avLst>
              <a:gd name="adj" fmla="val 84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78327A-F8A4-5561-0079-64A1E7BD153E}"/>
              </a:ext>
            </a:extLst>
          </p:cNvPr>
          <p:cNvSpPr txBox="1"/>
          <p:nvPr/>
        </p:nvSpPr>
        <p:spPr>
          <a:xfrm>
            <a:off x="661177" y="1896016"/>
            <a:ext cx="6320194" cy="1253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pPr lvl="0" algn="just"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和牛遺伝資源の生産事業者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から、流通拠点となる</a:t>
            </a: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家畜人工授精所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、授精や移植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が行われる</a:t>
            </a: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畜産農家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まで、</a:t>
            </a: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和牛の精液や受精卵が適切</a:t>
            </a:r>
            <a:r>
              <a:rPr kumimoji="1" lang="ja-JP" altLang="en-US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に管理・使用</a:t>
            </a:r>
            <a:r>
              <a:rPr kumimoji="1" lang="ja-JP" altLang="en-US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されているか確認するため、</a:t>
            </a: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立入検査を実施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しています。</a:t>
            </a:r>
            <a:endParaRPr kumimoji="1" lang="en-US" altLang="ja-JP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4571D70-CD72-5F91-91F6-2C857BB16560}"/>
              </a:ext>
            </a:extLst>
          </p:cNvPr>
          <p:cNvSpPr txBox="1"/>
          <p:nvPr/>
        </p:nvSpPr>
        <p:spPr>
          <a:xfrm>
            <a:off x="393474" y="5642259"/>
            <a:ext cx="67618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spc="11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40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1400" b="1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精液、受精卵</a:t>
            </a:r>
            <a:r>
              <a:rPr kumimoji="1" lang="ja-JP" altLang="en-US" sz="140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ja-JP" altLang="en-US" sz="1400" b="1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家畜人工授精所以外の場所で</a:t>
            </a:r>
            <a:r>
              <a:rPr kumimoji="1" lang="ja-JP" altLang="en-US" sz="1400" b="1" spc="11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保存</a:t>
            </a:r>
            <a:r>
              <a:rPr kumimoji="1" lang="ja-JP" altLang="en-US" sz="1400" b="1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できません</a:t>
            </a:r>
            <a:r>
              <a:rPr kumimoji="1" lang="ja-JP" altLang="en-US" sz="140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。</a:t>
            </a:r>
            <a:endParaRPr kumimoji="1" lang="en-US" altLang="ja-JP" sz="1400" i="0" u="none" strike="noStrike" kern="1200" cap="none" spc="1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spc="11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400" spc="11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spc="11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自己の飼養する雌牛に使用する場合は例外として保存できます）</a:t>
            </a:r>
            <a:endParaRPr kumimoji="1" lang="en-US" altLang="ja-JP" sz="1400" i="0" u="none" strike="noStrike" kern="1200" cap="none" spc="1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80975" lvl="0" indent="-180975">
              <a:defRPr/>
            </a:pPr>
            <a:r>
              <a:rPr kumimoji="1" lang="ja-JP" altLang="en-US" sz="1400" spc="11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　</a:t>
            </a:r>
            <a:r>
              <a:rPr kumimoji="1" lang="ja-JP" altLang="en-US" sz="1400" b="1" spc="11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家畜人工授精所で保存された精液、受精卵でなければ譲渡できません</a:t>
            </a:r>
            <a:r>
              <a:rPr kumimoji="1" lang="ja-JP" altLang="en-US" sz="1400" spc="11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400" spc="11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0975" indent="-180975">
              <a:defRPr/>
            </a:pPr>
            <a:r>
              <a:rPr kumimoji="1" lang="ja-JP" altLang="en-US" sz="1400" spc="11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　精液（</a:t>
            </a:r>
            <a:r>
              <a:rPr kumimoji="1" lang="ja-JP" altLang="en-US" sz="1400" spc="11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受精卵）証明書</a:t>
            </a:r>
            <a:r>
              <a:rPr kumimoji="1" lang="ja-JP" altLang="en-US" sz="1400" spc="11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の裏面（譲渡・経由の確認欄）を正しく記載してください。</a:t>
            </a:r>
            <a:endParaRPr kumimoji="1" lang="en-US" altLang="ja-JP" sz="1400" spc="11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542645A-E994-B5BA-D58F-BC6EFE4D5B06}"/>
              </a:ext>
            </a:extLst>
          </p:cNvPr>
          <p:cNvSpPr txBox="1"/>
          <p:nvPr/>
        </p:nvSpPr>
        <p:spPr>
          <a:xfrm>
            <a:off x="484727" y="5271358"/>
            <a:ext cx="3583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精液・受精卵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の保存、譲渡</a:t>
            </a:r>
            <a:endParaRPr lang="ja-JP" altLang="en-US" dirty="0">
              <a:solidFill>
                <a:srgbClr val="0070C0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50A916D-EA3D-14EE-9978-6AE0B840D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817" y="3569341"/>
            <a:ext cx="1444862" cy="1155889"/>
          </a:xfrm>
          <a:prstGeom prst="rect">
            <a:avLst/>
          </a:prstGeom>
        </p:spPr>
      </p:pic>
      <p:pic>
        <p:nvPicPr>
          <p:cNvPr id="20" name="Picture 12" descr="畜産農家のイラスト">
            <a:extLst>
              <a:ext uri="{FF2B5EF4-FFF2-40B4-BE49-F238E27FC236}">
                <a16:creationId xmlns:a16="http://schemas.microsoft.com/office/drawing/2014/main" id="{A99BFCE9-F9C0-1B70-F7F6-7EA6FCEC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07" b="96369" l="10000" r="90000">
                        <a14:foregroundMark x1="55250" y1="6704" x2="55250" y2="6704"/>
                        <a14:foregroundMark x1="69000" y1="22067" x2="69000" y2="22067"/>
                        <a14:foregroundMark x1="67000" y1="96369" x2="67000" y2="96369"/>
                        <a14:foregroundMark x1="48000" y1="94972" x2="48000" y2="94972"/>
                        <a14:foregroundMark x1="66500" y1="96369" x2="66500" y2="96369"/>
                        <a14:foregroundMark x1="69000" y1="19274" x2="69000" y2="19274"/>
                        <a14:foregroundMark x1="68250" y1="31564" x2="68250" y2="31564"/>
                        <a14:foregroundMark x1="70750" y1="94972" x2="63250" y2="94972"/>
                        <a14:foregroundMark x1="41000" y1="95810" x2="74500" y2="95810"/>
                        <a14:foregroundMark x1="48000" y1="10335" x2="46750" y2="39944"/>
                        <a14:foregroundMark x1="56500" y1="10335" x2="56000" y2="34358"/>
                        <a14:foregroundMark x1="51500" y1="23184" x2="53500" y2="37151"/>
                        <a14:foregroundMark x1="43500" y1="32402" x2="61500" y2="32402"/>
                        <a14:foregroundMark x1="52250" y1="41341" x2="55250" y2="66760"/>
                        <a14:foregroundMark x1="43500" y1="66201" x2="57750" y2="83240"/>
                        <a14:foregroundMark x1="57750" y1="83240" x2="58500" y2="84637"/>
                        <a14:foregroundMark x1="63250" y1="13687" x2="69000" y2="22626"/>
                        <a14:foregroundMark x1="55250" y1="11453" x2="55250" y2="11453"/>
                        <a14:foregroundMark x1="62750" y1="12291" x2="69500" y2="22067"/>
                        <a14:foregroundMark x1="69500" y1="22067" x2="64000" y2="10894"/>
                        <a14:foregroundMark x1="54000" y1="11453" x2="54000" y2="11453"/>
                        <a14:foregroundMark x1="49750" y1="15642" x2="46000" y2="37151"/>
                        <a14:foregroundMark x1="58500" y1="44134" x2="59500" y2="62570"/>
                        <a14:foregroundMark x1="51000" y1="25978" x2="51000" y2="44693"/>
                        <a14:foregroundMark x1="42250" y1="15084" x2="42250" y2="33520"/>
                        <a14:foregroundMark x1="64000" y1="16480" x2="69500" y2="27374"/>
                        <a14:foregroundMark x1="58500" y1="45251" x2="59000" y2="72346"/>
                        <a14:foregroundMark x1="65250" y1="62011" x2="66750" y2="89385"/>
                        <a14:foregroundMark x1="66750" y1="89385" x2="68250" y2="94413"/>
                        <a14:foregroundMark x1="37500" y1="10894" x2="53500" y2="16480"/>
                        <a14:foregroundMark x1="34250" y1="11453" x2="56000" y2="14246"/>
                        <a14:foregroundMark x1="67000" y1="11453" x2="69000" y2="24581"/>
                        <a14:foregroundMark x1="57250" y1="10335" x2="57250" y2="34358"/>
                        <a14:foregroundMark x1="49250" y1="5307" x2="49750" y2="46089"/>
                        <a14:foregroundMark x1="53500" y1="17877" x2="53500" y2="52235"/>
                        <a14:foregroundMark x1="45500" y1="47486" x2="46750" y2="77095"/>
                        <a14:backgroundMark x1="10750" y1="35754" x2="31750" y2="75698"/>
                        <a14:backgroundMark x1="52250" y1="4749" x2="52250" y2="4749"/>
                        <a14:backgroundMark x1="15250" y1="58380" x2="15250" y2="58380"/>
                        <a14:backgroundMark x1="10250" y1="38547" x2="13000" y2="61173"/>
                        <a14:backgroundMark x1="13000" y1="61173" x2="25000" y2="88827"/>
                        <a14:backgroundMark x1="25000" y1="88827" x2="25000" y2="88827"/>
                        <a14:backgroundMark x1="10250" y1="42737" x2="24750" y2="81844"/>
                        <a14:backgroundMark x1="24750" y1="81844" x2="30000" y2="82682"/>
                        <a14:backgroundMark x1="21250" y1="33520" x2="26250" y2="48883"/>
                        <a14:backgroundMark x1="27500" y1="36313" x2="33000" y2="81844"/>
                        <a14:backgroundMark x1="30500" y1="47486" x2="33750" y2="72626"/>
                        <a14:backgroundMark x1="33750" y1="72626" x2="39250" y2="79050"/>
                        <a14:backgroundMark x1="39250" y1="79050" x2="39250" y2="73743"/>
                        <a14:backgroundMark x1="34250" y1="66201" x2="43000" y2="79050"/>
                        <a14:backgroundMark x1="81750" y1="70112" x2="81750" y2="70112"/>
                        <a14:backgroundMark x1="83750" y1="57821" x2="84250" y2="73743"/>
                        <a14:backgroundMark x1="85500" y1="54469" x2="90500" y2="73743"/>
                        <a14:backgroundMark x1="82500" y1="52235" x2="75000" y2="79888"/>
                        <a14:backgroundMark x1="76250" y1="56983" x2="72000" y2="72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24" r="15689" b="35713"/>
          <a:stretch/>
        </p:blipFill>
        <p:spPr bwMode="auto">
          <a:xfrm>
            <a:off x="6422193" y="4226687"/>
            <a:ext cx="732862" cy="6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E562A13-0E48-EE46-D8A8-E187E74EA4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1108"/>
          <a:stretch/>
        </p:blipFill>
        <p:spPr>
          <a:xfrm>
            <a:off x="3852306" y="4152150"/>
            <a:ext cx="723283" cy="76084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7566BA-5F09-757C-E66F-DE5EE26DA834}"/>
              </a:ext>
            </a:extLst>
          </p:cNvPr>
          <p:cNvSpPr txBox="1"/>
          <p:nvPr/>
        </p:nvSpPr>
        <p:spPr>
          <a:xfrm>
            <a:off x="390420" y="7252330"/>
            <a:ext cx="67648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40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精液（受精卵）ストローと精液（受精卵）証明書の記載内容が一致するよう区分管理をし</a:t>
            </a:r>
            <a:r>
              <a:rPr kumimoji="1" lang="ja-JP" altLang="en-US" sz="140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てください。</a:t>
            </a:r>
            <a:endParaRPr kumimoji="1" lang="en-US" altLang="ja-JP" sz="140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80975" indent="-180975"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　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精液（受精卵）証明書が添付されていない精液（受精卵）ストロー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譲渡することができません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40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80975" indent="-180975"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　精液（受精卵）ストローのみ又は精液（受精卵）証明書のみでの譲渡はできません。</a:t>
            </a:r>
            <a:endParaRPr kumimoji="1"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0975" indent="-180975"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　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精液（受精卵）証明書が添付されていない精液（受精卵）は使用できません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A5F6684-9801-8B66-970B-CD09895ABCCE}"/>
              </a:ext>
            </a:extLst>
          </p:cNvPr>
          <p:cNvSpPr txBox="1"/>
          <p:nvPr/>
        </p:nvSpPr>
        <p:spPr>
          <a:xfrm>
            <a:off x="481676" y="6837888"/>
            <a:ext cx="4914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精液・受精卵と証明書の一体的な取扱い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F405A17-2E6A-6F1E-3CD0-2AED32535A2B}"/>
              </a:ext>
            </a:extLst>
          </p:cNvPr>
          <p:cNvSpPr txBox="1"/>
          <p:nvPr/>
        </p:nvSpPr>
        <p:spPr>
          <a:xfrm>
            <a:off x="404355" y="9244529"/>
            <a:ext cx="6780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40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獣医師又は家畜人工授精師は、精液又は受精卵の生産、人工授精、受精卵移植をした際に、家畜人工授精簿に記録し、５年間保存してください。</a:t>
            </a:r>
            <a:endParaRPr kumimoji="1" lang="en-US" altLang="ja-JP" sz="140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80975" lvl="0" indent="-180975"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　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使用済みの精液（受精卵）証明書には、裏面に使用情報を記録し、未使用のものと分別管理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（家畜人工授精簿に添付）してください。</a:t>
            </a:r>
            <a:endParaRPr kumimoji="1" lang="en-US" altLang="ja-JP" sz="140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80859E9-CE17-ACA4-D26B-C52EA3A30F33}"/>
              </a:ext>
            </a:extLst>
          </p:cNvPr>
          <p:cNvSpPr txBox="1"/>
          <p:nvPr/>
        </p:nvSpPr>
        <p:spPr>
          <a:xfrm>
            <a:off x="487117" y="8872645"/>
            <a:ext cx="3158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家畜人工授精等の記録</a:t>
            </a:r>
            <a:endParaRPr lang="ja-JP" altLang="en-US" dirty="0">
              <a:solidFill>
                <a:srgbClr val="0070C0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E5D67AD-E511-C2F1-3DFC-6EDF492443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918" y="4194483"/>
            <a:ext cx="614607" cy="739218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AE8E4D4-AD9B-BF4A-8A8E-E04E8BB97C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07843" y="4258099"/>
            <a:ext cx="614607" cy="614607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D2D1E1C-FE0C-BAB6-DE50-F1218CEF1DD3}"/>
              </a:ext>
            </a:extLst>
          </p:cNvPr>
          <p:cNvSpPr txBox="1"/>
          <p:nvPr/>
        </p:nvSpPr>
        <p:spPr>
          <a:xfrm>
            <a:off x="480120" y="3282636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家畜人工授精所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（生産事業者</a:t>
            </a:r>
            <a:r>
              <a:rPr kumimoji="1" lang="ja-JP" altLang="en-US" sz="1400" dirty="0"/>
              <a:t>）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C566385-9AB2-D8D9-932E-00EB77230ABD}"/>
              </a:ext>
            </a:extLst>
          </p:cNvPr>
          <p:cNvSpPr txBox="1"/>
          <p:nvPr/>
        </p:nvSpPr>
        <p:spPr>
          <a:xfrm>
            <a:off x="3027420" y="340061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家畜人工授精所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B78A73-5BA7-6E3A-4553-92B6542ACC65}"/>
              </a:ext>
            </a:extLst>
          </p:cNvPr>
          <p:cNvSpPr txBox="1"/>
          <p:nvPr/>
        </p:nvSpPr>
        <p:spPr>
          <a:xfrm>
            <a:off x="5879766" y="340061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畜産農家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AE94C434-D86A-247A-7264-EDF3FCC828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977" y="4184191"/>
            <a:ext cx="900380" cy="841855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8B2911B-D6BD-1AEE-0F8A-32D1297DA0C6}"/>
              </a:ext>
            </a:extLst>
          </p:cNvPr>
          <p:cNvGrpSpPr/>
          <p:nvPr/>
        </p:nvGrpSpPr>
        <p:grpSpPr>
          <a:xfrm>
            <a:off x="5553385" y="4265855"/>
            <a:ext cx="997477" cy="689674"/>
            <a:chOff x="5548615" y="4208725"/>
            <a:chExt cx="1061651" cy="760850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ACC07DD7-99EE-943B-31EF-61923B581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48615" y="4208725"/>
              <a:ext cx="1061651" cy="760850"/>
            </a:xfrm>
            <a:prstGeom prst="rect">
              <a:avLst/>
            </a:prstGeom>
          </p:spPr>
        </p:pic>
        <p:sp>
          <p:nvSpPr>
            <p:cNvPr id="41" name="フローチャート: 他ページ結合子 40">
              <a:extLst>
                <a:ext uri="{FF2B5EF4-FFF2-40B4-BE49-F238E27FC236}">
                  <a16:creationId xmlns:a16="http://schemas.microsoft.com/office/drawing/2014/main" id="{B117A2D5-3FAD-1E65-B6FD-B3D78E6143C6}"/>
                </a:ext>
              </a:extLst>
            </p:cNvPr>
            <p:cNvSpPr/>
            <p:nvPr/>
          </p:nvSpPr>
          <p:spPr>
            <a:xfrm rot="19942293" flipV="1">
              <a:off x="5983501" y="4357503"/>
              <a:ext cx="47528" cy="50135"/>
            </a:xfrm>
            <a:prstGeom prst="flowChartOffpageConnector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019">
                <a:defRPr/>
              </a:pPr>
              <a:endParaRPr lang="ja-JP" altLang="en-US" sz="1794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2" name="フローチャート: 他ページ結合子 41">
              <a:extLst>
                <a:ext uri="{FF2B5EF4-FFF2-40B4-BE49-F238E27FC236}">
                  <a16:creationId xmlns:a16="http://schemas.microsoft.com/office/drawing/2014/main" id="{F56521C5-F988-B72F-3C2E-5813352A0FE0}"/>
                </a:ext>
              </a:extLst>
            </p:cNvPr>
            <p:cNvSpPr/>
            <p:nvPr/>
          </p:nvSpPr>
          <p:spPr>
            <a:xfrm rot="1657707" flipH="1" flipV="1">
              <a:off x="5594748" y="4373138"/>
              <a:ext cx="47705" cy="44821"/>
            </a:xfrm>
            <a:prstGeom prst="flowChartOffpageConnector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019">
                <a:defRPr/>
              </a:pPr>
              <a:endParaRPr lang="ja-JP" altLang="en-US" sz="1794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971CCC7-0B5A-BF04-EE30-4CF24D742981}"/>
              </a:ext>
            </a:extLst>
          </p:cNvPr>
          <p:cNvGrpSpPr/>
          <p:nvPr/>
        </p:nvGrpSpPr>
        <p:grpSpPr>
          <a:xfrm>
            <a:off x="2021764" y="3598369"/>
            <a:ext cx="911702" cy="566842"/>
            <a:chOff x="1777749" y="4234446"/>
            <a:chExt cx="1017538" cy="64619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0EAFECE-3146-8137-5C93-D00653D17CF9}"/>
                </a:ext>
              </a:extLst>
            </p:cNvPr>
            <p:cNvGrpSpPr/>
            <p:nvPr/>
          </p:nvGrpSpPr>
          <p:grpSpPr>
            <a:xfrm>
              <a:off x="1777749" y="4234446"/>
              <a:ext cx="1017538" cy="646190"/>
              <a:chOff x="3882993" y="5004195"/>
              <a:chExt cx="1017538" cy="646190"/>
            </a:xfrm>
          </p:grpSpPr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FFF6FA79-61D3-88F2-8D04-19FC2DCC145E}"/>
                  </a:ext>
                </a:extLst>
              </p:cNvPr>
              <p:cNvGrpSpPr/>
              <p:nvPr/>
            </p:nvGrpSpPr>
            <p:grpSpPr>
              <a:xfrm>
                <a:off x="3882993" y="5004195"/>
                <a:ext cx="138499" cy="646190"/>
                <a:chOff x="1756782" y="1557947"/>
                <a:chExt cx="138499" cy="646190"/>
              </a:xfrm>
            </p:grpSpPr>
            <p:sp>
              <p:nvSpPr>
                <p:cNvPr id="67" name="円柱 66">
                  <a:extLst>
                    <a:ext uri="{FF2B5EF4-FFF2-40B4-BE49-F238E27FC236}">
                      <a16:creationId xmlns:a16="http://schemas.microsoft.com/office/drawing/2014/main" id="{312FBEFB-C935-26A9-EA1F-029E756A1418}"/>
                    </a:ext>
                  </a:extLst>
                </p:cNvPr>
                <p:cNvSpPr/>
                <p:nvPr/>
              </p:nvSpPr>
              <p:spPr>
                <a:xfrm rot="1202518">
                  <a:off x="1787220" y="1592137"/>
                  <a:ext cx="72000" cy="612000"/>
                </a:xfrm>
                <a:prstGeom prst="ca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8" name="正方形/長方形 67">
                  <a:extLst>
                    <a:ext uri="{FF2B5EF4-FFF2-40B4-BE49-F238E27FC236}">
                      <a16:creationId xmlns:a16="http://schemas.microsoft.com/office/drawing/2014/main" id="{8CB1B132-B202-83B6-DB89-387963DA18E9}"/>
                    </a:ext>
                  </a:extLst>
                </p:cNvPr>
                <p:cNvSpPr/>
                <p:nvPr/>
              </p:nvSpPr>
              <p:spPr>
                <a:xfrm rot="17376455">
                  <a:off x="1503978" y="1810751"/>
                  <a:ext cx="644108" cy="1384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○○タダ　</a:t>
                  </a:r>
                  <a:r>
                    <a:rPr kumimoji="0" lang="en-US" altLang="ja-JP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R</a:t>
                  </a:r>
                  <a:r>
                    <a:rPr kumimoji="0" lang="ja-JP" altLang="en-US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８</a:t>
                  </a:r>
                  <a:r>
                    <a:rPr kumimoji="0" lang="en-US" altLang="ja-JP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.1.</a:t>
                  </a:r>
                  <a:r>
                    <a:rPr kumimoji="0" lang="ja-JP" altLang="en-US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１　（</a:t>
                  </a:r>
                  <a:r>
                    <a:rPr kumimoji="0" lang="en-US" altLang="ja-JP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R)</a:t>
                  </a:r>
                  <a:endParaRPr kumimoji="0" lang="ja-JP" altLang="en-US" sz="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69" name="グループ化 68">
                <a:extLst>
                  <a:ext uri="{FF2B5EF4-FFF2-40B4-BE49-F238E27FC236}">
                    <a16:creationId xmlns:a16="http://schemas.microsoft.com/office/drawing/2014/main" id="{492317C6-9DC3-E28E-E289-BEC6F5B90368}"/>
                  </a:ext>
                </a:extLst>
              </p:cNvPr>
              <p:cNvGrpSpPr/>
              <p:nvPr/>
            </p:nvGrpSpPr>
            <p:grpSpPr>
              <a:xfrm>
                <a:off x="4089814" y="5005646"/>
                <a:ext cx="810717" cy="559546"/>
                <a:chOff x="2235581" y="5467522"/>
                <a:chExt cx="810717" cy="559546"/>
              </a:xfrm>
            </p:grpSpPr>
            <p:grpSp>
              <p:nvGrpSpPr>
                <p:cNvPr id="70" name="グループ化 69">
                  <a:extLst>
                    <a:ext uri="{FF2B5EF4-FFF2-40B4-BE49-F238E27FC236}">
                      <a16:creationId xmlns:a16="http://schemas.microsoft.com/office/drawing/2014/main" id="{52627E49-606D-CBAF-5425-991C0BBE24C2}"/>
                    </a:ext>
                  </a:extLst>
                </p:cNvPr>
                <p:cNvGrpSpPr/>
                <p:nvPr/>
              </p:nvGrpSpPr>
              <p:grpSpPr>
                <a:xfrm>
                  <a:off x="2235581" y="5488016"/>
                  <a:ext cx="810717" cy="539052"/>
                  <a:chOff x="5327382" y="4307150"/>
                  <a:chExt cx="810717" cy="539052"/>
                </a:xfrm>
              </p:grpSpPr>
              <p:sp>
                <p:nvSpPr>
                  <p:cNvPr id="78" name="正方形/長方形 77">
                    <a:extLst>
                      <a:ext uri="{FF2B5EF4-FFF2-40B4-BE49-F238E27FC236}">
                        <a16:creationId xmlns:a16="http://schemas.microsoft.com/office/drawing/2014/main" id="{9614DBBF-4EDB-2A31-AC64-F5EFC07102C7}"/>
                      </a:ext>
                    </a:extLst>
                  </p:cNvPr>
                  <p:cNvSpPr/>
                  <p:nvPr/>
                </p:nvSpPr>
                <p:spPr>
                  <a:xfrm>
                    <a:off x="5350253" y="4307150"/>
                    <a:ext cx="762369" cy="51788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79" name="グループ化 78">
                    <a:extLst>
                      <a:ext uri="{FF2B5EF4-FFF2-40B4-BE49-F238E27FC236}">
                        <a16:creationId xmlns:a16="http://schemas.microsoft.com/office/drawing/2014/main" id="{07F0E492-845D-CC71-2DD3-3D29A2F92CD9}"/>
                      </a:ext>
                    </a:extLst>
                  </p:cNvPr>
                  <p:cNvGrpSpPr/>
                  <p:nvPr/>
                </p:nvGrpSpPr>
                <p:grpSpPr>
                  <a:xfrm>
                    <a:off x="5327382" y="4327792"/>
                    <a:ext cx="810717" cy="518410"/>
                    <a:chOff x="5324830" y="4302426"/>
                    <a:chExt cx="810717" cy="518410"/>
                  </a:xfrm>
                </p:grpSpPr>
                <p:sp>
                  <p:nvSpPr>
                    <p:cNvPr id="80" name="正方形/長方形 79">
                      <a:extLst>
                        <a:ext uri="{FF2B5EF4-FFF2-40B4-BE49-F238E27FC236}">
                          <a16:creationId xmlns:a16="http://schemas.microsoft.com/office/drawing/2014/main" id="{F0C66C3E-54C6-F702-616C-45C2F2FE53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4403" y="4302426"/>
                      <a:ext cx="633507" cy="20005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精液証明書</a:t>
                      </a:r>
                    </a:p>
                  </p:txBody>
                </p:sp>
                <p:sp>
                  <p:nvSpPr>
                    <p:cNvPr id="81" name="正方形/長方形 80">
                      <a:extLst>
                        <a:ext uri="{FF2B5EF4-FFF2-40B4-BE49-F238E27FC236}">
                          <a16:creationId xmlns:a16="http://schemas.microsoft.com/office/drawing/2014/main" id="{71EDBF2F-E529-3FAF-5324-9A3B8120B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24830" y="4405915"/>
                      <a:ext cx="810717" cy="41492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・・・・・・・・</a:t>
                      </a:r>
                      <a:endParaRPr kumimoji="0" lang="en-US" altLang="ja-JP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名　号：○○忠　</a:t>
                      </a:r>
                      <a:endParaRPr kumimoji="0" lang="en-US" altLang="ja-JP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・・・・・・・・</a:t>
                      </a:r>
                      <a:endParaRPr kumimoji="0" lang="en-US" altLang="ja-JP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採取年月日：</a:t>
                      </a:r>
                      <a:r>
                        <a:rPr kumimoji="0" lang="en-US" altLang="ja-JP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R8.1.1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・・・・・・・</a:t>
                      </a:r>
                    </a:p>
                  </p:txBody>
                </p:sp>
              </p:grpSp>
            </p:grpSp>
            <p:sp>
              <p:nvSpPr>
                <p:cNvPr id="77" name="正方形/長方形 76">
                  <a:extLst>
                    <a:ext uri="{FF2B5EF4-FFF2-40B4-BE49-F238E27FC236}">
                      <a16:creationId xmlns:a16="http://schemas.microsoft.com/office/drawing/2014/main" id="{F26AF9B1-E344-7A23-5EBA-E2BD35E8B39E}"/>
                    </a:ext>
                  </a:extLst>
                </p:cNvPr>
                <p:cNvSpPr/>
                <p:nvPr/>
              </p:nvSpPr>
              <p:spPr>
                <a:xfrm>
                  <a:off x="2249831" y="5467522"/>
                  <a:ext cx="292832" cy="149647"/>
                </a:xfrm>
                <a:prstGeom prst="rect">
                  <a:avLst/>
                </a:prstGeom>
              </p:spPr>
              <p:txBody>
                <a:bodyPr wrap="none" lIns="36000" tIns="36000" rIns="0" bIns="3600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第</a:t>
                  </a:r>
                  <a:r>
                    <a:rPr kumimoji="0" lang="en-US" altLang="ja-JP" sz="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0001</a:t>
                  </a:r>
                  <a:r>
                    <a:rPr kumimoji="0" lang="ja-JP" altLang="en-US" sz="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号</a:t>
                  </a:r>
                  <a:endPara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4346E89-09FB-BE5A-E848-C8F56FBB67FB}"/>
                </a:ext>
              </a:extLst>
            </p:cNvPr>
            <p:cNvSpPr/>
            <p:nvPr/>
          </p:nvSpPr>
          <p:spPr>
            <a:xfrm>
              <a:off x="2502248" y="4262872"/>
              <a:ext cx="252000" cy="72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txBody>
            <a:bodyPr wrap="none" lIns="0" tIns="0" rIns="0" bIns="0" anchor="ctr" anchorCtr="1">
              <a:no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利用制限あり</a:t>
              </a:r>
              <a:endPara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1EBD998-9656-4236-3F4F-FBF2ACC63960}"/>
              </a:ext>
            </a:extLst>
          </p:cNvPr>
          <p:cNvGrpSpPr/>
          <p:nvPr/>
        </p:nvGrpSpPr>
        <p:grpSpPr>
          <a:xfrm>
            <a:off x="4576335" y="4370079"/>
            <a:ext cx="909086" cy="588356"/>
            <a:chOff x="4453709" y="4265896"/>
            <a:chExt cx="1014618" cy="670716"/>
          </a:xfrm>
        </p:grpSpPr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3C8787C0-9849-1807-CC9A-9FBAE9A5CCE7}"/>
                </a:ext>
              </a:extLst>
            </p:cNvPr>
            <p:cNvGrpSpPr/>
            <p:nvPr/>
          </p:nvGrpSpPr>
          <p:grpSpPr>
            <a:xfrm>
              <a:off x="4453709" y="4265896"/>
              <a:ext cx="1014618" cy="670716"/>
              <a:chOff x="4963791" y="5833622"/>
              <a:chExt cx="1014618" cy="670716"/>
            </a:xfrm>
          </p:grpSpPr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BCD7918C-2FFF-5574-5941-F31A0EBDA38E}"/>
                  </a:ext>
                </a:extLst>
              </p:cNvPr>
              <p:cNvGrpSpPr/>
              <p:nvPr/>
            </p:nvGrpSpPr>
            <p:grpSpPr>
              <a:xfrm>
                <a:off x="5145822" y="5869665"/>
                <a:ext cx="832587" cy="584708"/>
                <a:chOff x="2229659" y="5467522"/>
                <a:chExt cx="832587" cy="584708"/>
              </a:xfrm>
            </p:grpSpPr>
            <p:grpSp>
              <p:nvGrpSpPr>
                <p:cNvPr id="87" name="グループ化 86">
                  <a:extLst>
                    <a:ext uri="{FF2B5EF4-FFF2-40B4-BE49-F238E27FC236}">
                      <a16:creationId xmlns:a16="http://schemas.microsoft.com/office/drawing/2014/main" id="{B952174F-0866-6E37-3523-A8C7BE6FBBE8}"/>
                    </a:ext>
                  </a:extLst>
                </p:cNvPr>
                <p:cNvGrpSpPr/>
                <p:nvPr/>
              </p:nvGrpSpPr>
              <p:grpSpPr>
                <a:xfrm>
                  <a:off x="2229659" y="5488015"/>
                  <a:ext cx="832587" cy="564215"/>
                  <a:chOff x="5321460" y="4307149"/>
                  <a:chExt cx="832587" cy="564215"/>
                </a:xfrm>
              </p:grpSpPr>
              <p:sp>
                <p:nvSpPr>
                  <p:cNvPr id="89" name="正方形/長方形 88">
                    <a:extLst>
                      <a:ext uri="{FF2B5EF4-FFF2-40B4-BE49-F238E27FC236}">
                        <a16:creationId xmlns:a16="http://schemas.microsoft.com/office/drawing/2014/main" id="{AB0CCB53-D903-E20B-6AF7-8BF80AF570F8}"/>
                      </a:ext>
                    </a:extLst>
                  </p:cNvPr>
                  <p:cNvSpPr/>
                  <p:nvPr/>
                </p:nvSpPr>
                <p:spPr>
                  <a:xfrm>
                    <a:off x="5350253" y="4307149"/>
                    <a:ext cx="762370" cy="544284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endParaRPr kumimoji="1" lang="ja-JP" altLang="en-US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p:txBody>
              </p:sp>
              <p:grpSp>
                <p:nvGrpSpPr>
                  <p:cNvPr id="90" name="グループ化 89">
                    <a:extLst>
                      <a:ext uri="{FF2B5EF4-FFF2-40B4-BE49-F238E27FC236}">
                        <a16:creationId xmlns:a16="http://schemas.microsoft.com/office/drawing/2014/main" id="{05A565F0-F760-6C3A-48B4-73239DFA34E9}"/>
                      </a:ext>
                    </a:extLst>
                  </p:cNvPr>
                  <p:cNvGrpSpPr/>
                  <p:nvPr/>
                </p:nvGrpSpPr>
                <p:grpSpPr>
                  <a:xfrm>
                    <a:off x="5321460" y="4329736"/>
                    <a:ext cx="832587" cy="541628"/>
                    <a:chOff x="5318908" y="4304370"/>
                    <a:chExt cx="832587" cy="541628"/>
                  </a:xfrm>
                </p:grpSpPr>
                <p:sp>
                  <p:nvSpPr>
                    <p:cNvPr id="91" name="正方形/長方形 90">
                      <a:extLst>
                        <a:ext uri="{FF2B5EF4-FFF2-40B4-BE49-F238E27FC236}">
                          <a16:creationId xmlns:a16="http://schemas.microsoft.com/office/drawing/2014/main" id="{873C255C-5144-FE2D-61AF-44E8880889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8908" y="4304370"/>
                      <a:ext cx="723275" cy="20005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受精卵証明書</a:t>
                      </a:r>
                    </a:p>
                  </p:txBody>
                </p:sp>
                <p:sp>
                  <p:nvSpPr>
                    <p:cNvPr id="92" name="正方形/長方形 91">
                      <a:extLst>
                        <a:ext uri="{FF2B5EF4-FFF2-40B4-BE49-F238E27FC236}">
                          <a16:creationId xmlns:a16="http://schemas.microsoft.com/office/drawing/2014/main" id="{F588671F-088E-2A38-BF0B-E8C8519EFB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0778" y="4433064"/>
                      <a:ext cx="810717" cy="41293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>
                        <a:lnSpc>
                          <a:spcPts val="500"/>
                        </a:lnSpc>
                      </a:pPr>
                      <a:r>
                        <a:rPr lang="ja-JP" altLang="en-US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種畜名前：霞ヶ関　</a:t>
                      </a:r>
                      <a:endParaRPr lang="en-US" altLang="ja-JP" sz="5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just">
                        <a:lnSpc>
                          <a:spcPts val="500"/>
                        </a:lnSpc>
                      </a:pPr>
                      <a:r>
                        <a:rPr lang="ja-JP" altLang="en-US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雌牛名前：ちよだ</a:t>
                      </a:r>
                      <a:endParaRPr lang="en-US" altLang="ja-JP" sz="5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just">
                        <a:lnSpc>
                          <a:spcPts val="500"/>
                        </a:lnSpc>
                      </a:pPr>
                      <a:r>
                        <a:rPr lang="ja-JP" altLang="en-US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・・・・・・・・</a:t>
                      </a:r>
                      <a:endParaRPr lang="en-US" altLang="ja-JP" sz="5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just">
                        <a:lnSpc>
                          <a:spcPts val="500"/>
                        </a:lnSpc>
                      </a:pPr>
                      <a:r>
                        <a:rPr lang="ja-JP" altLang="en-US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検査年月日：</a:t>
                      </a:r>
                      <a:r>
                        <a:rPr lang="en-US" altLang="ja-JP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R8.2.1</a:t>
                      </a:r>
                    </a:p>
                    <a:p>
                      <a:pPr algn="just">
                        <a:lnSpc>
                          <a:spcPts val="500"/>
                        </a:lnSpc>
                      </a:pPr>
                      <a:r>
                        <a:rPr lang="ja-JP" altLang="en-US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・・・・・・・</a:t>
                      </a:r>
                    </a:p>
                  </p:txBody>
                </p:sp>
              </p:grpSp>
            </p:grpSp>
            <p:sp>
              <p:nvSpPr>
                <p:cNvPr id="88" name="正方形/長方形 87">
                  <a:extLst>
                    <a:ext uri="{FF2B5EF4-FFF2-40B4-BE49-F238E27FC236}">
                      <a16:creationId xmlns:a16="http://schemas.microsoft.com/office/drawing/2014/main" id="{DB4F7ADA-C12D-4FF1-EC0E-B33C809D4AB6}"/>
                    </a:ext>
                  </a:extLst>
                </p:cNvPr>
                <p:cNvSpPr/>
                <p:nvPr/>
              </p:nvSpPr>
              <p:spPr>
                <a:xfrm>
                  <a:off x="2249831" y="5467522"/>
                  <a:ext cx="292832" cy="149647"/>
                </a:xfrm>
                <a:prstGeom prst="rect">
                  <a:avLst/>
                </a:prstGeom>
              </p:spPr>
              <p:txBody>
                <a:bodyPr wrap="none" lIns="36000" tIns="36000" rIns="0" bIns="36000">
                  <a:spAutoFit/>
                </a:bodyPr>
                <a:lstStyle/>
                <a:p>
                  <a:r>
                    <a:rPr lang="ja-JP" altLang="en-US" sz="5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第</a:t>
                  </a:r>
                  <a:r>
                    <a:rPr lang="en-US" altLang="ja-JP" sz="5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0002</a:t>
                  </a:r>
                  <a:r>
                    <a:rPr lang="ja-JP" altLang="en-US" sz="5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号</a:t>
                  </a:r>
                  <a:endParaRPr lang="ja-JP" altLang="en-US" sz="1200" dirty="0"/>
                </a:p>
              </p:txBody>
            </p:sp>
          </p:grpSp>
          <p:grpSp>
            <p:nvGrpSpPr>
              <p:cNvPr id="84" name="グループ化 83">
                <a:extLst>
                  <a:ext uri="{FF2B5EF4-FFF2-40B4-BE49-F238E27FC236}">
                    <a16:creationId xmlns:a16="http://schemas.microsoft.com/office/drawing/2014/main" id="{8C0AAAA5-6376-86FD-85E1-233B8FC2339A}"/>
                  </a:ext>
                </a:extLst>
              </p:cNvPr>
              <p:cNvGrpSpPr/>
              <p:nvPr/>
            </p:nvGrpSpPr>
            <p:grpSpPr>
              <a:xfrm>
                <a:off x="4963791" y="5833622"/>
                <a:ext cx="154577" cy="670716"/>
                <a:chOff x="1753277" y="1544943"/>
                <a:chExt cx="154577" cy="670716"/>
              </a:xfrm>
            </p:grpSpPr>
            <p:sp>
              <p:nvSpPr>
                <p:cNvPr id="85" name="円柱 84">
                  <a:extLst>
                    <a:ext uri="{FF2B5EF4-FFF2-40B4-BE49-F238E27FC236}">
                      <a16:creationId xmlns:a16="http://schemas.microsoft.com/office/drawing/2014/main" id="{B63941DF-9E32-EABF-6D18-3E4736523E60}"/>
                    </a:ext>
                  </a:extLst>
                </p:cNvPr>
                <p:cNvSpPr/>
                <p:nvPr/>
              </p:nvSpPr>
              <p:spPr>
                <a:xfrm rot="1202518">
                  <a:off x="1787220" y="1587375"/>
                  <a:ext cx="72000" cy="612000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86" name="正方形/長方形 85">
                  <a:extLst>
                    <a:ext uri="{FF2B5EF4-FFF2-40B4-BE49-F238E27FC236}">
                      <a16:creationId xmlns:a16="http://schemas.microsoft.com/office/drawing/2014/main" id="{73CD27A4-8909-6B58-BDA3-F0BDDC4B4B17}"/>
                    </a:ext>
                  </a:extLst>
                </p:cNvPr>
                <p:cNvSpPr/>
                <p:nvPr/>
              </p:nvSpPr>
              <p:spPr>
                <a:xfrm rot="17376455">
                  <a:off x="1495208" y="1803012"/>
                  <a:ext cx="670716" cy="1545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00" b="1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66-6666</a:t>
                  </a:r>
                  <a:r>
                    <a:rPr lang="ja-JP" altLang="en-US" sz="300" b="1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第</a:t>
                  </a:r>
                  <a:r>
                    <a:rPr lang="en-US" altLang="ja-JP" sz="300" b="1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0002</a:t>
                  </a:r>
                  <a:r>
                    <a:rPr lang="ja-JP" altLang="en-US" sz="300" b="1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号　（</a:t>
                  </a:r>
                  <a:r>
                    <a:rPr lang="en-US" altLang="ja-JP" sz="300" b="1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R)</a:t>
                  </a:r>
                  <a:endParaRPr lang="ja-JP" altLang="en-US" sz="3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p:grpSp>
        </p:grp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6AD806F-944F-9D28-DF50-24A4720FC8E6}"/>
                </a:ext>
              </a:extLst>
            </p:cNvPr>
            <p:cNvSpPr/>
            <p:nvPr/>
          </p:nvSpPr>
          <p:spPr>
            <a:xfrm>
              <a:off x="5172423" y="4329547"/>
              <a:ext cx="252000" cy="72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txBody>
            <a:bodyPr wrap="none" lIns="0" tIns="0" rIns="0" bIns="0" anchor="ctr" anchorCtr="1">
              <a:no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利用制限あり</a:t>
              </a:r>
              <a:endPara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901CE7F5-53CB-3698-9F39-950E12BE2108}"/>
              </a:ext>
            </a:extLst>
          </p:cNvPr>
          <p:cNvGrpSpPr/>
          <p:nvPr/>
        </p:nvGrpSpPr>
        <p:grpSpPr>
          <a:xfrm>
            <a:off x="466845" y="5530130"/>
            <a:ext cx="4005535" cy="59918"/>
            <a:chOff x="3779838" y="7784718"/>
            <a:chExt cx="3348038" cy="94127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F7F7113F-72DF-88A5-D9E9-2A70CE3F85D3}"/>
                </a:ext>
              </a:extLst>
            </p:cNvPr>
            <p:cNvCxnSpPr>
              <a:cxnSpLocks/>
            </p:cNvCxnSpPr>
            <p:nvPr/>
          </p:nvCxnSpPr>
          <p:spPr>
            <a:xfrm>
              <a:off x="3779838" y="7878845"/>
              <a:ext cx="3348038" cy="0"/>
            </a:xfrm>
            <a:prstGeom prst="line">
              <a:avLst/>
            </a:prstGeom>
            <a:ln w="28575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CE9434C1-6655-80E9-DE89-D40E2A7ACBC5}"/>
                </a:ext>
              </a:extLst>
            </p:cNvPr>
            <p:cNvCxnSpPr>
              <a:cxnSpLocks/>
            </p:cNvCxnSpPr>
            <p:nvPr/>
          </p:nvCxnSpPr>
          <p:spPr>
            <a:xfrm>
              <a:off x="6917635" y="7784718"/>
              <a:ext cx="210241" cy="94127"/>
            </a:xfrm>
            <a:prstGeom prst="line">
              <a:avLst/>
            </a:prstGeom>
            <a:ln w="28575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1FB9CDD-EE22-DECE-3720-641A47050A6D}"/>
              </a:ext>
            </a:extLst>
          </p:cNvPr>
          <p:cNvGrpSpPr/>
          <p:nvPr/>
        </p:nvGrpSpPr>
        <p:grpSpPr>
          <a:xfrm>
            <a:off x="469345" y="7076613"/>
            <a:ext cx="6601866" cy="92719"/>
            <a:chOff x="3779838" y="7784718"/>
            <a:chExt cx="3348038" cy="94127"/>
          </a:xfrm>
        </p:grpSpPr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181F2F5C-3CA0-BAE1-A752-B5762536FC06}"/>
                </a:ext>
              </a:extLst>
            </p:cNvPr>
            <p:cNvCxnSpPr>
              <a:cxnSpLocks/>
            </p:cNvCxnSpPr>
            <p:nvPr/>
          </p:nvCxnSpPr>
          <p:spPr>
            <a:xfrm>
              <a:off x="3779838" y="7878845"/>
              <a:ext cx="3348038" cy="0"/>
            </a:xfrm>
            <a:prstGeom prst="line">
              <a:avLst/>
            </a:prstGeom>
            <a:ln w="28575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C93E1AE1-EE15-03A5-6299-DAE2E7A8970A}"/>
                </a:ext>
              </a:extLst>
            </p:cNvPr>
            <p:cNvCxnSpPr>
              <a:cxnSpLocks/>
            </p:cNvCxnSpPr>
            <p:nvPr/>
          </p:nvCxnSpPr>
          <p:spPr>
            <a:xfrm>
              <a:off x="6917635" y="7784718"/>
              <a:ext cx="210241" cy="94127"/>
            </a:xfrm>
            <a:prstGeom prst="line">
              <a:avLst/>
            </a:prstGeom>
            <a:ln w="28575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AEC3A9DC-C0F3-A68B-C9EB-03208C248A14}"/>
              </a:ext>
            </a:extLst>
          </p:cNvPr>
          <p:cNvGrpSpPr/>
          <p:nvPr/>
        </p:nvGrpSpPr>
        <p:grpSpPr>
          <a:xfrm>
            <a:off x="471845" y="9102779"/>
            <a:ext cx="6601866" cy="92719"/>
            <a:chOff x="3779838" y="7784718"/>
            <a:chExt cx="3348038" cy="94127"/>
          </a:xfrm>
        </p:grpSpPr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F77BF94A-1D72-A994-F3DB-109B0D6B5ABC}"/>
                </a:ext>
              </a:extLst>
            </p:cNvPr>
            <p:cNvCxnSpPr>
              <a:cxnSpLocks/>
            </p:cNvCxnSpPr>
            <p:nvPr/>
          </p:nvCxnSpPr>
          <p:spPr>
            <a:xfrm>
              <a:off x="3779838" y="7878845"/>
              <a:ext cx="3348038" cy="0"/>
            </a:xfrm>
            <a:prstGeom prst="line">
              <a:avLst/>
            </a:prstGeom>
            <a:ln w="28575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854FD5AF-3662-27C7-FC25-7FCCA095B2CC}"/>
                </a:ext>
              </a:extLst>
            </p:cNvPr>
            <p:cNvCxnSpPr>
              <a:cxnSpLocks/>
            </p:cNvCxnSpPr>
            <p:nvPr/>
          </p:nvCxnSpPr>
          <p:spPr>
            <a:xfrm>
              <a:off x="6917635" y="7784718"/>
              <a:ext cx="210241" cy="94127"/>
            </a:xfrm>
            <a:prstGeom prst="line">
              <a:avLst/>
            </a:prstGeom>
            <a:ln w="28575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図 53" descr="アイコン&#10;&#10;自動的に生成された説明">
            <a:extLst>
              <a:ext uri="{FF2B5EF4-FFF2-40B4-BE49-F238E27FC236}">
                <a16:creationId xmlns:a16="http://schemas.microsoft.com/office/drawing/2014/main" id="{A409297C-7FD6-15E4-CFCA-A179BCCF3D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10" y="5255842"/>
            <a:ext cx="730523" cy="706118"/>
          </a:xfrm>
          <a:prstGeom prst="rect">
            <a:avLst/>
          </a:prstGeom>
        </p:spPr>
      </p:pic>
      <p:pic>
        <p:nvPicPr>
          <p:cNvPr id="60" name="図 59" descr="テキスト&#10;&#10;自動的に生成された説明">
            <a:extLst>
              <a:ext uri="{FF2B5EF4-FFF2-40B4-BE49-F238E27FC236}">
                <a16:creationId xmlns:a16="http://schemas.microsoft.com/office/drawing/2014/main" id="{FFB92B5A-3FFE-16FC-FA94-4833B95D349A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93" y="10018172"/>
            <a:ext cx="1661889" cy="789819"/>
          </a:xfrm>
          <a:prstGeom prst="rect">
            <a:avLst/>
          </a:prstGeom>
          <a:ln w="38100">
            <a:noFill/>
          </a:ln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5125D8C-54BF-9195-F400-17EE76A57F9E}"/>
              </a:ext>
            </a:extLst>
          </p:cNvPr>
          <p:cNvGrpSpPr/>
          <p:nvPr/>
        </p:nvGrpSpPr>
        <p:grpSpPr>
          <a:xfrm>
            <a:off x="4553673" y="3602800"/>
            <a:ext cx="925991" cy="566842"/>
            <a:chOff x="1777749" y="4234446"/>
            <a:chExt cx="1033486" cy="646190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198D0886-23C8-A6A8-6EE8-13F215433C93}"/>
                </a:ext>
              </a:extLst>
            </p:cNvPr>
            <p:cNvGrpSpPr/>
            <p:nvPr/>
          </p:nvGrpSpPr>
          <p:grpSpPr>
            <a:xfrm>
              <a:off x="1777749" y="4234446"/>
              <a:ext cx="1033486" cy="646190"/>
              <a:chOff x="3882993" y="5004195"/>
              <a:chExt cx="1033486" cy="646190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0B1DF840-E07B-0FF5-175B-C4DDE349729D}"/>
                  </a:ext>
                </a:extLst>
              </p:cNvPr>
              <p:cNvGrpSpPr/>
              <p:nvPr/>
            </p:nvGrpSpPr>
            <p:grpSpPr>
              <a:xfrm>
                <a:off x="3882993" y="5004195"/>
                <a:ext cx="138499" cy="646190"/>
                <a:chOff x="1756782" y="1557947"/>
                <a:chExt cx="138499" cy="646190"/>
              </a:xfrm>
            </p:grpSpPr>
            <p:sp>
              <p:nvSpPr>
                <p:cNvPr id="71" name="円柱 70">
                  <a:extLst>
                    <a:ext uri="{FF2B5EF4-FFF2-40B4-BE49-F238E27FC236}">
                      <a16:creationId xmlns:a16="http://schemas.microsoft.com/office/drawing/2014/main" id="{231E6F7C-9279-EEB7-D122-136C5FB50DAB}"/>
                    </a:ext>
                  </a:extLst>
                </p:cNvPr>
                <p:cNvSpPr/>
                <p:nvPr/>
              </p:nvSpPr>
              <p:spPr>
                <a:xfrm rot="1202518">
                  <a:off x="1787220" y="1592137"/>
                  <a:ext cx="72000" cy="612000"/>
                </a:xfrm>
                <a:prstGeom prst="ca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72" name="正方形/長方形 71">
                  <a:extLst>
                    <a:ext uri="{FF2B5EF4-FFF2-40B4-BE49-F238E27FC236}">
                      <a16:creationId xmlns:a16="http://schemas.microsoft.com/office/drawing/2014/main" id="{7F96478B-EA26-1D4F-2D50-CA2F566F2382}"/>
                    </a:ext>
                  </a:extLst>
                </p:cNvPr>
                <p:cNvSpPr/>
                <p:nvPr/>
              </p:nvSpPr>
              <p:spPr>
                <a:xfrm rot="17376455">
                  <a:off x="1503978" y="1810751"/>
                  <a:ext cx="644108" cy="1384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○○タダ　</a:t>
                  </a:r>
                  <a:r>
                    <a:rPr kumimoji="0" lang="en-US" altLang="ja-JP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R</a:t>
                  </a:r>
                  <a:r>
                    <a:rPr kumimoji="0" lang="ja-JP" altLang="en-US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８</a:t>
                  </a:r>
                  <a:r>
                    <a:rPr kumimoji="0" lang="en-US" altLang="ja-JP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.1.</a:t>
                  </a:r>
                  <a:r>
                    <a:rPr kumimoji="0" lang="ja-JP" altLang="en-US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１　（</a:t>
                  </a:r>
                  <a:r>
                    <a:rPr kumimoji="0" lang="en-US" altLang="ja-JP" sz="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R)</a:t>
                  </a:r>
                  <a:endParaRPr kumimoji="0" lang="ja-JP" altLang="en-US" sz="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725A9FE7-8399-F19B-6125-25F7CBEE86CB}"/>
                  </a:ext>
                </a:extLst>
              </p:cNvPr>
              <p:cNvGrpSpPr/>
              <p:nvPr/>
            </p:nvGrpSpPr>
            <p:grpSpPr>
              <a:xfrm>
                <a:off x="4104064" y="5005646"/>
                <a:ext cx="812415" cy="559548"/>
                <a:chOff x="2249831" y="5467522"/>
                <a:chExt cx="812415" cy="559548"/>
              </a:xfrm>
            </p:grpSpPr>
            <p:grpSp>
              <p:nvGrpSpPr>
                <p:cNvPr id="43" name="グループ化 42">
                  <a:extLst>
                    <a:ext uri="{FF2B5EF4-FFF2-40B4-BE49-F238E27FC236}">
                      <a16:creationId xmlns:a16="http://schemas.microsoft.com/office/drawing/2014/main" id="{3A23B55E-7CA3-E284-55C0-3AFD14C018AB}"/>
                    </a:ext>
                  </a:extLst>
                </p:cNvPr>
                <p:cNvGrpSpPr/>
                <p:nvPr/>
              </p:nvGrpSpPr>
              <p:grpSpPr>
                <a:xfrm>
                  <a:off x="2251529" y="5488016"/>
                  <a:ext cx="810717" cy="539054"/>
                  <a:chOff x="5343330" y="4307150"/>
                  <a:chExt cx="810717" cy="539054"/>
                </a:xfrm>
              </p:grpSpPr>
              <p:sp>
                <p:nvSpPr>
                  <p:cNvPr id="61" name="正方形/長方形 60">
                    <a:extLst>
                      <a:ext uri="{FF2B5EF4-FFF2-40B4-BE49-F238E27FC236}">
                        <a16:creationId xmlns:a16="http://schemas.microsoft.com/office/drawing/2014/main" id="{1CB2A50D-6331-C580-50DE-787F0FB9843F}"/>
                      </a:ext>
                    </a:extLst>
                  </p:cNvPr>
                  <p:cNvSpPr/>
                  <p:nvPr/>
                </p:nvSpPr>
                <p:spPr>
                  <a:xfrm>
                    <a:off x="5350253" y="4307150"/>
                    <a:ext cx="762369" cy="51788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62" name="グループ化 61">
                    <a:extLst>
                      <a:ext uri="{FF2B5EF4-FFF2-40B4-BE49-F238E27FC236}">
                        <a16:creationId xmlns:a16="http://schemas.microsoft.com/office/drawing/2014/main" id="{2BAE8F9D-E33D-1672-5616-E6ADB7437B46}"/>
                      </a:ext>
                    </a:extLst>
                  </p:cNvPr>
                  <p:cNvGrpSpPr/>
                  <p:nvPr/>
                </p:nvGrpSpPr>
                <p:grpSpPr>
                  <a:xfrm>
                    <a:off x="5343330" y="4333222"/>
                    <a:ext cx="810717" cy="512982"/>
                    <a:chOff x="5340778" y="4307856"/>
                    <a:chExt cx="810717" cy="512982"/>
                  </a:xfrm>
                </p:grpSpPr>
                <p:sp>
                  <p:nvSpPr>
                    <p:cNvPr id="64" name="正方形/長方形 63">
                      <a:extLst>
                        <a:ext uri="{FF2B5EF4-FFF2-40B4-BE49-F238E27FC236}">
                          <a16:creationId xmlns:a16="http://schemas.microsoft.com/office/drawing/2014/main" id="{C2222D3E-81EA-6645-7173-372A2E61B9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5035" y="4307856"/>
                      <a:ext cx="633507" cy="20005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精液証明書</a:t>
                      </a:r>
                    </a:p>
                  </p:txBody>
                </p:sp>
                <p:sp>
                  <p:nvSpPr>
                    <p:cNvPr id="65" name="正方形/長方形 64">
                      <a:extLst>
                        <a:ext uri="{FF2B5EF4-FFF2-40B4-BE49-F238E27FC236}">
                          <a16:creationId xmlns:a16="http://schemas.microsoft.com/office/drawing/2014/main" id="{12110AA0-6F55-3FBC-DF79-8EA038A3C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0778" y="4405914"/>
                      <a:ext cx="810717" cy="41492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・・・・・・・・</a:t>
                      </a:r>
                      <a:endParaRPr kumimoji="0" lang="en-US" altLang="ja-JP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名　号：○○忠　</a:t>
                      </a:r>
                      <a:endParaRPr kumimoji="0" lang="en-US" altLang="ja-JP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・・・・・・・・</a:t>
                      </a:r>
                      <a:endParaRPr kumimoji="0" lang="en-US" altLang="ja-JP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採取年月日：</a:t>
                      </a:r>
                      <a:r>
                        <a:rPr kumimoji="0" lang="en-US" altLang="ja-JP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R8.1.1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・・・・・・・</a:t>
                      </a:r>
                    </a:p>
                  </p:txBody>
                </p:sp>
              </p:grpSp>
            </p:grpSp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4801B852-370D-2EA2-AD6A-A2D75EF45667}"/>
                    </a:ext>
                  </a:extLst>
                </p:cNvPr>
                <p:cNvSpPr/>
                <p:nvPr/>
              </p:nvSpPr>
              <p:spPr>
                <a:xfrm>
                  <a:off x="2249831" y="5467522"/>
                  <a:ext cx="292832" cy="149647"/>
                </a:xfrm>
                <a:prstGeom prst="rect">
                  <a:avLst/>
                </a:prstGeom>
              </p:spPr>
              <p:txBody>
                <a:bodyPr wrap="none" lIns="36000" tIns="36000" rIns="0" bIns="3600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第</a:t>
                  </a:r>
                  <a:r>
                    <a:rPr kumimoji="0" lang="en-US" altLang="ja-JP" sz="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0001</a:t>
                  </a:r>
                  <a:r>
                    <a:rPr kumimoji="0" lang="ja-JP" altLang="en-US" sz="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rPr>
                    <a:t>号</a:t>
                  </a:r>
                  <a:endPara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21B3902-477F-31DA-FE9E-AE7BF999C0C8}"/>
                </a:ext>
              </a:extLst>
            </p:cNvPr>
            <p:cNvSpPr/>
            <p:nvPr/>
          </p:nvSpPr>
          <p:spPr>
            <a:xfrm>
              <a:off x="2502248" y="4262872"/>
              <a:ext cx="252000" cy="72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txBody>
            <a:bodyPr wrap="none" lIns="0" tIns="0" rIns="0" bIns="0" anchor="ctr" anchorCtr="1">
              <a:no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利用制限あり</a:t>
              </a:r>
              <a:endPara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D5E1E2C0-6795-145D-6483-6AB9B3D68298}"/>
              </a:ext>
            </a:extLst>
          </p:cNvPr>
          <p:cNvGrpSpPr/>
          <p:nvPr/>
        </p:nvGrpSpPr>
        <p:grpSpPr>
          <a:xfrm>
            <a:off x="2039740" y="4301734"/>
            <a:ext cx="907938" cy="613826"/>
            <a:chOff x="4465621" y="4220576"/>
            <a:chExt cx="1013338" cy="699752"/>
          </a:xfrm>
        </p:grpSpPr>
        <p:grpSp>
          <p:nvGrpSpPr>
            <p:cNvPr id="74" name="グループ化 73">
              <a:extLst>
                <a:ext uri="{FF2B5EF4-FFF2-40B4-BE49-F238E27FC236}">
                  <a16:creationId xmlns:a16="http://schemas.microsoft.com/office/drawing/2014/main" id="{D37AA147-DC75-94A9-9A2A-1CE2163D3883}"/>
                </a:ext>
              </a:extLst>
            </p:cNvPr>
            <p:cNvGrpSpPr/>
            <p:nvPr/>
          </p:nvGrpSpPr>
          <p:grpSpPr>
            <a:xfrm>
              <a:off x="4465621" y="4220576"/>
              <a:ext cx="1013338" cy="699752"/>
              <a:chOff x="4975703" y="5788302"/>
              <a:chExt cx="1013338" cy="699752"/>
            </a:xfrm>
          </p:grpSpPr>
          <p:grpSp>
            <p:nvGrpSpPr>
              <p:cNvPr id="76" name="グループ化 75">
                <a:extLst>
                  <a:ext uri="{FF2B5EF4-FFF2-40B4-BE49-F238E27FC236}">
                    <a16:creationId xmlns:a16="http://schemas.microsoft.com/office/drawing/2014/main" id="{821C5C05-3939-A361-50E5-4C422C6271F0}"/>
                  </a:ext>
                </a:extLst>
              </p:cNvPr>
              <p:cNvGrpSpPr/>
              <p:nvPr/>
            </p:nvGrpSpPr>
            <p:grpSpPr>
              <a:xfrm>
                <a:off x="5151138" y="5869665"/>
                <a:ext cx="837903" cy="584711"/>
                <a:chOff x="2234975" y="5467522"/>
                <a:chExt cx="837903" cy="584711"/>
              </a:xfrm>
            </p:grpSpPr>
            <p:grpSp>
              <p:nvGrpSpPr>
                <p:cNvPr id="96" name="グループ化 95">
                  <a:extLst>
                    <a:ext uri="{FF2B5EF4-FFF2-40B4-BE49-F238E27FC236}">
                      <a16:creationId xmlns:a16="http://schemas.microsoft.com/office/drawing/2014/main" id="{018CCEE9-EA2E-0381-9802-2109B75CB7A7}"/>
                    </a:ext>
                  </a:extLst>
                </p:cNvPr>
                <p:cNvGrpSpPr/>
                <p:nvPr/>
              </p:nvGrpSpPr>
              <p:grpSpPr>
                <a:xfrm>
                  <a:off x="2234975" y="5488016"/>
                  <a:ext cx="837903" cy="564217"/>
                  <a:chOff x="5326776" y="4307150"/>
                  <a:chExt cx="837903" cy="564217"/>
                </a:xfrm>
              </p:grpSpPr>
              <p:sp>
                <p:nvSpPr>
                  <p:cNvPr id="98" name="正方形/長方形 97">
                    <a:extLst>
                      <a:ext uri="{FF2B5EF4-FFF2-40B4-BE49-F238E27FC236}">
                        <a16:creationId xmlns:a16="http://schemas.microsoft.com/office/drawing/2014/main" id="{BEE81E3A-64F2-A5FD-69BA-6CBA7EFB121F}"/>
                      </a:ext>
                    </a:extLst>
                  </p:cNvPr>
                  <p:cNvSpPr/>
                  <p:nvPr/>
                </p:nvSpPr>
                <p:spPr>
                  <a:xfrm>
                    <a:off x="5350253" y="4307150"/>
                    <a:ext cx="762370" cy="54249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endParaRPr kumimoji="1" lang="ja-JP" altLang="en-US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p:txBody>
              </p:sp>
              <p:grpSp>
                <p:nvGrpSpPr>
                  <p:cNvPr id="99" name="グループ化 98">
                    <a:extLst>
                      <a:ext uri="{FF2B5EF4-FFF2-40B4-BE49-F238E27FC236}">
                        <a16:creationId xmlns:a16="http://schemas.microsoft.com/office/drawing/2014/main" id="{0785CC1B-4D36-055E-08F7-DCC5EF97CBF5}"/>
                      </a:ext>
                    </a:extLst>
                  </p:cNvPr>
                  <p:cNvGrpSpPr/>
                  <p:nvPr/>
                </p:nvGrpSpPr>
                <p:grpSpPr>
                  <a:xfrm>
                    <a:off x="5326776" y="4324306"/>
                    <a:ext cx="837903" cy="547061"/>
                    <a:chOff x="5324224" y="4298940"/>
                    <a:chExt cx="837903" cy="547061"/>
                  </a:xfrm>
                </p:grpSpPr>
                <p:sp>
                  <p:nvSpPr>
                    <p:cNvPr id="100" name="正方形/長方形 99">
                      <a:extLst>
                        <a:ext uri="{FF2B5EF4-FFF2-40B4-BE49-F238E27FC236}">
                          <a16:creationId xmlns:a16="http://schemas.microsoft.com/office/drawing/2014/main" id="{9C9E1BE7-14FD-BFAF-677C-C6A976342F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24224" y="4298940"/>
                      <a:ext cx="723275" cy="2000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受精卵証明書</a:t>
                      </a:r>
                    </a:p>
                  </p:txBody>
                </p:sp>
                <p:sp>
                  <p:nvSpPr>
                    <p:cNvPr id="101" name="正方形/長方形 100">
                      <a:extLst>
                        <a:ext uri="{FF2B5EF4-FFF2-40B4-BE49-F238E27FC236}">
                          <a16:creationId xmlns:a16="http://schemas.microsoft.com/office/drawing/2014/main" id="{18023E48-47E0-92CF-4750-3475BF7A7E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1410" y="4433064"/>
                      <a:ext cx="810717" cy="41293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>
                        <a:lnSpc>
                          <a:spcPts val="500"/>
                        </a:lnSpc>
                      </a:pPr>
                      <a:r>
                        <a:rPr lang="ja-JP" altLang="en-US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種畜名前：霞ヶ関　</a:t>
                      </a:r>
                      <a:endParaRPr lang="en-US" altLang="ja-JP" sz="5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just">
                        <a:lnSpc>
                          <a:spcPts val="500"/>
                        </a:lnSpc>
                      </a:pPr>
                      <a:r>
                        <a:rPr lang="ja-JP" altLang="en-US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雌牛名前：ちよだ</a:t>
                      </a:r>
                      <a:endParaRPr lang="en-US" altLang="ja-JP" sz="5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just">
                        <a:lnSpc>
                          <a:spcPts val="500"/>
                        </a:lnSpc>
                      </a:pPr>
                      <a:r>
                        <a:rPr lang="ja-JP" altLang="en-US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・・・・・・・・</a:t>
                      </a:r>
                      <a:endParaRPr lang="en-US" altLang="ja-JP" sz="5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just">
                        <a:lnSpc>
                          <a:spcPts val="500"/>
                        </a:lnSpc>
                      </a:pPr>
                      <a:r>
                        <a:rPr lang="ja-JP" altLang="en-US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検査年月日：</a:t>
                      </a:r>
                      <a:r>
                        <a:rPr lang="en-US" altLang="ja-JP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R8.2.1</a:t>
                      </a:r>
                    </a:p>
                    <a:p>
                      <a:pPr algn="just">
                        <a:lnSpc>
                          <a:spcPts val="500"/>
                        </a:lnSpc>
                      </a:pPr>
                      <a:r>
                        <a:rPr lang="ja-JP" altLang="en-US" sz="5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・・・・・・・</a:t>
                      </a:r>
                    </a:p>
                  </p:txBody>
                </p:sp>
              </p:grpSp>
            </p:grpSp>
            <p:sp>
              <p:nvSpPr>
                <p:cNvPr id="97" name="正方形/長方形 96">
                  <a:extLst>
                    <a:ext uri="{FF2B5EF4-FFF2-40B4-BE49-F238E27FC236}">
                      <a16:creationId xmlns:a16="http://schemas.microsoft.com/office/drawing/2014/main" id="{40F58FB6-BA46-88DE-21C3-5E774311FFE7}"/>
                    </a:ext>
                  </a:extLst>
                </p:cNvPr>
                <p:cNvSpPr/>
                <p:nvPr/>
              </p:nvSpPr>
              <p:spPr>
                <a:xfrm>
                  <a:off x="2249831" y="5467522"/>
                  <a:ext cx="292832" cy="149647"/>
                </a:xfrm>
                <a:prstGeom prst="rect">
                  <a:avLst/>
                </a:prstGeom>
              </p:spPr>
              <p:txBody>
                <a:bodyPr wrap="none" lIns="36000" tIns="36000" rIns="0" bIns="36000">
                  <a:spAutoFit/>
                </a:bodyPr>
                <a:lstStyle/>
                <a:p>
                  <a:r>
                    <a:rPr lang="ja-JP" altLang="en-US" sz="5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第</a:t>
                  </a:r>
                  <a:r>
                    <a:rPr lang="en-US" altLang="ja-JP" sz="5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0002</a:t>
                  </a:r>
                  <a:r>
                    <a:rPr lang="ja-JP" altLang="en-US" sz="5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号</a:t>
                  </a:r>
                  <a:endParaRPr lang="ja-JP" altLang="en-US" sz="1200" dirty="0"/>
                </a:p>
              </p:txBody>
            </p:sp>
          </p:grpSp>
          <p:grpSp>
            <p:nvGrpSpPr>
              <p:cNvPr id="93" name="グループ化 92">
                <a:extLst>
                  <a:ext uri="{FF2B5EF4-FFF2-40B4-BE49-F238E27FC236}">
                    <a16:creationId xmlns:a16="http://schemas.microsoft.com/office/drawing/2014/main" id="{F96FE469-99C9-B6C3-F690-78A331E13AB5}"/>
                  </a:ext>
                </a:extLst>
              </p:cNvPr>
              <p:cNvGrpSpPr/>
              <p:nvPr/>
            </p:nvGrpSpPr>
            <p:grpSpPr>
              <a:xfrm>
                <a:off x="4975703" y="5788302"/>
                <a:ext cx="154577" cy="699752"/>
                <a:chOff x="1765189" y="1499623"/>
                <a:chExt cx="154577" cy="699752"/>
              </a:xfrm>
            </p:grpSpPr>
            <p:sp>
              <p:nvSpPr>
                <p:cNvPr id="94" name="円柱 93">
                  <a:extLst>
                    <a:ext uri="{FF2B5EF4-FFF2-40B4-BE49-F238E27FC236}">
                      <a16:creationId xmlns:a16="http://schemas.microsoft.com/office/drawing/2014/main" id="{24D3EEF5-878D-0512-066F-C7999143D582}"/>
                    </a:ext>
                  </a:extLst>
                </p:cNvPr>
                <p:cNvSpPr/>
                <p:nvPr/>
              </p:nvSpPr>
              <p:spPr>
                <a:xfrm rot="1202518">
                  <a:off x="1787220" y="1587375"/>
                  <a:ext cx="72000" cy="612000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95" name="正方形/長方形 94">
                  <a:extLst>
                    <a:ext uri="{FF2B5EF4-FFF2-40B4-BE49-F238E27FC236}">
                      <a16:creationId xmlns:a16="http://schemas.microsoft.com/office/drawing/2014/main" id="{C76A628D-3BC0-0AC0-224F-87B8D2CA4358}"/>
                    </a:ext>
                  </a:extLst>
                </p:cNvPr>
                <p:cNvSpPr/>
                <p:nvPr/>
              </p:nvSpPr>
              <p:spPr>
                <a:xfrm rot="17376455">
                  <a:off x="1495955" y="1768857"/>
                  <a:ext cx="693045" cy="1545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00" b="1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66-6666</a:t>
                  </a:r>
                  <a:r>
                    <a:rPr lang="ja-JP" altLang="en-US" sz="300" b="1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第</a:t>
                  </a:r>
                  <a:r>
                    <a:rPr lang="en-US" altLang="ja-JP" sz="300" b="1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0002</a:t>
                  </a:r>
                  <a:r>
                    <a:rPr lang="ja-JP" altLang="en-US" sz="300" b="1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号　（</a:t>
                  </a:r>
                  <a:r>
                    <a:rPr lang="en-US" altLang="ja-JP" sz="300" b="1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R)</a:t>
                  </a:r>
                  <a:endParaRPr lang="ja-JP" altLang="en-US" sz="3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p:grpSp>
        </p:grp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F652B7D-73DA-C3E4-F924-673C33A8755B}"/>
                </a:ext>
              </a:extLst>
            </p:cNvPr>
            <p:cNvSpPr/>
            <p:nvPr/>
          </p:nvSpPr>
          <p:spPr>
            <a:xfrm>
              <a:off x="5172423" y="4329547"/>
              <a:ext cx="252000" cy="72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txBody>
            <a:bodyPr wrap="none" lIns="0" tIns="0" rIns="0" bIns="0" anchor="ctr" anchorCtr="1">
              <a:no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利用制限あり</a:t>
              </a:r>
              <a:endPara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05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CA11F-85CC-7FF5-9569-49769E63B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EFDF42-2E95-1A4F-1953-474B610FD669}"/>
              </a:ext>
            </a:extLst>
          </p:cNvPr>
          <p:cNvSpPr>
            <a:spLocks/>
          </p:cNvSpPr>
          <p:nvPr/>
        </p:nvSpPr>
        <p:spPr>
          <a:xfrm>
            <a:off x="181888" y="6587042"/>
            <a:ext cx="7200900" cy="2904006"/>
          </a:xfrm>
          <a:prstGeom prst="rect">
            <a:avLst/>
          </a:prstGeom>
          <a:solidFill>
            <a:srgbClr val="FEE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597732-B228-B85D-9FAF-5AA4740D336A}"/>
              </a:ext>
            </a:extLst>
          </p:cNvPr>
          <p:cNvSpPr>
            <a:spLocks/>
          </p:cNvSpPr>
          <p:nvPr/>
        </p:nvSpPr>
        <p:spPr>
          <a:xfrm>
            <a:off x="179388" y="3676454"/>
            <a:ext cx="7200900" cy="2904006"/>
          </a:xfrm>
          <a:prstGeom prst="rect">
            <a:avLst/>
          </a:prstGeom>
          <a:solidFill>
            <a:srgbClr val="FFF8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AC304035-3E89-7FF9-1098-ED96EF68A166}"/>
              </a:ext>
            </a:extLst>
          </p:cNvPr>
          <p:cNvSpPr/>
          <p:nvPr/>
        </p:nvSpPr>
        <p:spPr>
          <a:xfrm>
            <a:off x="179388" y="206475"/>
            <a:ext cx="7200900" cy="3463480"/>
          </a:xfrm>
          <a:prstGeom prst="round2SameRect">
            <a:avLst>
              <a:gd name="adj1" fmla="val 4973"/>
              <a:gd name="adj2" fmla="val 0"/>
            </a:avLst>
          </a:prstGeom>
          <a:solidFill>
            <a:srgbClr val="FEE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30B8BB-5F5E-922C-E079-E3D5C7DC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45" y="5081314"/>
            <a:ext cx="843544" cy="843544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39710BF8-6677-5653-1C6A-8DB41AF9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639" y="2231223"/>
            <a:ext cx="843544" cy="843544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92B1C733-39A4-6329-2606-B8BABF39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69" y="7982516"/>
            <a:ext cx="843544" cy="843544"/>
          </a:xfrm>
          <a:prstGeom prst="rect">
            <a:avLst/>
          </a:prstGeom>
        </p:spPr>
      </p:pic>
      <p:sp>
        <p:nvSpPr>
          <p:cNvPr id="105" name="矢印: 五方向 104">
            <a:extLst>
              <a:ext uri="{FF2B5EF4-FFF2-40B4-BE49-F238E27FC236}">
                <a16:creationId xmlns:a16="http://schemas.microsoft.com/office/drawing/2014/main" id="{916D9FD5-F484-B375-C7EB-7A999CD10DDC}"/>
              </a:ext>
            </a:extLst>
          </p:cNvPr>
          <p:cNvSpPr/>
          <p:nvPr/>
        </p:nvSpPr>
        <p:spPr>
          <a:xfrm>
            <a:off x="483028" y="3846001"/>
            <a:ext cx="6651800" cy="401724"/>
          </a:xfrm>
          <a:prstGeom prst="homePlate">
            <a:avLst/>
          </a:prstGeom>
          <a:solidFill>
            <a:srgbClr val="FFA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矢印: 五方向 13">
            <a:extLst>
              <a:ext uri="{FF2B5EF4-FFF2-40B4-BE49-F238E27FC236}">
                <a16:creationId xmlns:a16="http://schemas.microsoft.com/office/drawing/2014/main" id="{F406E8B0-CC1B-96F6-3F6C-095B54212070}"/>
              </a:ext>
            </a:extLst>
          </p:cNvPr>
          <p:cNvSpPr/>
          <p:nvPr/>
        </p:nvSpPr>
        <p:spPr>
          <a:xfrm>
            <a:off x="480272" y="6787965"/>
            <a:ext cx="6653453" cy="395690"/>
          </a:xfrm>
          <a:prstGeom prst="homePlate">
            <a:avLst/>
          </a:prstGeom>
          <a:solidFill>
            <a:srgbClr val="FFA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F25AB81B-C7CC-C34C-826F-55BDDC434E87}"/>
              </a:ext>
            </a:extLst>
          </p:cNvPr>
          <p:cNvSpPr/>
          <p:nvPr/>
        </p:nvSpPr>
        <p:spPr>
          <a:xfrm>
            <a:off x="482036" y="890006"/>
            <a:ext cx="6651800" cy="401724"/>
          </a:xfrm>
          <a:prstGeom prst="homePlate">
            <a:avLst/>
          </a:prstGeom>
          <a:solidFill>
            <a:srgbClr val="FFA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4EDA63A-9299-318D-E877-7245F5DF2EC9}"/>
              </a:ext>
            </a:extLst>
          </p:cNvPr>
          <p:cNvSpPr/>
          <p:nvPr/>
        </p:nvSpPr>
        <p:spPr>
          <a:xfrm>
            <a:off x="491444" y="6850683"/>
            <a:ext cx="5169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 精液、受精卵の譲渡の禁止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（家畜改良増殖法第</a:t>
            </a:r>
            <a:r>
              <a:rPr lang="en-US" altLang="ja-JP" sz="1200" dirty="0">
                <a:latin typeface="+mn-ea"/>
              </a:rPr>
              <a:t>14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条第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3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項）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BC9C57-1131-20FA-F257-591D067E7C8E}"/>
              </a:ext>
            </a:extLst>
          </p:cNvPr>
          <p:cNvSpPr/>
          <p:nvPr/>
        </p:nvSpPr>
        <p:spPr>
          <a:xfrm>
            <a:off x="492036" y="943504"/>
            <a:ext cx="5928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 譲渡等記録簿の記録、保存</a:t>
            </a:r>
            <a:r>
              <a:rPr lang="ja-JP" altLang="en-US" sz="1200" b="1" dirty="0">
                <a:latin typeface="+mn-ea"/>
              </a:rPr>
              <a:t>（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家畜改良増殖法第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32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条の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5,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様式第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24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号</a:t>
            </a:r>
            <a:r>
              <a:rPr lang="ja-JP" altLang="en-US" sz="1200" dirty="0">
                <a:latin typeface="+mn-ea"/>
              </a:rPr>
              <a:t>）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95EE038-F893-BB5F-793D-4441C124258E}"/>
              </a:ext>
            </a:extLst>
          </p:cNvPr>
          <p:cNvSpPr/>
          <p:nvPr/>
        </p:nvSpPr>
        <p:spPr>
          <a:xfrm>
            <a:off x="466971" y="3893140"/>
            <a:ext cx="6980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 家畜人工授精所の運営状況の報告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（家畜改良増殖法施行規則第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49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条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,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様式第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28,29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号）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BECD864F-8B0F-7FE6-D780-9DD8808AB303}"/>
              </a:ext>
            </a:extLst>
          </p:cNvPr>
          <p:cNvSpPr/>
          <p:nvPr/>
        </p:nvSpPr>
        <p:spPr>
          <a:xfrm>
            <a:off x="561975" y="340832"/>
            <a:ext cx="6473536" cy="38158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7CCE2AE-4359-00E0-E752-F286C63FEF60}"/>
              </a:ext>
            </a:extLst>
          </p:cNvPr>
          <p:cNvSpPr txBox="1"/>
          <p:nvPr/>
        </p:nvSpPr>
        <p:spPr>
          <a:xfrm>
            <a:off x="606243" y="366232"/>
            <a:ext cx="632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家畜改良増殖法の義務について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4638DCF-8F99-CC63-6B48-4700BBC73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164" y="5300610"/>
            <a:ext cx="1136843" cy="113684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E6131F1-6555-4BF9-F5AE-7D03B4C8A3B3}"/>
              </a:ext>
            </a:extLst>
          </p:cNvPr>
          <p:cNvSpPr txBox="1"/>
          <p:nvPr/>
        </p:nvSpPr>
        <p:spPr>
          <a:xfrm>
            <a:off x="1981377" y="4426983"/>
            <a:ext cx="5084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家畜人工授精所の開設者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毎年１月１日から</a:t>
            </a:r>
            <a:r>
              <a:rPr kumimoji="1"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日までの期間の報告を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翌年４月末まで都道府県に報告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8CA63C-322C-8B8F-E1AC-4009BECB8C2B}"/>
              </a:ext>
            </a:extLst>
          </p:cNvPr>
          <p:cNvSpPr txBox="1"/>
          <p:nvPr/>
        </p:nvSpPr>
        <p:spPr>
          <a:xfrm>
            <a:off x="2556950" y="5244956"/>
            <a:ext cx="2805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報告をしない場合、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・家畜人工授精所の業務停止</a:t>
            </a:r>
            <a:endParaRPr kumimoji="1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・家畜人工授精所の廃止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万円以下の罰金</a:t>
            </a:r>
            <a:endParaRPr kumimoji="1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となる場合があります。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6946E26-C6A0-A9A4-4AD7-46B5F3E1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483"/>
          <a:stretch>
            <a:fillRect/>
          </a:stretch>
        </p:blipFill>
        <p:spPr>
          <a:xfrm>
            <a:off x="1194203" y="4753856"/>
            <a:ext cx="757994" cy="910827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90AF0F1-828E-1764-AD6A-EEAA33D674A9}"/>
              </a:ext>
            </a:extLst>
          </p:cNvPr>
          <p:cNvSpPr txBox="1"/>
          <p:nvPr/>
        </p:nvSpPr>
        <p:spPr>
          <a:xfrm>
            <a:off x="2057929" y="1451589"/>
            <a:ext cx="5075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defRPr/>
            </a:pP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家畜人工授精所の開設者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特定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家畜人工授精用精液等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（和牛の精液又は受精卵）の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譲受け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譲渡し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廃棄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又は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亡失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記録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してください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。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□　譲渡等記録簿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年間保存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してください。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1B134A6D-4BF7-8A75-88DD-BB5548E8E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358" y="2450519"/>
            <a:ext cx="1136843" cy="1136843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C3C1FDC5-F130-63EB-02DF-56206FEA1D8F}"/>
              </a:ext>
            </a:extLst>
          </p:cNvPr>
          <p:cNvSpPr txBox="1"/>
          <p:nvPr/>
        </p:nvSpPr>
        <p:spPr>
          <a:xfrm>
            <a:off x="2553555" y="2495289"/>
            <a:ext cx="2805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記録、保存を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しない場合、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・家畜人工授精所の業務停止</a:t>
            </a:r>
            <a:endParaRPr kumimoji="1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・家畜人工授精所の廃止</a:t>
            </a:r>
            <a:endParaRPr kumimoji="1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となる場合があります。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86C93FD4-B4C1-2482-3D13-02202BDB2269}"/>
              </a:ext>
            </a:extLst>
          </p:cNvPr>
          <p:cNvSpPr txBox="1"/>
          <p:nvPr/>
        </p:nvSpPr>
        <p:spPr>
          <a:xfrm>
            <a:off x="2051208" y="7327288"/>
            <a:ext cx="501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家畜人工授精所を開設していない畜産農家が保存している精液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受精卵</a:t>
            </a: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譲渡することができません。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2152480F-AC9B-F79A-6869-1F66BA85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388" y="8201812"/>
            <a:ext cx="1136843" cy="1136843"/>
          </a:xfrm>
          <a:prstGeom prst="rect">
            <a:avLst/>
          </a:prstGeom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28D5ECE5-0B73-8C33-115D-1E9156032240}"/>
              </a:ext>
            </a:extLst>
          </p:cNvPr>
          <p:cNvSpPr txBox="1"/>
          <p:nvPr/>
        </p:nvSpPr>
        <p:spPr>
          <a:xfrm>
            <a:off x="2934952" y="8271435"/>
            <a:ext cx="2333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違反した場合、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80975" lvl="0" indent="-180975">
              <a:defRPr/>
            </a:pP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万円以下の罰金</a:t>
            </a:r>
            <a:endParaRPr kumimoji="1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となる場合があります。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972281EE-D60D-8448-3235-E5500018AD9E}"/>
              </a:ext>
            </a:extLst>
          </p:cNvPr>
          <p:cNvSpPr/>
          <p:nvPr/>
        </p:nvSpPr>
        <p:spPr>
          <a:xfrm>
            <a:off x="2404600" y="5178895"/>
            <a:ext cx="2669389" cy="1218806"/>
          </a:xfrm>
          <a:prstGeom prst="wedgeRoundRectCallout">
            <a:avLst>
              <a:gd name="adj1" fmla="val 65986"/>
              <a:gd name="adj2" fmla="val -3469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314FD74E-3EA1-482E-280F-B202A9837395}"/>
              </a:ext>
            </a:extLst>
          </p:cNvPr>
          <p:cNvSpPr/>
          <p:nvPr/>
        </p:nvSpPr>
        <p:spPr>
          <a:xfrm>
            <a:off x="2423205" y="2399118"/>
            <a:ext cx="2669389" cy="1071680"/>
          </a:xfrm>
          <a:prstGeom prst="wedgeRoundRectCallout">
            <a:avLst>
              <a:gd name="adj1" fmla="val 64805"/>
              <a:gd name="adj2" fmla="val -755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C8CEA39C-8ADB-A719-0BB2-85E3983DB46F}"/>
              </a:ext>
            </a:extLst>
          </p:cNvPr>
          <p:cNvSpPr/>
          <p:nvPr/>
        </p:nvSpPr>
        <p:spPr>
          <a:xfrm>
            <a:off x="2777228" y="8182052"/>
            <a:ext cx="2325875" cy="843545"/>
          </a:xfrm>
          <a:prstGeom prst="wedgeRoundRectCallout">
            <a:avLst>
              <a:gd name="adj1" fmla="val 65395"/>
              <a:gd name="adj2" fmla="val -1310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FA82C0C-706C-FBC9-A3DC-565F6DB3A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97" y="7504275"/>
            <a:ext cx="1280420" cy="1024336"/>
          </a:xfrm>
          <a:prstGeom prst="rect">
            <a:avLst/>
          </a:prstGeom>
        </p:spPr>
      </p:pic>
      <p:pic>
        <p:nvPicPr>
          <p:cNvPr id="21" name="Picture 12" descr="畜産農家のイラスト">
            <a:extLst>
              <a:ext uri="{FF2B5EF4-FFF2-40B4-BE49-F238E27FC236}">
                <a16:creationId xmlns:a16="http://schemas.microsoft.com/office/drawing/2014/main" id="{4FF08E44-8B9D-2963-DE06-A2657F01F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07" b="96369" l="10000" r="90000">
                        <a14:foregroundMark x1="55250" y1="6704" x2="55250" y2="6704"/>
                        <a14:foregroundMark x1="69000" y1="22067" x2="69000" y2="22067"/>
                        <a14:foregroundMark x1="67000" y1="96369" x2="67000" y2="96369"/>
                        <a14:foregroundMark x1="48000" y1="94972" x2="48000" y2="94972"/>
                        <a14:foregroundMark x1="66500" y1="96369" x2="66500" y2="96369"/>
                        <a14:foregroundMark x1="69000" y1="19274" x2="69000" y2="19274"/>
                        <a14:foregroundMark x1="68250" y1="31564" x2="68250" y2="31564"/>
                        <a14:foregroundMark x1="70750" y1="94972" x2="63250" y2="94972"/>
                        <a14:foregroundMark x1="41000" y1="95810" x2="74500" y2="95810"/>
                        <a14:foregroundMark x1="48000" y1="10335" x2="46750" y2="39944"/>
                        <a14:foregroundMark x1="56500" y1="10335" x2="56000" y2="34358"/>
                        <a14:foregroundMark x1="51500" y1="23184" x2="53500" y2="37151"/>
                        <a14:foregroundMark x1="43500" y1="32402" x2="61500" y2="32402"/>
                        <a14:foregroundMark x1="52250" y1="41341" x2="55250" y2="66760"/>
                        <a14:foregroundMark x1="43500" y1="66201" x2="57750" y2="83240"/>
                        <a14:foregroundMark x1="57750" y1="83240" x2="58500" y2="84637"/>
                        <a14:foregroundMark x1="63250" y1="13687" x2="69000" y2="22626"/>
                        <a14:foregroundMark x1="55250" y1="11453" x2="55250" y2="11453"/>
                        <a14:foregroundMark x1="62750" y1="12291" x2="69500" y2="22067"/>
                        <a14:foregroundMark x1="69500" y1="22067" x2="64000" y2="10894"/>
                        <a14:foregroundMark x1="54000" y1="11453" x2="54000" y2="11453"/>
                        <a14:foregroundMark x1="49750" y1="15642" x2="46000" y2="37151"/>
                        <a14:foregroundMark x1="58500" y1="44134" x2="59500" y2="62570"/>
                        <a14:foregroundMark x1="51000" y1="25978" x2="51000" y2="44693"/>
                        <a14:foregroundMark x1="42250" y1="15084" x2="42250" y2="33520"/>
                        <a14:foregroundMark x1="64000" y1="16480" x2="69500" y2="27374"/>
                        <a14:foregroundMark x1="58500" y1="45251" x2="59000" y2="72346"/>
                        <a14:foregroundMark x1="65250" y1="62011" x2="66750" y2="89385"/>
                        <a14:foregroundMark x1="66750" y1="89385" x2="68250" y2="94413"/>
                        <a14:foregroundMark x1="37500" y1="10894" x2="53500" y2="16480"/>
                        <a14:foregroundMark x1="34250" y1="11453" x2="56000" y2="14246"/>
                        <a14:foregroundMark x1="67000" y1="11453" x2="69000" y2="24581"/>
                        <a14:foregroundMark x1="57250" y1="10335" x2="57250" y2="34358"/>
                        <a14:foregroundMark x1="49250" y1="5307" x2="49750" y2="46089"/>
                        <a14:foregroundMark x1="53500" y1="17877" x2="53500" y2="52235"/>
                        <a14:foregroundMark x1="45500" y1="47486" x2="46750" y2="77095"/>
                        <a14:backgroundMark x1="10750" y1="35754" x2="31750" y2="75698"/>
                        <a14:backgroundMark x1="52250" y1="4749" x2="52250" y2="4749"/>
                        <a14:backgroundMark x1="15250" y1="58380" x2="15250" y2="58380"/>
                        <a14:backgroundMark x1="10250" y1="38547" x2="13000" y2="61173"/>
                        <a14:backgroundMark x1="13000" y1="61173" x2="25000" y2="88827"/>
                        <a14:backgroundMark x1="25000" y1="88827" x2="25000" y2="88827"/>
                        <a14:backgroundMark x1="10250" y1="42737" x2="24750" y2="81844"/>
                        <a14:backgroundMark x1="24750" y1="81844" x2="30000" y2="82682"/>
                        <a14:backgroundMark x1="21250" y1="33520" x2="26250" y2="48883"/>
                        <a14:backgroundMark x1="27500" y1="36313" x2="33000" y2="81844"/>
                        <a14:backgroundMark x1="30500" y1="47486" x2="33750" y2="72626"/>
                        <a14:backgroundMark x1="33750" y1="72626" x2="39250" y2="79050"/>
                        <a14:backgroundMark x1="39250" y1="79050" x2="39250" y2="73743"/>
                        <a14:backgroundMark x1="34250" y1="66201" x2="43000" y2="79050"/>
                        <a14:backgroundMark x1="81750" y1="70112" x2="81750" y2="70112"/>
                        <a14:backgroundMark x1="83750" y1="57821" x2="84250" y2="73743"/>
                        <a14:backgroundMark x1="85500" y1="54469" x2="90500" y2="73743"/>
                        <a14:backgroundMark x1="82500" y1="52235" x2="75000" y2="79888"/>
                        <a14:backgroundMark x1="76250" y1="56983" x2="72000" y2="72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24" r="15689" b="35713"/>
          <a:stretch/>
        </p:blipFill>
        <p:spPr bwMode="auto">
          <a:xfrm>
            <a:off x="475061" y="7968073"/>
            <a:ext cx="740291" cy="69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20EA0C1-70D8-3B4B-DBAC-9D95FB1F4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0712" y="7931665"/>
            <a:ext cx="577721" cy="737576"/>
          </a:xfrm>
          <a:prstGeom prst="rect">
            <a:avLst/>
          </a:prstGeom>
        </p:spPr>
      </p:pic>
      <p:sp>
        <p:nvSpPr>
          <p:cNvPr id="51" name="矢印: 下 50">
            <a:extLst>
              <a:ext uri="{FF2B5EF4-FFF2-40B4-BE49-F238E27FC236}">
                <a16:creationId xmlns:a16="http://schemas.microsoft.com/office/drawing/2014/main" id="{5156161E-4902-9466-4F0D-C0D138C1E1EB}"/>
              </a:ext>
            </a:extLst>
          </p:cNvPr>
          <p:cNvSpPr/>
          <p:nvPr/>
        </p:nvSpPr>
        <p:spPr>
          <a:xfrm rot="16200000">
            <a:off x="1503473" y="8041374"/>
            <a:ext cx="262319" cy="939640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3F69610-D783-62C9-D78C-22AC90FAA4D2}"/>
              </a:ext>
            </a:extLst>
          </p:cNvPr>
          <p:cNvGrpSpPr/>
          <p:nvPr/>
        </p:nvGrpSpPr>
        <p:grpSpPr>
          <a:xfrm>
            <a:off x="512757" y="1479213"/>
            <a:ext cx="947535" cy="905388"/>
            <a:chOff x="79458" y="1203071"/>
            <a:chExt cx="1282721" cy="1053568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48E46F73-414E-77EE-65A7-7D47F2497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0239" y="1203071"/>
              <a:ext cx="1208042" cy="1053568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00D1510-E025-EDC7-A075-C9689529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4846" y="1234520"/>
              <a:ext cx="1076097" cy="263303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C57233C-7072-504E-FC68-89AE66C336FF}"/>
                </a:ext>
              </a:extLst>
            </p:cNvPr>
            <p:cNvSpPr txBox="1"/>
            <p:nvPr/>
          </p:nvSpPr>
          <p:spPr>
            <a:xfrm>
              <a:off x="79458" y="1232199"/>
              <a:ext cx="1282721" cy="250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家畜人工授精所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21653FB-A6FC-ACCE-281D-C52F54FC7E18}"/>
              </a:ext>
            </a:extLst>
          </p:cNvPr>
          <p:cNvGrpSpPr/>
          <p:nvPr/>
        </p:nvGrpSpPr>
        <p:grpSpPr>
          <a:xfrm>
            <a:off x="494005" y="4436787"/>
            <a:ext cx="902812" cy="905388"/>
            <a:chOff x="98853" y="1203071"/>
            <a:chExt cx="1222178" cy="1053568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2AFE4560-01AB-5390-E44F-2C4DA7C27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0239" y="1203071"/>
              <a:ext cx="1208042" cy="1053568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0739272F-8097-F4F5-5EB8-DE00464F9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1202" y="1234520"/>
              <a:ext cx="1082448" cy="263303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078E660-483A-0874-16BB-472A18E344BF}"/>
                </a:ext>
              </a:extLst>
            </p:cNvPr>
            <p:cNvSpPr txBox="1"/>
            <p:nvPr/>
          </p:nvSpPr>
          <p:spPr>
            <a:xfrm>
              <a:off x="98853" y="1238549"/>
              <a:ext cx="1222178" cy="250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家畜人工授精所</a:t>
              </a:r>
            </a:p>
          </p:txBody>
        </p:sp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C4025072-A2AA-6F1B-43D5-5DCA7EDD9D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756" y="2182263"/>
            <a:ext cx="947856" cy="87913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C96ACB7-F7EB-F01F-71FB-0D75A23B19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7801" y="1919868"/>
            <a:ext cx="658246" cy="658246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B4352B3-05CC-623D-EB95-9B3B155E1C59}"/>
              </a:ext>
            </a:extLst>
          </p:cNvPr>
          <p:cNvSpPr txBox="1"/>
          <p:nvPr/>
        </p:nvSpPr>
        <p:spPr>
          <a:xfrm>
            <a:off x="757868" y="738007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畜産農家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681FC521-3943-D212-6EDE-D51F920715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857" y="5140072"/>
            <a:ext cx="897908" cy="832809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84C27794-77EF-E590-7929-A132B370BE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761" y="8687901"/>
            <a:ext cx="810629" cy="466726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8D485A23-1BED-3A50-100A-BDDAC078CC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6547" y="8628715"/>
            <a:ext cx="810629" cy="506029"/>
          </a:xfrm>
          <a:prstGeom prst="rect">
            <a:avLst/>
          </a:prstGeom>
        </p:spPr>
      </p:pic>
      <p:sp>
        <p:nvSpPr>
          <p:cNvPr id="52" name="十字形 51">
            <a:extLst>
              <a:ext uri="{FF2B5EF4-FFF2-40B4-BE49-F238E27FC236}">
                <a16:creationId xmlns:a16="http://schemas.microsoft.com/office/drawing/2014/main" id="{5188B0E7-94FB-C7F9-0A0F-86C78273F891}"/>
              </a:ext>
            </a:extLst>
          </p:cNvPr>
          <p:cNvSpPr/>
          <p:nvPr/>
        </p:nvSpPr>
        <p:spPr>
          <a:xfrm rot="2521991">
            <a:off x="910263" y="7822531"/>
            <a:ext cx="1386547" cy="1379931"/>
          </a:xfrm>
          <a:prstGeom prst="plus">
            <a:avLst>
              <a:gd name="adj" fmla="val 453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42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4a651d-62e0-4d4f-83e2-4e87fd44fa6c" xsi:nil="true"/>
    <lcf76f155ced4ddcb4097134ff3c332f xmlns="93a35e91-18b2-4205-962a-df406039a45f">
      <Terms xmlns="http://schemas.microsoft.com/office/infopath/2007/PartnerControls"/>
    </lcf76f155ced4ddcb4097134ff3c332f>
    <_x4f5c__x6210__x65e5__x6642_ xmlns="93a35e91-18b2-4205-962a-df406039a45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7CC90E0661FBF40A08E1C6EEF49DF60" ma:contentTypeVersion="14" ma:contentTypeDescription="新しいドキュメントを作成します。" ma:contentTypeScope="" ma:versionID="5fd25a1f6dfac36be05f28ed13732c72">
  <xsd:schema xmlns:xsd="http://www.w3.org/2001/XMLSchema" xmlns:xs="http://www.w3.org/2001/XMLSchema" xmlns:p="http://schemas.microsoft.com/office/2006/metadata/properties" xmlns:ns2="93a35e91-18b2-4205-962a-df406039a45f" xmlns:ns3="f64a651d-62e0-4d4f-83e2-4e87fd44fa6c" targetNamespace="http://schemas.microsoft.com/office/2006/metadata/properties" ma:root="true" ma:fieldsID="29e6c21d605aa72954946ff38487cfa4" ns2:_="" ns3:_="">
    <xsd:import namespace="93a35e91-18b2-4205-962a-df406039a45f"/>
    <xsd:import namespace="f64a651d-62e0-4d4f-83e2-4e87fd44fa6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35e91-18b2-4205-962a-df406039a45f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a651d-62e0-4d4f-83e2-4e87fd44fa6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dd8d238-25fa-48bb-8cdd-0f411afd2a75}" ma:internalName="TaxCatchAll" ma:showField="CatchAllData" ma:web="f64a651d-62e0-4d4f-83e2-4e87fd44fa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5FF2F4-D497-4BBD-9AAA-4EF644FDDDC7}">
  <ds:schemaRefs>
    <ds:schemaRef ds:uri="85ec59af-1a16-40a0-b163-384e34c79a5c"/>
    <ds:schemaRef ds:uri="http://purl.org/dc/terms/"/>
    <ds:schemaRef ds:uri="3993c9f5-26e1-406d-9a00-501b9beefa19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f64a651d-62e0-4d4f-83e2-4e87fd44fa6c"/>
    <ds:schemaRef ds:uri="93a35e91-18b2-4205-962a-df406039a45f"/>
  </ds:schemaRefs>
</ds:datastoreItem>
</file>

<file path=customXml/itemProps2.xml><?xml version="1.0" encoding="utf-8"?>
<ds:datastoreItem xmlns:ds="http://schemas.openxmlformats.org/officeDocument/2006/customXml" ds:itemID="{DC3A7FE4-3B08-4694-8487-E0E625B05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a35e91-18b2-4205-962a-df406039a45f"/>
    <ds:schemaRef ds:uri="f64a651d-62e0-4d4f-83e2-4e87fd44f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B478D5-0223-467C-96DC-3882100280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3532</TotalTime>
  <Words>791</Words>
  <Application>Microsoft Office PowerPoint</Application>
  <PresentationFormat>ユーザー設定</PresentationFormat>
  <Paragraphs>81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ＤＦ特太ゴシック体</vt:lpstr>
      <vt:lpstr>HGP創英角ﾎﾟｯﾌﾟ体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田島　隆自</dc:creator>
  <cp:lastModifiedBy>中山 真</cp:lastModifiedBy>
  <cp:revision>191</cp:revision>
  <cp:lastPrinted>2026-03-10T05:23:54Z</cp:lastPrinted>
  <dcterms:created xsi:type="dcterms:W3CDTF">2020-10-20T07:48:09Z</dcterms:created>
  <dcterms:modified xsi:type="dcterms:W3CDTF">2026-04-14T07:38:46Z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0x010100E7CC90E0661FBF40A08E1C6EEF49DF60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