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4"/>
  </p:sldMasterIdLst>
  <p:notesMasterIdLst>
    <p:notesMasterId r:id="rId6"/>
  </p:notesMasterIdLst>
  <p:sldIdLst>
    <p:sldId id="259" r:id="rId5"/>
  </p:sldIdLst>
  <p:sldSz cx="7559675" cy="10691813"/>
  <p:notesSz cx="6807200" cy="9939338"/>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18002C-D720-1438-E791-FD17344E77B1}" name="北角 佳奈(kitazumi-kana.d89)" initials="北角" userId="S::KKDET@lansys.mhlw.go.jp::8a64cc8b-c7e3-41dc-a25a-ac2139a2e0ac" providerId="AD"/>
  <p188:author id="{8BC67342-0D56-3DC5-04CC-2A946B94F452}" name="Yuko Utsumi (JP)" initials="YU(" userId="S::yuko.utsumi@pwc.com::4a2bd9cb-b858-488c-a385-c845f6364de5" providerId="AD"/>
  <p188:author id="{626E74CF-6341-6C50-E8E1-848698ACE69E}" name="Shino Ikeda (JP)" initials="SI(" userId="S::shino.ikeda@pwc.com::9b73a463-989f-463d-b4cd-b4f995de85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龍淵 智也(tatsubuchi-tomoya.sn6)" initials="龍淵" lastIdx="2" clrIdx="0">
    <p:extLst>
      <p:ext uri="{19B8F6BF-5375-455C-9EA6-DF929625EA0E}">
        <p15:presenceInfo xmlns:p15="http://schemas.microsoft.com/office/powerpoint/2012/main" userId="S::TTNJW@lansys.mhlw.go.jp::df05a20e-e921-4fc2-8e9b-96f08aca24d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9E7"/>
    <a:srgbClr val="FFF2CC"/>
    <a:srgbClr val="97DBFB"/>
    <a:srgbClr val="83D2F7"/>
    <a:srgbClr val="FF7B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827B78-74A7-4101-A277-1B1215130112}" v="3" dt="2025-03-18T07:32:55.931"/>
  </p1510:revLst>
</p1510:revInfo>
</file>

<file path=ppt/tableStyles.xml><?xml version="1.0" encoding="utf-8"?>
<a:tblStyleLst xmlns:a="http://schemas.openxmlformats.org/drawingml/2006/main" def="{5C22544A-7EE6-4342-B048-85BDC9FD1C3A}">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12" autoAdjust="0"/>
    <p:restoredTop sz="94660"/>
  </p:normalViewPr>
  <p:slideViewPr>
    <p:cSldViewPr snapToGrid="0">
      <p:cViewPr varScale="1">
        <p:scale>
          <a:sx n="61" d="100"/>
          <a:sy n="61" d="100"/>
        </p:scale>
        <p:origin x="1980"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ko Utsumi (JP)" userId="4a2bd9cb-b858-488c-a385-c845f6364de5" providerId="ADAL" clId="{ED2D0F6B-2286-4B2D-91B3-F2880C6B2604}"/>
    <pc:docChg chg="undo custSel modSld">
      <pc:chgData name="Yuko Utsumi (JP)" userId="4a2bd9cb-b858-488c-a385-c845f6364de5" providerId="ADAL" clId="{ED2D0F6B-2286-4B2D-91B3-F2880C6B2604}" dt="2024-10-17T11:14:13.580" v="376" actId="20577"/>
      <pc:docMkLst>
        <pc:docMk/>
      </pc:docMkLst>
      <pc:sldChg chg="addSp modSp mod">
        <pc:chgData name="Yuko Utsumi (JP)" userId="4a2bd9cb-b858-488c-a385-c845f6364de5" providerId="ADAL" clId="{ED2D0F6B-2286-4B2D-91B3-F2880C6B2604}" dt="2024-10-17T11:14:13.580" v="376" actId="20577"/>
        <pc:sldMkLst>
          <pc:docMk/>
          <pc:sldMk cId="3077818180" sldId="259"/>
        </pc:sldMkLst>
      </pc:sldChg>
    </pc:docChg>
  </pc:docChgLst>
  <pc:docChgLst>
    <pc:chgData name="Yuko Utsumi (JP)" userId="4a2bd9cb-b858-488c-a385-c845f6364de5" providerId="ADAL" clId="{C2827B78-74A7-4101-A277-1B1215130112}"/>
    <pc:docChg chg="modSld">
      <pc:chgData name="Yuko Utsumi (JP)" userId="4a2bd9cb-b858-488c-a385-c845f6364de5" providerId="ADAL" clId="{C2827B78-74A7-4101-A277-1B1215130112}" dt="2025-03-18T07:33:48.005" v="597" actId="14100"/>
      <pc:docMkLst>
        <pc:docMk/>
      </pc:docMkLst>
      <pc:sldChg chg="addSp modSp mod">
        <pc:chgData name="Yuko Utsumi (JP)" userId="4a2bd9cb-b858-488c-a385-c845f6364de5" providerId="ADAL" clId="{C2827B78-74A7-4101-A277-1B1215130112}" dt="2025-03-18T07:33:48.005" v="597" actId="14100"/>
        <pc:sldMkLst>
          <pc:docMk/>
          <pc:sldMk cId="3077818180" sldId="259"/>
        </pc:sldMkLst>
        <pc:spChg chg="add mod">
          <ac:chgData name="Yuko Utsumi (JP)" userId="4a2bd9cb-b858-488c-a385-c845f6364de5" providerId="ADAL" clId="{C2827B78-74A7-4101-A277-1B1215130112}" dt="2025-03-18T07:30:55.583" v="1" actId="6549"/>
          <ac:spMkLst>
            <pc:docMk/>
            <pc:sldMk cId="3077818180" sldId="259"/>
            <ac:spMk id="12" creationId="{6388ADB7-D2E4-0DDC-480A-AA4697F0ED8E}"/>
          </ac:spMkLst>
        </pc:spChg>
        <pc:spChg chg="add mod">
          <ac:chgData name="Yuko Utsumi (JP)" userId="4a2bd9cb-b858-488c-a385-c845f6364de5" providerId="ADAL" clId="{C2827B78-74A7-4101-A277-1B1215130112}" dt="2025-03-18T07:32:49.549" v="391" actId="11530"/>
          <ac:spMkLst>
            <pc:docMk/>
            <pc:sldMk cId="3077818180" sldId="259"/>
            <ac:spMk id="14" creationId="{10C65DED-CC3E-AEB4-2B91-40ACDF67AA0C}"/>
          </ac:spMkLst>
        </pc:spChg>
        <pc:spChg chg="add mod">
          <ac:chgData name="Yuko Utsumi (JP)" userId="4a2bd9cb-b858-488c-a385-c845f6364de5" providerId="ADAL" clId="{C2827B78-74A7-4101-A277-1B1215130112}" dt="2025-03-18T07:33:48.005" v="597" actId="14100"/>
          <ac:spMkLst>
            <pc:docMk/>
            <pc:sldMk cId="3077818180" sldId="259"/>
            <ac:spMk id="15" creationId="{08D55AD6-D737-A802-731B-E74DF9C6D46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AB6C1BA-A091-4D72-98DB-BC213AE4CBC7}" type="datetimeFigureOut">
              <a:rPr kumimoji="1" lang="ja-JP" altLang="en-US" smtClean="0"/>
              <a:t>2025/3/18</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BDB06FF-A803-4E1F-B505-C765157C0B72}" type="slidenum">
              <a:rPr kumimoji="1" lang="ja-JP" altLang="en-US" smtClean="0"/>
              <a:t>‹#›</a:t>
            </a:fld>
            <a:endParaRPr kumimoji="1" lang="ja-JP" altLang="en-US"/>
          </a:p>
        </p:txBody>
      </p:sp>
    </p:spTree>
    <p:extLst>
      <p:ext uri="{BB962C8B-B14F-4D97-AF65-F5344CB8AC3E}">
        <p14:creationId xmlns:p14="http://schemas.microsoft.com/office/powerpoint/2010/main" val="2579802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232344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1729601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4104823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72874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1436009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1396400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3966994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1478731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433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4230197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E26453-ADE2-41C4-BFBD-37BCC024B976}"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289285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89E26453-ADE2-41C4-BFBD-37BCC024B976}" type="datetimeFigureOut">
              <a:rPr kumimoji="1" lang="ja-JP" altLang="en-US" smtClean="0"/>
              <a:t>2025/3/18</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4F97C51-69CB-4F0F-8D60-E7EF84FDD9DF}" type="slidenum">
              <a:rPr kumimoji="1" lang="ja-JP" altLang="en-US" smtClean="0"/>
              <a:t>‹#›</a:t>
            </a:fld>
            <a:endParaRPr kumimoji="1" lang="ja-JP" altLang="en-US"/>
          </a:p>
        </p:txBody>
      </p:sp>
    </p:spTree>
    <p:extLst>
      <p:ext uri="{BB962C8B-B14F-4D97-AF65-F5344CB8AC3E}">
        <p14:creationId xmlns:p14="http://schemas.microsoft.com/office/powerpoint/2010/main" val="268002064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17">
            <a:extLst>
              <a:ext uri="{FF2B5EF4-FFF2-40B4-BE49-F238E27FC236}">
                <a16:creationId xmlns:a16="http://schemas.microsoft.com/office/drawing/2014/main" id="{7C059A90-A340-57B8-9367-F55C7FA37319}"/>
              </a:ext>
            </a:extLst>
          </p:cNvPr>
          <p:cNvGraphicFramePr>
            <a:graphicFrameLocks noGrp="1"/>
          </p:cNvGraphicFramePr>
          <p:nvPr>
            <p:extLst>
              <p:ext uri="{D42A27DB-BD31-4B8C-83A1-F6EECF244321}">
                <p14:modId xmlns:p14="http://schemas.microsoft.com/office/powerpoint/2010/main" val="3790776730"/>
              </p:ext>
            </p:extLst>
          </p:nvPr>
        </p:nvGraphicFramePr>
        <p:xfrm>
          <a:off x="365733" y="2150576"/>
          <a:ext cx="6828203" cy="4680216"/>
        </p:xfrm>
        <a:graphic>
          <a:graphicData uri="http://schemas.openxmlformats.org/drawingml/2006/table">
            <a:tbl>
              <a:tblPr firstRow="1" bandRow="1">
                <a:tableStyleId>{2D5ABB26-0587-4C30-8999-92F81FD0307C}</a:tableStyleId>
              </a:tblPr>
              <a:tblGrid>
                <a:gridCol w="5361965">
                  <a:extLst>
                    <a:ext uri="{9D8B030D-6E8A-4147-A177-3AD203B41FA5}">
                      <a16:colId xmlns:a16="http://schemas.microsoft.com/office/drawing/2014/main" val="2590854825"/>
                    </a:ext>
                  </a:extLst>
                </a:gridCol>
                <a:gridCol w="1466238">
                  <a:extLst>
                    <a:ext uri="{9D8B030D-6E8A-4147-A177-3AD203B41FA5}">
                      <a16:colId xmlns:a16="http://schemas.microsoft.com/office/drawing/2014/main" val="366390920"/>
                    </a:ext>
                  </a:extLst>
                </a:gridCol>
              </a:tblGrid>
              <a:tr h="577201">
                <a:tc>
                  <a:txBody>
                    <a:bodyPr/>
                    <a:lstStyle/>
                    <a:p>
                      <a:pPr algn="ctr"/>
                      <a:r>
                        <a:rPr lang="ja-JP" altLang="en-US" sz="1600" b="1" dirty="0">
                          <a:solidFill>
                            <a:schemeClr val="tx1"/>
                          </a:solidFill>
                          <a:latin typeface="BIZ UDPゴシック" panose="020B0400000000000000" pitchFamily="50" charset="-128"/>
                          <a:ea typeface="BIZ UDPゴシック" panose="020B0400000000000000" pitchFamily="50" charset="-128"/>
                        </a:rPr>
                        <a:t>チェック内容</a:t>
                      </a:r>
                    </a:p>
                  </a:txBody>
                  <a:tcPr anchor="ctr">
                    <a:lnL w="28575" cap="flat" cmpd="sng" algn="ctr">
                      <a:solidFill>
                        <a:schemeClr val="accent4">
                          <a:lumMod val="60000"/>
                          <a:lumOff val="40000"/>
                        </a:schemeClr>
                      </a:solidFill>
                      <a:prstDash val="solid"/>
                      <a:round/>
                      <a:headEnd type="none" w="med" len="med"/>
                      <a:tailEnd type="none" w="med" len="med"/>
                    </a:lnL>
                    <a:lnR w="12700" cap="flat" cmpd="sng" algn="ctr">
                      <a:solidFill>
                        <a:schemeClr val="accent4"/>
                      </a:solidFill>
                      <a:prstDash val="sysDash"/>
                      <a:round/>
                      <a:headEnd type="none" w="med" len="med"/>
                      <a:tailEnd type="none" w="med" len="med"/>
                    </a:lnR>
                    <a:lnT w="28575" cap="flat" cmpd="sng" algn="ctr">
                      <a:solidFill>
                        <a:schemeClr val="accent4">
                          <a:lumMod val="60000"/>
                          <a:lumOff val="40000"/>
                        </a:schemeClr>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該当するものに〇</a:t>
                      </a:r>
                    </a:p>
                  </a:txBody>
                  <a:tcPr marL="180000" anchor="ctr">
                    <a:lnL w="12700" cap="flat" cmpd="sng" algn="ctr">
                      <a:solidFill>
                        <a:schemeClr val="accent4"/>
                      </a:solidFill>
                      <a:prstDash val="sysDash"/>
                      <a:round/>
                      <a:headEnd type="none" w="med" len="med"/>
                      <a:tailEnd type="none" w="med" len="med"/>
                    </a:lnL>
                    <a:lnR w="28575" cap="flat" cmpd="sng" algn="ctr">
                      <a:solidFill>
                        <a:schemeClr val="accent4">
                          <a:lumMod val="60000"/>
                          <a:lumOff val="40000"/>
                        </a:schemeClr>
                      </a:solidFill>
                      <a:prstDash val="solid"/>
                      <a:round/>
                      <a:headEnd type="none" w="med" len="med"/>
                      <a:tailEnd type="none" w="med" len="med"/>
                    </a:lnR>
                    <a:lnT w="28575" cap="flat" cmpd="sng" algn="ctr">
                      <a:solidFill>
                        <a:schemeClr val="accent4">
                          <a:lumMod val="60000"/>
                          <a:lumOff val="40000"/>
                        </a:schemeClr>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3782867165"/>
                  </a:ext>
                </a:extLst>
              </a:tr>
              <a:tr h="675823">
                <a:tc>
                  <a:txBody>
                    <a:bodyPr/>
                    <a:lstStyle/>
                    <a:p>
                      <a:pPr algn="l"/>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会話をしているとき</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聞き返す</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ことがよくありますか。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accent4">
                          <a:lumMod val="60000"/>
                          <a:lumOff val="40000"/>
                        </a:schemeClr>
                      </a:solidFill>
                      <a:prstDash val="solid"/>
                      <a:round/>
                      <a:headEnd type="none" w="med" len="med"/>
                      <a:tailEnd type="none" w="med" len="med"/>
                    </a:lnL>
                    <a:lnR w="12700" cap="flat" cmpd="sng" algn="ctr">
                      <a:solidFill>
                        <a:schemeClr val="accent4"/>
                      </a:solidFill>
                      <a:prstDash val="sysDash"/>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kumimoji="1" lang="en-US" altLang="ja-JP" sz="1800" dirty="0">
                        <a:solidFill>
                          <a:schemeClr val="tx1"/>
                        </a:solidFill>
                        <a:latin typeface="BIZ UDPゴシック" panose="020B0400000000000000" pitchFamily="50" charset="-128"/>
                        <a:ea typeface="BIZ UDPゴシック" panose="020B0400000000000000" pitchFamily="50" charset="-128"/>
                      </a:endParaRPr>
                    </a:p>
                  </a:txBody>
                  <a:tcPr marL="180000" anchor="ctr">
                    <a:lnL w="12700" cap="flat" cmpd="sng" algn="ctr">
                      <a:solidFill>
                        <a:schemeClr val="accent4"/>
                      </a:solidFill>
                      <a:prstDash val="sysDash"/>
                      <a:round/>
                      <a:headEnd type="none" w="med" len="med"/>
                      <a:tailEnd type="none" w="med" len="med"/>
                    </a:lnL>
                    <a:lnR w="28575" cap="flat" cmpd="sng" algn="ctr">
                      <a:solidFill>
                        <a:schemeClr val="accent4">
                          <a:lumMod val="60000"/>
                          <a:lumOff val="4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43740648"/>
                  </a:ext>
                </a:extLst>
              </a:tr>
              <a:tr h="856798">
                <a:tc>
                  <a:txBody>
                    <a:bodyPr/>
                    <a:lstStyle/>
                    <a:p>
                      <a:pPr algn="l"/>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相手の言った内容を聞き取れなかったとき、</a:t>
                      </a:r>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推測で言葉を判断する</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ことがありますか。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accent4">
                          <a:lumMod val="60000"/>
                          <a:lumOff val="40000"/>
                        </a:schemeClr>
                      </a:solidFill>
                      <a:prstDash val="solid"/>
                      <a:round/>
                      <a:headEnd type="none" w="med" len="med"/>
                      <a:tailEnd type="none" w="med" len="med"/>
                    </a:lnL>
                    <a:lnR w="12700" cap="flat" cmpd="sng" algn="ctr">
                      <a:solidFill>
                        <a:schemeClr val="accent4"/>
                      </a:solidFill>
                      <a:prstDash val="sysDash"/>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rgbClr val="FFF9E7"/>
                    </a:solidFill>
                  </a:tcPr>
                </a:tc>
                <a:tc>
                  <a:txBody>
                    <a:bodyPr/>
                    <a:lstStyle/>
                    <a:p>
                      <a:pPr algn="ctr"/>
                      <a:endParaRPr kumimoji="1" lang="ja-JP" altLang="en-US" sz="1800" dirty="0">
                        <a:solidFill>
                          <a:schemeClr val="tx1"/>
                        </a:solidFill>
                        <a:latin typeface="BIZ UDPゴシック" panose="020B0400000000000000" pitchFamily="50" charset="-128"/>
                        <a:ea typeface="BIZ UDPゴシック" panose="020B0400000000000000" pitchFamily="50" charset="-128"/>
                      </a:endParaRPr>
                    </a:p>
                  </a:txBody>
                  <a:tcPr marL="180000" anchor="ctr">
                    <a:lnL w="12700" cap="flat" cmpd="sng" algn="ctr">
                      <a:solidFill>
                        <a:schemeClr val="accent4"/>
                      </a:solidFill>
                      <a:prstDash val="sysDash"/>
                      <a:round/>
                      <a:headEnd type="none" w="med" len="med"/>
                      <a:tailEnd type="none" w="med" len="med"/>
                    </a:lnL>
                    <a:lnR w="28575" cap="flat" cmpd="sng" algn="ctr">
                      <a:solidFill>
                        <a:schemeClr val="accent4">
                          <a:lumMod val="60000"/>
                          <a:lumOff val="4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rgbClr val="FFF9E7"/>
                    </a:solidFill>
                  </a:tcPr>
                </a:tc>
                <a:extLst>
                  <a:ext uri="{0D108BD9-81ED-4DB2-BD59-A6C34878D82A}">
                    <a16:rowId xmlns:a16="http://schemas.microsoft.com/office/drawing/2014/main" val="2194017414"/>
                  </a:ext>
                </a:extLst>
              </a:tr>
              <a:tr h="856798">
                <a:tc>
                  <a:txBody>
                    <a:bodyPr/>
                    <a:lstStyle/>
                    <a:p>
                      <a:pPr algn="l"/>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電子レンジの「チン」という音</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や、</a:t>
                      </a:r>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ドアのチャイムの音</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が</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聞こえ</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にくいと感じることがありますか。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accent4">
                          <a:lumMod val="60000"/>
                          <a:lumOff val="40000"/>
                        </a:schemeClr>
                      </a:solidFill>
                      <a:prstDash val="solid"/>
                      <a:round/>
                      <a:headEnd type="none" w="med" len="med"/>
                      <a:tailEnd type="none" w="med" len="med"/>
                    </a:lnL>
                    <a:lnR w="12700" cap="flat" cmpd="sng" algn="ctr">
                      <a:solidFill>
                        <a:schemeClr val="accent4"/>
                      </a:solidFill>
                      <a:prstDash val="sysDash"/>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kumimoji="1" lang="ja-JP" altLang="en-US" sz="1800" dirty="0">
                        <a:solidFill>
                          <a:schemeClr val="tx1"/>
                        </a:solidFill>
                        <a:latin typeface="BIZ UDPゴシック" panose="020B0400000000000000" pitchFamily="50" charset="-128"/>
                        <a:ea typeface="BIZ UDPゴシック" panose="020B0400000000000000" pitchFamily="50" charset="-128"/>
                      </a:endParaRPr>
                    </a:p>
                  </a:txBody>
                  <a:tcPr marL="180000" anchor="ctr">
                    <a:lnL w="12700" cap="flat" cmpd="sng" algn="ctr">
                      <a:solidFill>
                        <a:schemeClr val="accent4"/>
                      </a:solidFill>
                      <a:prstDash val="sysDash"/>
                      <a:round/>
                      <a:headEnd type="none" w="med" len="med"/>
                      <a:tailEnd type="none" w="med" len="med"/>
                    </a:lnL>
                    <a:lnR w="28575" cap="flat" cmpd="sng" algn="ctr">
                      <a:solidFill>
                        <a:schemeClr val="accent4">
                          <a:lumMod val="60000"/>
                          <a:lumOff val="4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522389077"/>
                  </a:ext>
                </a:extLst>
              </a:tr>
              <a:tr h="856798">
                <a:tc>
                  <a:txBody>
                    <a:bodyPr/>
                    <a:lstStyle/>
                    <a:p>
                      <a:pPr algn="l"/>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家族に</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テレビやラジオの</a:t>
                      </a:r>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音量が大きい</a:t>
                      </a:r>
                      <a:r>
                        <a:rPr lang="ja-JP" altLang="en-US" sz="18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とよく言われますか。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accent4">
                          <a:lumMod val="60000"/>
                          <a:lumOff val="40000"/>
                        </a:schemeClr>
                      </a:solidFill>
                      <a:prstDash val="solid"/>
                      <a:round/>
                      <a:headEnd type="none" w="med" len="med"/>
                      <a:tailEnd type="none" w="med" len="med"/>
                    </a:lnL>
                    <a:lnR w="12700" cap="flat" cmpd="sng" algn="ctr">
                      <a:solidFill>
                        <a:schemeClr val="accent4"/>
                      </a:solidFill>
                      <a:prstDash val="sysDash"/>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rgbClr val="FFF9E7"/>
                    </a:solidFill>
                  </a:tcPr>
                </a:tc>
                <a:tc>
                  <a:txBody>
                    <a:bodyPr/>
                    <a:lstStyle/>
                    <a:p>
                      <a:pPr algn="ct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a:txBody>
                  <a:tcPr marL="180000" anchor="ctr">
                    <a:lnL w="12700" cap="flat" cmpd="sng" algn="ctr">
                      <a:solidFill>
                        <a:schemeClr val="accent4"/>
                      </a:solidFill>
                      <a:prstDash val="sysDash"/>
                      <a:round/>
                      <a:headEnd type="none" w="med" len="med"/>
                      <a:tailEnd type="none" w="med" len="med"/>
                    </a:lnL>
                    <a:lnR w="28575" cap="flat" cmpd="sng" algn="ctr">
                      <a:solidFill>
                        <a:schemeClr val="accent4">
                          <a:lumMod val="60000"/>
                          <a:lumOff val="4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rgbClr val="FFF9E7"/>
                    </a:solidFill>
                  </a:tcPr>
                </a:tc>
                <a:extLst>
                  <a:ext uri="{0D108BD9-81ED-4DB2-BD59-A6C34878D82A}">
                    <a16:rowId xmlns:a16="http://schemas.microsoft.com/office/drawing/2014/main" val="609387951"/>
                  </a:ext>
                </a:extLst>
              </a:tr>
              <a:tr h="856798">
                <a:tc>
                  <a:txBody>
                    <a:bodyPr/>
                    <a:lstStyle/>
                    <a:p>
                      <a:pPr algn="l"/>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大勢の人がいる場所や周りがうるさい中での会話は、</a:t>
                      </a:r>
                      <a:r>
                        <a:rPr 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聞きたい人の声が聞きづらい</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と感じますか。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accent4">
                          <a:lumMod val="60000"/>
                          <a:lumOff val="40000"/>
                        </a:schemeClr>
                      </a:solidFill>
                      <a:prstDash val="solid"/>
                      <a:round/>
                      <a:headEnd type="none" w="med" len="med"/>
                      <a:tailEnd type="none" w="med" len="med"/>
                    </a:lnL>
                    <a:lnR w="12700" cap="flat" cmpd="sng" algn="ctr">
                      <a:solidFill>
                        <a:schemeClr val="accent4"/>
                      </a:solidFill>
                      <a:prstDash val="sysDash"/>
                      <a:round/>
                      <a:headEnd type="none" w="med" len="med"/>
                      <a:tailEnd type="none" w="med" len="med"/>
                    </a:lnR>
                    <a:lnT w="12700" cap="flat" cmpd="sng" algn="ctr">
                      <a:solidFill>
                        <a:schemeClr val="tx1"/>
                      </a:solidFill>
                      <a:prstDash val="dot"/>
                      <a:round/>
                      <a:headEnd type="none" w="med" len="med"/>
                      <a:tailEnd type="none" w="med" len="med"/>
                    </a:lnT>
                    <a:lnB w="28575"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kumimoji="1" lang="en-US" altLang="ja-JP" sz="1800" dirty="0">
                        <a:solidFill>
                          <a:schemeClr val="tx1"/>
                        </a:solidFill>
                        <a:latin typeface="BIZ UDPゴシック" panose="020B0400000000000000" pitchFamily="50" charset="-128"/>
                        <a:ea typeface="BIZ UDPゴシック" panose="020B0400000000000000" pitchFamily="50" charset="-128"/>
                      </a:endParaRPr>
                    </a:p>
                  </a:txBody>
                  <a:tcPr marL="180000" anchor="ctr">
                    <a:lnL w="12700" cap="flat" cmpd="sng" algn="ctr">
                      <a:solidFill>
                        <a:schemeClr val="accent4"/>
                      </a:solidFill>
                      <a:prstDash val="sysDash"/>
                      <a:round/>
                      <a:headEnd type="none" w="med" len="med"/>
                      <a:tailEnd type="none" w="med" len="med"/>
                    </a:lnL>
                    <a:lnR w="28575" cap="flat" cmpd="sng" algn="ctr">
                      <a:solidFill>
                        <a:schemeClr val="accent4">
                          <a:lumMod val="60000"/>
                          <a:lumOff val="4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28575"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136551563"/>
                  </a:ext>
                </a:extLst>
              </a:tr>
            </a:tbl>
          </a:graphicData>
        </a:graphic>
      </p:graphicFrame>
      <p:sp>
        <p:nvSpPr>
          <p:cNvPr id="5" name="タイトル 1">
            <a:extLst>
              <a:ext uri="{FF2B5EF4-FFF2-40B4-BE49-F238E27FC236}">
                <a16:creationId xmlns:a16="http://schemas.microsoft.com/office/drawing/2014/main" id="{6AC5E20B-DE1C-C7C7-EB4B-09BEDB2E1951}"/>
              </a:ext>
            </a:extLst>
          </p:cNvPr>
          <p:cNvSpPr txBox="1">
            <a:spLocks/>
          </p:cNvSpPr>
          <p:nvPr/>
        </p:nvSpPr>
        <p:spPr>
          <a:xfrm>
            <a:off x="594947" y="231538"/>
            <a:ext cx="6369777" cy="1311184"/>
          </a:xfrm>
          <a:prstGeom prst="rect">
            <a:avLst/>
          </a:prstGeom>
        </p:spPr>
        <p:txBody>
          <a:bodyPr vert="horz" lIns="96364" tIns="48182" rIns="96364" bIns="48182" rtlCol="0" anchor="ctr">
            <a:noAutofit/>
          </a:bodyPr>
          <a:lstStyle>
            <a:lvl1pPr algn="l" defTabSz="685800" rtl="0" eaLnBrk="1" latinLnBrk="0" hangingPunct="1">
              <a:lnSpc>
                <a:spcPct val="85000"/>
              </a:lnSpc>
              <a:spcBef>
                <a:spcPct val="0"/>
              </a:spcBef>
              <a:buNone/>
              <a:defRPr kumimoji="1" sz="6000" kern="1200" spc="-38" baseline="0">
                <a:solidFill>
                  <a:schemeClr val="tx1">
                    <a:lumMod val="85000"/>
                    <a:lumOff val="15000"/>
                  </a:schemeClr>
                </a:solidFill>
                <a:latin typeface="+mj-lt"/>
                <a:ea typeface="+mj-ea"/>
                <a:cs typeface="+mj-cs"/>
              </a:defRPr>
            </a:lvl1pPr>
          </a:lstStyle>
          <a:p>
            <a:pPr algn="ctr"/>
            <a:r>
              <a:rPr lang="ja-JP" altLang="en-US" sz="4000" b="1" dirty="0">
                <a:solidFill>
                  <a:schemeClr val="tx1"/>
                </a:solidFill>
                <a:latin typeface="BIZ UDPゴシック" panose="020B0400000000000000" pitchFamily="50" charset="-128"/>
                <a:ea typeface="BIZ UDPゴシック" panose="020B0400000000000000" pitchFamily="50" charset="-128"/>
              </a:rPr>
              <a:t>聞こえのチェックリスト</a:t>
            </a:r>
            <a:endParaRPr lang="en-US" altLang="ja-JP" sz="4000" b="1"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3200" b="1" dirty="0">
                <a:solidFill>
                  <a:schemeClr val="tx1"/>
                </a:solidFill>
                <a:latin typeface="BIZ UDPゴシック" panose="020B0400000000000000" pitchFamily="50" charset="-128"/>
                <a:ea typeface="BIZ UDPゴシック" panose="020B0400000000000000" pitchFamily="50" charset="-128"/>
              </a:rPr>
              <a:t>＆受診勧奨票</a:t>
            </a:r>
          </a:p>
        </p:txBody>
      </p:sp>
      <p:sp>
        <p:nvSpPr>
          <p:cNvPr id="6" name="四角形: 角を丸くする 5">
            <a:extLst>
              <a:ext uri="{FF2B5EF4-FFF2-40B4-BE49-F238E27FC236}">
                <a16:creationId xmlns:a16="http://schemas.microsoft.com/office/drawing/2014/main" id="{832DA685-64CB-B984-F8E3-CEEAA274A723}"/>
              </a:ext>
            </a:extLst>
          </p:cNvPr>
          <p:cNvSpPr/>
          <p:nvPr/>
        </p:nvSpPr>
        <p:spPr>
          <a:xfrm>
            <a:off x="998204" y="1542722"/>
            <a:ext cx="5563266" cy="427301"/>
          </a:xfrm>
          <a:prstGeom prst="roundRect">
            <a:avLst>
              <a:gd name="adj" fmla="val 38699"/>
            </a:avLst>
          </a:prstGeom>
          <a:solidFill>
            <a:schemeClr val="accent2">
              <a:lumMod val="20000"/>
              <a:lumOff val="80000"/>
            </a:schemeClr>
          </a:solidFill>
          <a:ln w="28575">
            <a:solidFill>
              <a:schemeClr val="accent2"/>
            </a:solidFill>
          </a:ln>
        </p:spPr>
        <p:style>
          <a:lnRef idx="2">
            <a:schemeClr val="accent4"/>
          </a:lnRef>
          <a:fillRef idx="1">
            <a:schemeClr val="lt1"/>
          </a:fillRef>
          <a:effectRef idx="0">
            <a:schemeClr val="accent4"/>
          </a:effectRef>
          <a:fontRef idx="minor">
            <a:schemeClr val="dk1"/>
          </a:fontRef>
        </p:style>
        <p:txBody>
          <a:bodyPr lIns="0" tIns="0" rIns="0" bIns="0" rtlCol="0" anchor="ctr"/>
          <a:lstStyle/>
          <a:p>
            <a:pPr algn="ctr"/>
            <a:r>
              <a:rPr kumimoji="1" lang="ja-JP" altLang="en-US" b="1" dirty="0">
                <a:solidFill>
                  <a:schemeClr val="tx1"/>
                </a:solidFill>
                <a:latin typeface="BIZ UDPゴシック" panose="020B0400000000000000" pitchFamily="50" charset="-128"/>
                <a:ea typeface="BIZ UDPゴシック" panose="020B0400000000000000" pitchFamily="50" charset="-128"/>
              </a:rPr>
              <a:t>受診をおすすめする方にお渡ししています</a:t>
            </a:r>
          </a:p>
        </p:txBody>
      </p:sp>
      <p:sp>
        <p:nvSpPr>
          <p:cNvPr id="7" name="四角形: 角を丸くする 6">
            <a:extLst>
              <a:ext uri="{FF2B5EF4-FFF2-40B4-BE49-F238E27FC236}">
                <a16:creationId xmlns:a16="http://schemas.microsoft.com/office/drawing/2014/main" id="{2CEB1390-9607-58DC-948B-A116B7A58294}"/>
              </a:ext>
            </a:extLst>
          </p:cNvPr>
          <p:cNvSpPr/>
          <p:nvPr/>
        </p:nvSpPr>
        <p:spPr>
          <a:xfrm>
            <a:off x="293670" y="7201211"/>
            <a:ext cx="6147408" cy="932051"/>
          </a:xfrm>
          <a:prstGeom prst="roundRect">
            <a:avLst>
              <a:gd name="adj" fmla="val 13371"/>
            </a:avLst>
          </a:prstGeom>
          <a:solidFill>
            <a:schemeClr val="accent2">
              <a:lumMod val="20000"/>
              <a:lumOff val="80000"/>
            </a:schemeClr>
          </a:solidFill>
          <a:ln w="28575">
            <a:solidFill>
              <a:schemeClr val="accent2"/>
            </a:solidFill>
          </a:ln>
        </p:spPr>
        <p:style>
          <a:lnRef idx="2">
            <a:schemeClr val="accent4"/>
          </a:lnRef>
          <a:fillRef idx="1">
            <a:schemeClr val="lt1"/>
          </a:fillRef>
          <a:effectRef idx="0">
            <a:schemeClr val="accent4"/>
          </a:effectRef>
          <a:fontRef idx="minor">
            <a:schemeClr val="dk1"/>
          </a:fontRef>
        </p:style>
        <p:txBody>
          <a:bodyPr lIns="72000" tIns="36000" rIns="72000" bIns="36000" rtlCol="0" anchor="ctr"/>
          <a:lstStyle/>
          <a:p>
            <a:r>
              <a:rPr kumimoji="1" lang="ja-JP" altLang="en-US" b="1" dirty="0">
                <a:solidFill>
                  <a:schemeClr val="tx1"/>
                </a:solidFill>
                <a:latin typeface="BIZ UDPゴシック" panose="020B0400000000000000" pitchFamily="50" charset="-128"/>
                <a:ea typeface="BIZ UDPゴシック" panose="020B0400000000000000" pitchFamily="50" charset="-128"/>
              </a:rPr>
              <a:t>チェックの結果、耳鼻咽喉科や補聴器相談医による診察・診断を受けることをお勧めします。本結果票を持参の上、お近くの耳鼻咽喉科や補聴器相談医に相談してみてください。</a:t>
            </a:r>
          </a:p>
        </p:txBody>
      </p:sp>
      <p:sp>
        <p:nvSpPr>
          <p:cNvPr id="8" name="四角形: 角を丸くする 7">
            <a:extLst>
              <a:ext uri="{FF2B5EF4-FFF2-40B4-BE49-F238E27FC236}">
                <a16:creationId xmlns:a16="http://schemas.microsoft.com/office/drawing/2014/main" id="{D40CEB7C-559D-915D-C121-E4EDC6765004}"/>
              </a:ext>
            </a:extLst>
          </p:cNvPr>
          <p:cNvSpPr/>
          <p:nvPr/>
        </p:nvSpPr>
        <p:spPr>
          <a:xfrm>
            <a:off x="293670" y="8297402"/>
            <a:ext cx="6972330" cy="1655670"/>
          </a:xfrm>
          <a:prstGeom prst="roundRect">
            <a:avLst>
              <a:gd name="adj" fmla="val 13371"/>
            </a:avLst>
          </a:prstGeom>
          <a:ln/>
        </p:spPr>
        <p:style>
          <a:lnRef idx="2">
            <a:schemeClr val="accent2"/>
          </a:lnRef>
          <a:fillRef idx="1">
            <a:schemeClr val="lt1"/>
          </a:fillRef>
          <a:effectRef idx="0">
            <a:schemeClr val="accent2"/>
          </a:effectRef>
          <a:fontRef idx="minor">
            <a:schemeClr val="dk1"/>
          </a:fontRef>
        </p:style>
        <p:txBody>
          <a:bodyPr lIns="0" tIns="0" rIns="0" bIns="0" rtlCol="0" anchor="ctr"/>
          <a:lstStyle/>
          <a:p>
            <a:pPr marL="180000"/>
            <a:r>
              <a:rPr kumimoji="1" lang="ja-JP" altLang="en-US" sz="1400" dirty="0">
                <a:solidFill>
                  <a:schemeClr val="tx1"/>
                </a:solidFill>
                <a:latin typeface="BIZ UDPゴシック" panose="020B0400000000000000" pitchFamily="50" charset="-128"/>
                <a:ea typeface="BIZ UDPゴシック" panose="020B0400000000000000" pitchFamily="50" charset="-128"/>
              </a:rPr>
              <a:t> 「聞こえづらさ」が進むと、生活する上でこのような支障が起きる可能性があります。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444500" indent="-196850">
              <a:buClr>
                <a:schemeClr val="accent2"/>
              </a:buClr>
              <a:buFont typeface="Wingdings" panose="05000000000000000000" pitchFamily="2" charset="2"/>
              <a:buChar char="l"/>
            </a:pPr>
            <a:r>
              <a:rPr kumimoji="1" lang="ja-JP" altLang="en-US" sz="1400" dirty="0">
                <a:solidFill>
                  <a:schemeClr val="tx1"/>
                </a:solidFill>
                <a:latin typeface="BIZ UDPゴシック" panose="020B0400000000000000" pitchFamily="50" charset="-128"/>
                <a:ea typeface="BIZ UDPゴシック" panose="020B0400000000000000" pitchFamily="50" charset="-128"/>
              </a:rPr>
              <a:t>必要な音が聞こえず、危険を察知する能力が低下する</a:t>
            </a:r>
          </a:p>
          <a:p>
            <a:pPr marL="444500" indent="-196850">
              <a:buClr>
                <a:schemeClr val="accent2"/>
              </a:buClr>
              <a:buFont typeface="Wingdings" panose="05000000000000000000" pitchFamily="2" charset="2"/>
              <a:buChar char="l"/>
            </a:pPr>
            <a:r>
              <a:rPr kumimoji="1" lang="ja-JP" altLang="en-US" sz="1400" dirty="0">
                <a:solidFill>
                  <a:schemeClr val="tx1"/>
                </a:solidFill>
                <a:latin typeface="BIZ UDPゴシック" panose="020B0400000000000000" pitchFamily="50" charset="-128"/>
                <a:ea typeface="BIZ UDPゴシック" panose="020B0400000000000000" pitchFamily="50" charset="-128"/>
              </a:rPr>
              <a:t>家族や友人とのコミュニケーションがうまくいかなくなる</a:t>
            </a:r>
          </a:p>
          <a:p>
            <a:pPr marL="444500" indent="-196850">
              <a:buClr>
                <a:schemeClr val="accent2"/>
              </a:buClr>
              <a:buFont typeface="Wingdings" panose="05000000000000000000" pitchFamily="2" charset="2"/>
              <a:buChar char="l"/>
            </a:pPr>
            <a:r>
              <a:rPr kumimoji="1" lang="ja-JP" altLang="en-US" sz="1400" dirty="0">
                <a:solidFill>
                  <a:schemeClr val="tx1"/>
                </a:solidFill>
                <a:latin typeface="BIZ UDPゴシック" panose="020B0400000000000000" pitchFamily="50" charset="-128"/>
                <a:ea typeface="BIZ UDPゴシック" panose="020B0400000000000000" pitchFamily="50" charset="-128"/>
              </a:rPr>
              <a:t>社会的に孤立し、うつ状態に陥る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180000"/>
            <a:r>
              <a:rPr kumimoji="1" lang="ja-JP" altLang="en-US" sz="1400" dirty="0">
                <a:solidFill>
                  <a:schemeClr val="tx1"/>
                </a:solidFill>
                <a:latin typeface="BIZ UDPゴシック" panose="020B0400000000000000" pitchFamily="50" charset="-128"/>
                <a:ea typeface="BIZ UDPゴシック" panose="020B0400000000000000" pitchFamily="50" charset="-128"/>
              </a:rPr>
              <a:t>このような状態が続くと、認知機能に影響をもたらす可能性もあると言われています。気になったら早めに耳鼻科医師に相談するようにしましょう！</a:t>
            </a:r>
          </a:p>
        </p:txBody>
      </p:sp>
      <p:pic>
        <p:nvPicPr>
          <p:cNvPr id="9" name="図 8">
            <a:extLst>
              <a:ext uri="{FF2B5EF4-FFF2-40B4-BE49-F238E27FC236}">
                <a16:creationId xmlns:a16="http://schemas.microsoft.com/office/drawing/2014/main" id="{8D635B0E-E179-1BF6-1A4A-37315E678C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6523369" y="7186696"/>
            <a:ext cx="780770" cy="921262"/>
          </a:xfrm>
          <a:prstGeom prst="rect">
            <a:avLst/>
          </a:prstGeom>
        </p:spPr>
      </p:pic>
      <p:pic>
        <p:nvPicPr>
          <p:cNvPr id="13" name="Picture 2" descr="耳のイラスト">
            <a:extLst>
              <a:ext uri="{FF2B5EF4-FFF2-40B4-BE49-F238E27FC236}">
                <a16:creationId xmlns:a16="http://schemas.microsoft.com/office/drawing/2014/main" id="{A76B2682-AD06-CFF1-EBD3-3EEC1BF19BB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32" y="347493"/>
            <a:ext cx="1173511" cy="1384673"/>
          </a:xfrm>
          <a:prstGeom prst="rect">
            <a:avLst/>
          </a:prstGeom>
          <a:noFill/>
          <a:extLst>
            <a:ext uri="{909E8E84-426E-40DD-AFC4-6F175D3DCCD1}">
              <a14:hiddenFill xmlns:a14="http://schemas.microsoft.com/office/drawing/2010/main">
                <a:solidFill>
                  <a:srgbClr val="FFFFFF"/>
                </a:solidFill>
              </a14:hiddenFill>
            </a:ext>
          </a:extLst>
        </p:spPr>
      </p:pic>
      <p:sp>
        <p:nvSpPr>
          <p:cNvPr id="3" name="四角形: 角を丸くする 2">
            <a:extLst>
              <a:ext uri="{FF2B5EF4-FFF2-40B4-BE49-F238E27FC236}">
                <a16:creationId xmlns:a16="http://schemas.microsoft.com/office/drawing/2014/main" id="{7978BBDF-DA61-D26C-42A6-C28C4790A5E5}"/>
              </a:ext>
            </a:extLst>
          </p:cNvPr>
          <p:cNvSpPr/>
          <p:nvPr/>
        </p:nvSpPr>
        <p:spPr>
          <a:xfrm>
            <a:off x="998204" y="10092742"/>
            <a:ext cx="5563266" cy="503155"/>
          </a:xfrm>
          <a:prstGeom prst="roundRect">
            <a:avLst>
              <a:gd name="adj" fmla="val 16667"/>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AEA4090B-C58B-E7CD-C12F-11E8B2845CC4}"/>
              </a:ext>
            </a:extLst>
          </p:cNvPr>
          <p:cNvSpPr/>
          <p:nvPr/>
        </p:nvSpPr>
        <p:spPr>
          <a:xfrm>
            <a:off x="1167017" y="10175851"/>
            <a:ext cx="1024985" cy="338568"/>
          </a:xfrm>
          <a:prstGeom prst="roundRect">
            <a:avLst>
              <a:gd name="adj" fmla="val 16667"/>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lIns="36000" tIns="0" rIns="36000" bIns="36000" rtlCol="0" anchor="ct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お問合せ先</a:t>
            </a:r>
          </a:p>
        </p:txBody>
      </p:sp>
      <p:sp>
        <p:nvSpPr>
          <p:cNvPr id="11" name="テキスト ボックス 10">
            <a:extLst>
              <a:ext uri="{FF2B5EF4-FFF2-40B4-BE49-F238E27FC236}">
                <a16:creationId xmlns:a16="http://schemas.microsoft.com/office/drawing/2014/main" id="{1F4DBE5E-3DCD-74DB-391A-97107582BC0D}"/>
              </a:ext>
            </a:extLst>
          </p:cNvPr>
          <p:cNvSpPr txBox="1"/>
          <p:nvPr/>
        </p:nvSpPr>
        <p:spPr>
          <a:xfrm>
            <a:off x="2266166" y="10205819"/>
            <a:ext cx="4038256"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○○市△△部▼▼課　（ </a:t>
            </a:r>
            <a:r>
              <a:rPr kumimoji="1" lang="en-US" altLang="ja-JP" sz="1200" dirty="0">
                <a:latin typeface="BIZ UDPゴシック" panose="020B0400000000000000" pitchFamily="50" charset="-128"/>
                <a:ea typeface="BIZ UDPゴシック" panose="020B0400000000000000" pitchFamily="50" charset="-128"/>
              </a:rPr>
              <a:t>TEL</a:t>
            </a:r>
            <a:r>
              <a:rPr kumimoji="1" lang="ja-JP" altLang="en-US" sz="1200" dirty="0">
                <a:latin typeface="BIZ UDPゴシック" panose="020B0400000000000000" pitchFamily="50" charset="-128"/>
                <a:ea typeface="BIZ UDPゴシック" panose="020B0400000000000000" pitchFamily="50" charset="-128"/>
              </a:rPr>
              <a:t> ：  </a:t>
            </a:r>
            <a:r>
              <a:rPr kumimoji="1" lang="en-US" altLang="ja-JP" sz="1200" dirty="0">
                <a:latin typeface="BIZ UDPゴシック" panose="020B0400000000000000" pitchFamily="50" charset="-128"/>
                <a:ea typeface="BIZ UDPゴシック" panose="020B0400000000000000" pitchFamily="50" charset="-128"/>
              </a:rPr>
              <a:t>0000-00-0000</a:t>
            </a:r>
            <a:r>
              <a:rPr kumimoji="1" lang="ja-JP" altLang="en-US" sz="1200" dirty="0">
                <a:latin typeface="BIZ UDPゴシック" panose="020B0400000000000000" pitchFamily="50" charset="-128"/>
                <a:ea typeface="BIZ UDPゴシック" panose="020B0400000000000000" pitchFamily="50" charset="-128"/>
              </a:rPr>
              <a:t>） </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E633E3D7-2875-9CAE-0759-BF16DCA3C068}"/>
              </a:ext>
            </a:extLst>
          </p:cNvPr>
          <p:cNvSpPr/>
          <p:nvPr/>
        </p:nvSpPr>
        <p:spPr>
          <a:xfrm>
            <a:off x="4497400" y="6828889"/>
            <a:ext cx="2738770" cy="315784"/>
          </a:xfrm>
          <a:prstGeom prst="roundRect">
            <a:avLst>
              <a:gd name="adj" fmla="val 38699"/>
            </a:avLst>
          </a:prstGeom>
          <a:noFill/>
          <a:ln w="28575">
            <a:noFill/>
          </a:ln>
        </p:spPr>
        <p:style>
          <a:lnRef idx="2">
            <a:schemeClr val="accent4"/>
          </a:lnRef>
          <a:fillRef idx="1">
            <a:schemeClr val="lt1"/>
          </a:fillRef>
          <a:effectRef idx="0">
            <a:schemeClr val="accent4"/>
          </a:effectRef>
          <a:fontRef idx="minor">
            <a:schemeClr val="dk1"/>
          </a:fontRef>
        </p:style>
        <p:txBody>
          <a:bodyPr lIns="0" tIns="0" rIns="0" bIns="0" rtlCol="0" anchor="ctr"/>
          <a:lstStyle/>
          <a:p>
            <a:pPr algn="r"/>
            <a:r>
              <a:rPr kumimoji="1" lang="en-US" altLang="ja-JP" sz="1400" b="1" dirty="0">
                <a:solidFill>
                  <a:schemeClr val="accent2"/>
                </a:solidFill>
                <a:latin typeface="BIZ UDPゴシック" panose="020B0400000000000000" pitchFamily="50" charset="-128"/>
                <a:ea typeface="BIZ UDPゴシック" panose="020B0400000000000000" pitchFamily="50" charset="-128"/>
              </a:rPr>
              <a:t>※</a:t>
            </a:r>
            <a:r>
              <a:rPr kumimoji="1" lang="ja-JP" altLang="en-US" sz="1400" b="1" dirty="0">
                <a:solidFill>
                  <a:schemeClr val="accent2"/>
                </a:solidFill>
                <a:latin typeface="BIZ UDPゴシック" panose="020B0400000000000000" pitchFamily="50" charset="-128"/>
                <a:ea typeface="BIZ UDPゴシック" panose="020B0400000000000000" pitchFamily="50" charset="-128"/>
              </a:rPr>
              <a:t>受診勧奨基準：１つ以上該当</a:t>
            </a:r>
          </a:p>
        </p:txBody>
      </p:sp>
      <p:sp>
        <p:nvSpPr>
          <p:cNvPr id="12" name="四角形: 角を丸くする 11">
            <a:extLst>
              <a:ext uri="{FF2B5EF4-FFF2-40B4-BE49-F238E27FC236}">
                <a16:creationId xmlns:a16="http://schemas.microsoft.com/office/drawing/2014/main" id="{6388ADB7-D2E4-0DDC-480A-AA4697F0ED8E}"/>
              </a:ext>
            </a:extLst>
          </p:cNvPr>
          <p:cNvSpPr/>
          <p:nvPr/>
        </p:nvSpPr>
        <p:spPr>
          <a:xfrm>
            <a:off x="8362000" y="-721478"/>
            <a:ext cx="3805732" cy="714923"/>
          </a:xfrm>
          <a:prstGeom prst="roundRect">
            <a:avLst/>
          </a:prstGeom>
          <a:solidFill>
            <a:schemeClr val="accent4"/>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補足事項</a:t>
            </a:r>
            <a:endParaRPr kumimoji="1" lang="en-US" altLang="ja-JP" dirty="0">
              <a:latin typeface="BIZ UDPゴシック" panose="020B0400000000000000" pitchFamily="50" charset="-128"/>
              <a:ea typeface="BIZ UDPゴシック" panose="020B0400000000000000" pitchFamily="50" charset="-128"/>
            </a:endParaRPr>
          </a:p>
        </p:txBody>
      </p:sp>
      <p:sp>
        <p:nvSpPr>
          <p:cNvPr id="14" name="四角形: 角を丸くする 13">
            <a:extLst>
              <a:ext uri="{FF2B5EF4-FFF2-40B4-BE49-F238E27FC236}">
                <a16:creationId xmlns:a16="http://schemas.microsoft.com/office/drawing/2014/main" id="{10C65DED-CC3E-AEB4-2B91-40ACDF67AA0C}"/>
              </a:ext>
            </a:extLst>
          </p:cNvPr>
          <p:cNvSpPr/>
          <p:nvPr/>
        </p:nvSpPr>
        <p:spPr>
          <a:xfrm>
            <a:off x="8536606" y="205718"/>
            <a:ext cx="3456521" cy="168614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l"/>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全体</a:t>
            </a:r>
            <a:r>
              <a:rPr kumimoji="1" lang="en-US" altLang="ja-JP" sz="1400" dirty="0">
                <a:latin typeface="BIZ UDPゴシック" panose="020B0400000000000000" pitchFamily="50" charset="-128"/>
                <a:ea typeface="BIZ UDPゴシック" panose="020B0400000000000000" pitchFamily="50" charset="-128"/>
              </a:rPr>
              <a:t>】</a:t>
            </a:r>
          </a:p>
          <a:p>
            <a:pPr algn="l"/>
            <a:r>
              <a:rPr kumimoji="1" lang="ja-JP" altLang="en-US" sz="1400" dirty="0">
                <a:latin typeface="BIZ UDPゴシック" panose="020B0400000000000000" pitchFamily="50" charset="-128"/>
                <a:ea typeface="BIZ UDPゴシック" panose="020B0400000000000000" pitchFamily="50" charset="-128"/>
              </a:rPr>
              <a:t>近隣に耳鼻咽喉科医院がない場合など、受診ではなく専門職への相談を勧める場合には、「受診」や「診察」の部分を適宜「専門職への相談」等に修正して使用してください。</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15" name="四角形: 角を丸くする 14">
            <a:extLst>
              <a:ext uri="{FF2B5EF4-FFF2-40B4-BE49-F238E27FC236}">
                <a16:creationId xmlns:a16="http://schemas.microsoft.com/office/drawing/2014/main" id="{08D55AD6-D737-A802-731B-E74DF9C6D46A}"/>
              </a:ext>
            </a:extLst>
          </p:cNvPr>
          <p:cNvSpPr/>
          <p:nvPr/>
        </p:nvSpPr>
        <p:spPr>
          <a:xfrm>
            <a:off x="8536606" y="2006143"/>
            <a:ext cx="3456521" cy="1535843"/>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l"/>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全体</a:t>
            </a:r>
            <a:r>
              <a:rPr kumimoji="1" lang="en-US" altLang="ja-JP" sz="1400" dirty="0">
                <a:latin typeface="BIZ UDPゴシック" panose="020B0400000000000000" pitchFamily="50" charset="-128"/>
                <a:ea typeface="BIZ UDPゴシック" panose="020B0400000000000000" pitchFamily="50" charset="-128"/>
              </a:rPr>
              <a:t>】</a:t>
            </a:r>
          </a:p>
          <a:p>
            <a:pPr algn="l"/>
            <a:r>
              <a:rPr kumimoji="1" lang="ja-JP" altLang="en-US" sz="1400" dirty="0">
                <a:latin typeface="BIZ UDPゴシック" panose="020B0400000000000000" pitchFamily="50" charset="-128"/>
                <a:ea typeface="BIZ UDPゴシック" panose="020B0400000000000000" pitchFamily="50" charset="-128"/>
              </a:rPr>
              <a:t>医師会や医療機関に事前に事業について説明し、近隣の耳鼻咽喉科医院のリストと合わせて該当者にお渡しするとより効果的です。</a:t>
            </a:r>
            <a:endParaRPr kumimoji="1" lang="en-US" altLang="ja-JP"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778181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59,1,Slide4"/>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l">
          <a:defRPr kumimoji="1" sz="1100" dirty="0" smtClean="0">
            <a:latin typeface="BIZ UDPゴシック" panose="020B0400000000000000" pitchFamily="50" charset="-128"/>
            <a:ea typeface="BIZ UDPゴシック" panose="020B0400000000000000" pitchFamily="50" charset="-128"/>
          </a:defRPr>
        </a:defPPr>
      </a:lstStyle>
      <a:style>
        <a:lnRef idx="2">
          <a:schemeClr val="accent4"/>
        </a:lnRef>
        <a:fillRef idx="1">
          <a:schemeClr val="lt1"/>
        </a:fillRef>
        <a:effectRef idx="0">
          <a:schemeClr val="accent4"/>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cc59b15-65a9-4bbc-9a3f-ce85568f729e">
      <Terms xmlns="http://schemas.microsoft.com/office/infopath/2007/PartnerControls"/>
    </lcf76f155ced4ddcb4097134ff3c332f>
    <TaxCatchAll xmlns="928279b7-d2d1-47f5-844e-c31c3ec00c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EC148411D6EDC4B9FF0FE31F6157EC7" ma:contentTypeVersion="12" ma:contentTypeDescription="新しいドキュメントを作成します。" ma:contentTypeScope="" ma:versionID="233a8aef12e94fbae1e49de67ed485af">
  <xsd:schema xmlns:xsd="http://www.w3.org/2001/XMLSchema" xmlns:xs="http://www.w3.org/2001/XMLSchema" xmlns:p="http://schemas.microsoft.com/office/2006/metadata/properties" xmlns:ns2="ecc59b15-65a9-4bbc-9a3f-ce85568f729e" xmlns:ns3="928279b7-d2d1-47f5-844e-c31c3ec00c00" targetNamespace="http://schemas.microsoft.com/office/2006/metadata/properties" ma:root="true" ma:fieldsID="dca8fe1bdc800e205d0695a42d11ed3c" ns2:_="" ns3:_="">
    <xsd:import namespace="ecc59b15-65a9-4bbc-9a3f-ce85568f729e"/>
    <xsd:import namespace="928279b7-d2d1-47f5-844e-c31c3ec00c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c59b15-65a9-4bbc-9a3f-ce85568f72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8279b7-d2d1-47f5-844e-c31c3ec00c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4368444-9674-4198-ac6f-57dc578abc2c}" ma:internalName="TaxCatchAll" ma:showField="CatchAllData" ma:web="928279b7-d2d1-47f5-844e-c31c3ec00c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89EFDE-59FE-4088-9218-E26023B54D18}">
  <ds:schemaRefs>
    <ds:schemaRef ds:uri="http://schemas.microsoft.com/sharepoint/v3/contenttype/forms"/>
  </ds:schemaRefs>
</ds:datastoreItem>
</file>

<file path=customXml/itemProps2.xml><?xml version="1.0" encoding="utf-8"?>
<ds:datastoreItem xmlns:ds="http://schemas.openxmlformats.org/officeDocument/2006/customXml" ds:itemID="{431BB920-6D95-4345-A790-17F7F1BDE76B}">
  <ds:schemaRefs>
    <ds:schemaRef ds:uri="http://schemas.microsoft.com/office/2006/metadata/properties"/>
    <ds:schemaRef ds:uri="http://schemas.microsoft.com/office/infopath/2007/PartnerControls"/>
    <ds:schemaRef ds:uri="ecc59b15-65a9-4bbc-9a3f-ce85568f729e"/>
    <ds:schemaRef ds:uri="928279b7-d2d1-47f5-844e-c31c3ec00c00"/>
  </ds:schemaRefs>
</ds:datastoreItem>
</file>

<file path=customXml/itemProps3.xml><?xml version="1.0" encoding="utf-8"?>
<ds:datastoreItem xmlns:ds="http://schemas.openxmlformats.org/officeDocument/2006/customXml" ds:itemID="{4B168981-F58E-4F57-A85F-F571EF3B9253}"/>
</file>

<file path=docProps/app.xml><?xml version="1.0" encoding="utf-8"?>
<Properties xmlns="http://schemas.openxmlformats.org/officeDocument/2006/extended-properties" xmlns:vt="http://schemas.openxmlformats.org/officeDocument/2006/docPropsVTypes">
  <Template>Office Theme</Template>
  <TotalTime>3643</TotalTime>
  <Words>363</Words>
  <Application>Microsoft Office PowerPoint</Application>
  <PresentationFormat>ユーザー設定</PresentationFormat>
  <Paragraphs>24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游ゴシック</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龍淵 智也(tatsubuchi-tomoya.sn6)</dc:creator>
  <cp:lastModifiedBy>Yuko Utsumi (JP)</cp:lastModifiedBy>
  <cp:revision>142</cp:revision>
  <cp:lastPrinted>2023-04-19T07:48:31Z</cp:lastPrinted>
  <dcterms:created xsi:type="dcterms:W3CDTF">2022-06-07T05:37:38Z</dcterms:created>
  <dcterms:modified xsi:type="dcterms:W3CDTF">2025-03-18T07:33:54Z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0x0101006EC148411D6EDC4B9FF0FE31F6157EC7</vt:lpwstr>
  </property>
  <property fmtid="{D5CDD505-2E9C-101B-9397-08002B2CF9AE}" pid="3" name="MediaServiceImageTags">
    <vt:lpwstr/>
  </property>
</Properties>
</file>