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9" r:id="rId2"/>
  </p:sldIdLst>
  <p:sldSz cx="6858000" cy="9906000" type="A4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654"/>
    <a:srgbClr val="F98B13"/>
    <a:srgbClr val="027373"/>
    <a:srgbClr val="EAF7FA"/>
    <a:srgbClr val="DDF6FF"/>
    <a:srgbClr val="E0F7FC"/>
    <a:srgbClr val="DFFDFD"/>
    <a:srgbClr val="EA3267"/>
    <a:srgbClr val="FDA301"/>
    <a:srgbClr val="FEAD1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125" d="100"/>
          <a:sy n="125" d="100"/>
        </p:scale>
        <p:origin x="2130" y="-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FC675-F312-4D3B-BD9F-DDE03EE49386}" type="datetimeFigureOut">
              <a:rPr kumimoji="1" lang="ja-JP" altLang="en-US" smtClean="0"/>
              <a:t>2026/9/11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47CCA-B179-463E-A1EF-D60D26631E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766857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FC675-F312-4D3B-BD9F-DDE03EE49386}" type="datetimeFigureOut">
              <a:rPr kumimoji="1" lang="ja-JP" altLang="en-US" smtClean="0"/>
              <a:t>2026/9/11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47CCA-B179-463E-A1EF-D60D26631E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996288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FC675-F312-4D3B-BD9F-DDE03EE49386}" type="datetimeFigureOut">
              <a:rPr kumimoji="1" lang="ja-JP" altLang="en-US" smtClean="0"/>
              <a:t>2026/9/11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47CCA-B179-463E-A1EF-D60D26631E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47524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FC675-F312-4D3B-BD9F-DDE03EE49386}" type="datetimeFigureOut">
              <a:rPr kumimoji="1" lang="ja-JP" altLang="en-US" smtClean="0"/>
              <a:t>2026/9/11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47CCA-B179-463E-A1EF-D60D26631E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825794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FC675-F312-4D3B-BD9F-DDE03EE49386}" type="datetimeFigureOut">
              <a:rPr kumimoji="1" lang="ja-JP" altLang="en-US" smtClean="0"/>
              <a:t>2026/9/11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47CCA-B179-463E-A1EF-D60D26631E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577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FC675-F312-4D3B-BD9F-DDE03EE49386}" type="datetimeFigureOut">
              <a:rPr kumimoji="1" lang="ja-JP" altLang="en-US" smtClean="0"/>
              <a:t>2026/9/11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47CCA-B179-463E-A1EF-D60D26631E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318807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FC675-F312-4D3B-BD9F-DDE03EE49386}" type="datetimeFigureOut">
              <a:rPr kumimoji="1" lang="ja-JP" altLang="en-US" smtClean="0"/>
              <a:t>2026/9/11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47CCA-B179-463E-A1EF-D60D26631E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965699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FC675-F312-4D3B-BD9F-DDE03EE49386}" type="datetimeFigureOut">
              <a:rPr kumimoji="1" lang="ja-JP" altLang="en-US" smtClean="0"/>
              <a:t>2026/9/11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47CCA-B179-463E-A1EF-D60D26631E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64626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FC675-F312-4D3B-BD9F-DDE03EE49386}" type="datetimeFigureOut">
              <a:rPr kumimoji="1" lang="ja-JP" altLang="en-US" smtClean="0"/>
              <a:t>2026/9/11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47CCA-B179-463E-A1EF-D60D26631E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90035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FC675-F312-4D3B-BD9F-DDE03EE49386}" type="datetimeFigureOut">
              <a:rPr kumimoji="1" lang="ja-JP" altLang="en-US" smtClean="0"/>
              <a:t>2026/9/11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47CCA-B179-463E-A1EF-D60D26631E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061099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FC675-F312-4D3B-BD9F-DDE03EE49386}" type="datetimeFigureOut">
              <a:rPr kumimoji="1" lang="ja-JP" altLang="en-US" smtClean="0"/>
              <a:t>2026/9/11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47CCA-B179-463E-A1EF-D60D26631E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355522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2FC675-F312-4D3B-BD9F-DDE03EE49386}" type="datetimeFigureOut">
              <a:rPr kumimoji="1" lang="ja-JP" altLang="en-US" smtClean="0"/>
              <a:t>2026/9/11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947CCA-B179-463E-A1EF-D60D26631E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883225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8FEC606B-7256-431B-AAD7-5375F684B732}"/>
              </a:ext>
            </a:extLst>
          </p:cNvPr>
          <p:cNvSpPr/>
          <p:nvPr/>
        </p:nvSpPr>
        <p:spPr>
          <a:xfrm>
            <a:off x="0" y="2628215"/>
            <a:ext cx="6858000" cy="6782588"/>
          </a:xfrm>
          <a:prstGeom prst="rect">
            <a:avLst/>
          </a:prstGeom>
          <a:solidFill>
            <a:srgbClr val="EAF7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23" name="図 22">
            <a:extLst>
              <a:ext uri="{FF2B5EF4-FFF2-40B4-BE49-F238E27FC236}">
                <a16:creationId xmlns:a16="http://schemas.microsoft.com/office/drawing/2014/main" id="{4BF10B79-C054-4CD5-B4BA-5A05BFE725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6936" y="1121180"/>
            <a:ext cx="7160800" cy="2433027"/>
          </a:xfrm>
          <a:prstGeom prst="rect">
            <a:avLst/>
          </a:prstGeom>
        </p:spPr>
      </p:pic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069A26C3-2FF7-4920-A58D-7392D136C408}"/>
              </a:ext>
            </a:extLst>
          </p:cNvPr>
          <p:cNvSpPr/>
          <p:nvPr/>
        </p:nvSpPr>
        <p:spPr>
          <a:xfrm>
            <a:off x="84275" y="6497072"/>
            <a:ext cx="5316399" cy="2499102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921C9B5C-CCA5-48C0-9644-C0A07A7DD832}"/>
              </a:ext>
            </a:extLst>
          </p:cNvPr>
          <p:cNvSpPr txBox="1"/>
          <p:nvPr/>
        </p:nvSpPr>
        <p:spPr>
          <a:xfrm>
            <a:off x="245704" y="4532885"/>
            <a:ext cx="4301373" cy="20954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solidFill>
                  <a:srgbClr val="017E97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社会保険労務士を講師に迎え、</a:t>
            </a:r>
            <a:endParaRPr kumimoji="1" lang="en-US" altLang="ja-JP" sz="1400" dirty="0">
              <a:solidFill>
                <a:srgbClr val="017E97"/>
              </a:solidFill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  <a:p>
            <a:endParaRPr kumimoji="1" lang="en-US" altLang="ja-JP" sz="1400" b="1" dirty="0">
              <a:solidFill>
                <a:srgbClr val="587B6C"/>
              </a:solidFill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  <a:p>
            <a:endParaRPr kumimoji="1" lang="en-US" altLang="ja-JP" sz="1400" b="1" dirty="0">
              <a:solidFill>
                <a:srgbClr val="587B6C"/>
              </a:solidFill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  <a:p>
            <a:endParaRPr kumimoji="1" lang="en-US" altLang="ja-JP" sz="1400" b="1" dirty="0">
              <a:solidFill>
                <a:srgbClr val="587B6C"/>
              </a:solidFill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  <a:p>
            <a:r>
              <a:rPr kumimoji="1" lang="ja-JP" altLang="en-US" sz="1400" dirty="0">
                <a:solidFill>
                  <a:srgbClr val="017E97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を、</a:t>
            </a:r>
            <a:r>
              <a:rPr kumimoji="1" lang="ja-JP" altLang="en-US" sz="1400" b="1" dirty="0">
                <a:solidFill>
                  <a:srgbClr val="F98B13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ライフプラン・マネープラン・キャリアプラン</a:t>
            </a:r>
            <a:r>
              <a:rPr kumimoji="1" lang="ja-JP" altLang="en-US" sz="1400" dirty="0">
                <a:solidFill>
                  <a:srgbClr val="017E97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と</a:t>
            </a:r>
            <a:endParaRPr kumimoji="1" lang="en-US" altLang="ja-JP" sz="1400" dirty="0">
              <a:solidFill>
                <a:srgbClr val="017E97"/>
              </a:solidFill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  <a:p>
            <a:r>
              <a:rPr kumimoji="1" lang="ja-JP" altLang="en-US" sz="1400" dirty="0">
                <a:solidFill>
                  <a:srgbClr val="017E97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あわせて、分かりやすくお話しします</a:t>
            </a:r>
            <a:endParaRPr kumimoji="1" lang="en-US" altLang="ja-JP" sz="1400" dirty="0">
              <a:solidFill>
                <a:srgbClr val="017E97"/>
              </a:solidFill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  <a:p>
            <a:pPr>
              <a:lnSpc>
                <a:spcPts val="500"/>
              </a:lnSpc>
            </a:pPr>
            <a:endParaRPr kumimoji="1" lang="en-US" altLang="ja-JP" sz="1400" dirty="0">
              <a:solidFill>
                <a:srgbClr val="017E97"/>
              </a:solidFill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  <a:p>
            <a:r>
              <a:rPr kumimoji="1" lang="ja-JP" altLang="en-US" sz="1400" dirty="0">
                <a:solidFill>
                  <a:srgbClr val="017E97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前半には、奈良しごとｉセンターのキャリアコンサルタントによるミニセミナーも実施！</a:t>
            </a:r>
            <a:endParaRPr kumimoji="1" lang="en-US" altLang="ja-JP" sz="1400" dirty="0">
              <a:solidFill>
                <a:srgbClr val="017E97"/>
              </a:solidFill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  <a:p>
            <a:endParaRPr kumimoji="1" lang="en-US" altLang="ja-JP" sz="1400" dirty="0">
              <a:solidFill>
                <a:srgbClr val="017E97"/>
              </a:solidFill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06E2A8AD-679B-43D2-BE9A-967E38046B34}"/>
              </a:ext>
            </a:extLst>
          </p:cNvPr>
          <p:cNvSpPr txBox="1"/>
          <p:nvPr/>
        </p:nvSpPr>
        <p:spPr>
          <a:xfrm>
            <a:off x="2201882" y="6689466"/>
            <a:ext cx="25036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100" b="1" dirty="0">
                <a:solidFill>
                  <a:srgbClr val="F98B13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特定社会保険労務士</a:t>
            </a:r>
            <a:endParaRPr kumimoji="1" lang="en-US" altLang="ja-JP" sz="1100" b="1" dirty="0">
              <a:solidFill>
                <a:srgbClr val="F98B13"/>
              </a:solidFill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  <a:p>
            <a:pPr algn="ctr"/>
            <a:r>
              <a:rPr kumimoji="1" lang="ja-JP" altLang="en-US" sz="1400" b="1" dirty="0">
                <a:solidFill>
                  <a:srgbClr val="F98B13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細川社会保険労務士事務所</a:t>
            </a:r>
            <a:endParaRPr kumimoji="1" lang="en-US" altLang="ja-JP" sz="1400" b="1" dirty="0">
              <a:solidFill>
                <a:srgbClr val="F98B13"/>
              </a:solidFill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  <a:p>
            <a:pPr algn="ctr"/>
            <a:r>
              <a:rPr kumimoji="1" lang="ja-JP" altLang="en-US" b="1" dirty="0">
                <a:solidFill>
                  <a:srgbClr val="F98B13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細川　芳香　氏</a:t>
            </a:r>
            <a:endParaRPr kumimoji="1" lang="en-US" altLang="ja-JP" b="1" dirty="0">
              <a:solidFill>
                <a:srgbClr val="F98B13"/>
              </a:solidFill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6ECEC0CB-DAF5-4039-9913-F1FCAF76ED78}"/>
              </a:ext>
            </a:extLst>
          </p:cNvPr>
          <p:cNvSpPr txBox="1"/>
          <p:nvPr/>
        </p:nvSpPr>
        <p:spPr>
          <a:xfrm>
            <a:off x="248878" y="4825565"/>
            <a:ext cx="40777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b="1" dirty="0">
                <a:solidFill>
                  <a:srgbClr val="F98B13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税金、扶養制度、社会保険制度など、</a:t>
            </a:r>
            <a:endParaRPr kumimoji="1" lang="en-US" altLang="ja-JP" sz="1600" b="1" dirty="0">
              <a:solidFill>
                <a:srgbClr val="F98B13"/>
              </a:solidFill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  <a:p>
            <a:r>
              <a:rPr kumimoji="1" lang="ja-JP" altLang="en-US" sz="1600" b="1" dirty="0">
                <a:solidFill>
                  <a:srgbClr val="F98B13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再就職を考える際に知っておきたい基礎知識</a:t>
            </a:r>
            <a:endParaRPr kumimoji="1" lang="en-US" altLang="ja-JP" sz="1400" dirty="0">
              <a:solidFill>
                <a:srgbClr val="F98B13"/>
              </a:solidFill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38" name="波線 37">
            <a:extLst>
              <a:ext uri="{FF2B5EF4-FFF2-40B4-BE49-F238E27FC236}">
                <a16:creationId xmlns:a16="http://schemas.microsoft.com/office/drawing/2014/main" id="{A793C692-0D7D-4027-8BE8-3AF27993FE7B}"/>
              </a:ext>
            </a:extLst>
          </p:cNvPr>
          <p:cNvSpPr/>
          <p:nvPr/>
        </p:nvSpPr>
        <p:spPr>
          <a:xfrm>
            <a:off x="169640" y="6520410"/>
            <a:ext cx="970312" cy="376011"/>
          </a:xfrm>
          <a:prstGeom prst="wave">
            <a:avLst>
              <a:gd name="adj1" fmla="val 6304"/>
              <a:gd name="adj2" fmla="val -3770"/>
            </a:avLst>
          </a:prstGeom>
          <a:solidFill>
            <a:srgbClr val="0046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講 師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0078B3C0-9DCC-44ED-938F-B636F5FFD2A6}"/>
              </a:ext>
            </a:extLst>
          </p:cNvPr>
          <p:cNvSpPr txBox="1"/>
          <p:nvPr/>
        </p:nvSpPr>
        <p:spPr>
          <a:xfrm>
            <a:off x="2043058" y="7356638"/>
            <a:ext cx="328141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100" spc="-100" dirty="0">
                <a:solidFill>
                  <a:srgbClr val="017E97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大手製薬会社の人事・総務部門等に</a:t>
            </a:r>
            <a:r>
              <a:rPr kumimoji="1" lang="en-US" altLang="ja-JP" sz="1100" spc="-100" dirty="0">
                <a:solidFill>
                  <a:srgbClr val="017E97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38</a:t>
            </a:r>
            <a:r>
              <a:rPr kumimoji="1" lang="ja-JP" altLang="en-US" sz="1100" spc="-100" dirty="0">
                <a:solidFill>
                  <a:srgbClr val="017E97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年間勤務。</a:t>
            </a:r>
            <a:endParaRPr kumimoji="1" lang="en-US" altLang="ja-JP" sz="1100" spc="-100" dirty="0">
              <a:solidFill>
                <a:srgbClr val="017E97"/>
              </a:solidFill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  <a:p>
            <a:r>
              <a:rPr kumimoji="1" lang="ja-JP" altLang="en-US" sz="1100" spc="-100" dirty="0">
                <a:solidFill>
                  <a:srgbClr val="017E97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退職後、令和元年</a:t>
            </a:r>
            <a:r>
              <a:rPr kumimoji="1" lang="en-US" altLang="ja-JP" sz="1100" spc="-100" dirty="0">
                <a:solidFill>
                  <a:srgbClr val="017E97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7</a:t>
            </a:r>
            <a:r>
              <a:rPr kumimoji="1" lang="ja-JP" altLang="en-US" sz="1100" spc="-100" dirty="0">
                <a:solidFill>
                  <a:srgbClr val="017E97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月に奈良市富雄で社会保険労務士</a:t>
            </a:r>
            <a:endParaRPr kumimoji="1" lang="en-US" altLang="ja-JP" sz="1100" spc="-100" dirty="0">
              <a:solidFill>
                <a:srgbClr val="017E97"/>
              </a:solidFill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  <a:p>
            <a:r>
              <a:rPr kumimoji="1" lang="ja-JP" altLang="en-US" sz="1100" spc="-100" dirty="0">
                <a:solidFill>
                  <a:srgbClr val="017E97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事務所を開業。</a:t>
            </a:r>
            <a:endParaRPr kumimoji="1" lang="en-US" altLang="ja-JP" sz="1100" spc="-100" dirty="0">
              <a:solidFill>
                <a:srgbClr val="017E97"/>
              </a:solidFill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  <a:p>
            <a:r>
              <a:rPr kumimoji="1" lang="ja-JP" altLang="en-US" sz="1100" spc="-100" dirty="0">
                <a:solidFill>
                  <a:srgbClr val="017E97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奈良労働局等で総合労働相談員として約</a:t>
            </a:r>
            <a:r>
              <a:rPr kumimoji="1" lang="en-US" altLang="ja-JP" sz="1100" spc="-100" dirty="0">
                <a:solidFill>
                  <a:srgbClr val="017E97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5</a:t>
            </a:r>
            <a:r>
              <a:rPr kumimoji="1" lang="ja-JP" altLang="en-US" sz="1100" spc="-100" dirty="0">
                <a:solidFill>
                  <a:srgbClr val="017E97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年間勤務</a:t>
            </a:r>
            <a:endParaRPr kumimoji="1" lang="en-US" altLang="ja-JP" sz="1100" spc="-100" dirty="0">
              <a:solidFill>
                <a:srgbClr val="017E97"/>
              </a:solidFill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  <a:p>
            <a:r>
              <a:rPr kumimoji="1" lang="ja-JP" altLang="en-US" sz="1100" spc="-100" dirty="0">
                <a:solidFill>
                  <a:srgbClr val="017E97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した後、令和</a:t>
            </a:r>
            <a:r>
              <a:rPr kumimoji="1" lang="en-US" altLang="ja-JP" sz="1100" spc="-100" dirty="0">
                <a:solidFill>
                  <a:srgbClr val="017E97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6</a:t>
            </a:r>
            <a:r>
              <a:rPr kumimoji="1" lang="ja-JP" altLang="en-US" sz="1100" spc="-100" dirty="0">
                <a:solidFill>
                  <a:srgbClr val="017E97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年</a:t>
            </a:r>
            <a:r>
              <a:rPr kumimoji="1" lang="en-US" altLang="ja-JP" sz="1100" spc="-100" dirty="0">
                <a:solidFill>
                  <a:srgbClr val="017E97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4</a:t>
            </a:r>
            <a:r>
              <a:rPr kumimoji="1" lang="ja-JP" altLang="en-US" sz="1100" spc="-100" dirty="0">
                <a:solidFill>
                  <a:srgbClr val="017E97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月より、厚生労働省受託事業「奈良働</a:t>
            </a:r>
            <a:endParaRPr kumimoji="1" lang="en-US" altLang="ja-JP" sz="1100" spc="-100" dirty="0">
              <a:solidFill>
                <a:srgbClr val="017E97"/>
              </a:solidFill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  <a:p>
            <a:r>
              <a:rPr kumimoji="1" lang="ja-JP" altLang="en-US" sz="1100" spc="-100" dirty="0">
                <a:solidFill>
                  <a:srgbClr val="017E97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き方改革推進支援センター」センター長。</a:t>
            </a:r>
            <a:endParaRPr kumimoji="1" lang="en-US" altLang="ja-JP" sz="1100" spc="-100" dirty="0">
              <a:solidFill>
                <a:srgbClr val="017E97"/>
              </a:solidFill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F4C02558-20C3-40B2-9B63-06BB9CC992C3}"/>
              </a:ext>
            </a:extLst>
          </p:cNvPr>
          <p:cNvSpPr txBox="1"/>
          <p:nvPr/>
        </p:nvSpPr>
        <p:spPr>
          <a:xfrm>
            <a:off x="2043058" y="8434444"/>
            <a:ext cx="328141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100" spc="-100" dirty="0">
                <a:solidFill>
                  <a:srgbClr val="017E97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趣味はホットヨガ。</a:t>
            </a:r>
            <a:r>
              <a:rPr kumimoji="1" lang="en-US" altLang="ja-JP" sz="1100" spc="-100" dirty="0">
                <a:solidFill>
                  <a:srgbClr val="017E97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3</a:t>
            </a:r>
            <a:r>
              <a:rPr kumimoji="1" lang="ja-JP" altLang="en-US" sz="1100" spc="-100" dirty="0">
                <a:solidFill>
                  <a:srgbClr val="017E97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匹のチワワと一緒に旅行。</a:t>
            </a:r>
            <a:endParaRPr kumimoji="1" lang="en-US" altLang="ja-JP" sz="1100" spc="-100" dirty="0">
              <a:solidFill>
                <a:srgbClr val="017E97"/>
              </a:solidFill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A20708F7-462F-4ADD-B5D2-CF8FDCCAB97B}"/>
              </a:ext>
            </a:extLst>
          </p:cNvPr>
          <p:cNvSpPr txBox="1"/>
          <p:nvPr/>
        </p:nvSpPr>
        <p:spPr>
          <a:xfrm>
            <a:off x="-223645" y="8959598"/>
            <a:ext cx="59322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b="1" dirty="0">
                <a:solidFill>
                  <a:srgbClr val="004654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※</a:t>
            </a:r>
            <a:r>
              <a:rPr kumimoji="1" lang="ja-JP" altLang="en-US" b="1" dirty="0">
                <a:solidFill>
                  <a:srgbClr val="004654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ハローワークの求職活動実績として認められます</a:t>
            </a:r>
            <a:endParaRPr kumimoji="1" lang="en-US" altLang="ja-JP" sz="1600" dirty="0">
              <a:solidFill>
                <a:srgbClr val="004654"/>
              </a:solidFill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2" name="吹き出し: 角を丸めた四角形 1">
            <a:extLst>
              <a:ext uri="{FF2B5EF4-FFF2-40B4-BE49-F238E27FC236}">
                <a16:creationId xmlns:a16="http://schemas.microsoft.com/office/drawing/2014/main" id="{B313E5E4-8FED-4517-AF74-02A7EB229D6F}"/>
              </a:ext>
            </a:extLst>
          </p:cNvPr>
          <p:cNvSpPr/>
          <p:nvPr/>
        </p:nvSpPr>
        <p:spPr>
          <a:xfrm>
            <a:off x="5324475" y="6952099"/>
            <a:ext cx="1424887" cy="1580587"/>
          </a:xfrm>
          <a:prstGeom prst="wedgeRoundRectCallout">
            <a:avLst>
              <a:gd name="adj1" fmla="val 20517"/>
              <a:gd name="adj2" fmla="val 59790"/>
              <a:gd name="adj3" fmla="val 16667"/>
            </a:avLst>
          </a:prstGeom>
          <a:solidFill>
            <a:srgbClr val="F98B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FE835911-4CDF-4420-AEDA-8B695802B8F1}"/>
              </a:ext>
            </a:extLst>
          </p:cNvPr>
          <p:cNvSpPr txBox="1"/>
          <p:nvPr/>
        </p:nvSpPr>
        <p:spPr>
          <a:xfrm>
            <a:off x="5224627" y="7021734"/>
            <a:ext cx="1586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b="1" spc="-100" dirty="0">
                <a:solidFill>
                  <a:schemeClr val="bg1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✿お申し込み</a:t>
            </a:r>
            <a:endParaRPr kumimoji="1" lang="en-US" altLang="ja-JP" sz="1100" spc="-100" dirty="0">
              <a:solidFill>
                <a:schemeClr val="bg1"/>
              </a:solidFill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3CBAA344-B464-474E-8F21-7E9D5588182F}"/>
              </a:ext>
            </a:extLst>
          </p:cNvPr>
          <p:cNvSpPr txBox="1"/>
          <p:nvPr/>
        </p:nvSpPr>
        <p:spPr>
          <a:xfrm>
            <a:off x="5243677" y="7345341"/>
            <a:ext cx="15864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b="1" spc="-100" dirty="0">
                <a:solidFill>
                  <a:schemeClr val="bg1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二次元コード</a:t>
            </a:r>
            <a:endParaRPr kumimoji="1" lang="en-US" altLang="ja-JP" sz="1400" b="1" spc="-100" dirty="0">
              <a:solidFill>
                <a:schemeClr val="bg1"/>
              </a:solidFill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  <a:p>
            <a:pPr algn="ctr"/>
            <a:r>
              <a:rPr kumimoji="1" lang="en-US" altLang="ja-JP" sz="1200" spc="-100" dirty="0">
                <a:solidFill>
                  <a:schemeClr val="bg1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or</a:t>
            </a:r>
          </a:p>
          <a:p>
            <a:pPr algn="ctr"/>
            <a:r>
              <a:rPr kumimoji="1" lang="ja-JP" altLang="en-US" sz="1400" b="1" spc="-100" dirty="0">
                <a:solidFill>
                  <a:schemeClr val="bg1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下記電話番号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F06C295A-D2D0-41E5-AFA1-B92A8B38C12D}"/>
              </a:ext>
            </a:extLst>
          </p:cNvPr>
          <p:cNvSpPr txBox="1"/>
          <p:nvPr/>
        </p:nvSpPr>
        <p:spPr>
          <a:xfrm>
            <a:off x="5515168" y="8011271"/>
            <a:ext cx="117861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050" spc="-100" dirty="0">
                <a:solidFill>
                  <a:schemeClr val="bg1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※</a:t>
            </a:r>
            <a:r>
              <a:rPr kumimoji="1" lang="ja-JP" altLang="en-US" sz="1050" spc="-100" dirty="0">
                <a:solidFill>
                  <a:schemeClr val="bg1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前日</a:t>
            </a:r>
            <a:r>
              <a:rPr kumimoji="1" lang="en-US" altLang="ja-JP" sz="1050" spc="-100" dirty="0">
                <a:solidFill>
                  <a:schemeClr val="bg1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13</a:t>
            </a:r>
            <a:r>
              <a:rPr kumimoji="1" lang="ja-JP" altLang="en-US" sz="1050" spc="-100" dirty="0">
                <a:solidFill>
                  <a:schemeClr val="bg1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時締切</a:t>
            </a:r>
            <a:endParaRPr kumimoji="1" lang="en-US" altLang="ja-JP" sz="1050" spc="-100" dirty="0">
              <a:solidFill>
                <a:schemeClr val="bg1"/>
              </a:solidFill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  <a:p>
            <a:r>
              <a:rPr kumimoji="1" lang="en-US" altLang="ja-JP" sz="1050" spc="-100" dirty="0">
                <a:solidFill>
                  <a:schemeClr val="bg1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※</a:t>
            </a:r>
            <a:r>
              <a:rPr kumimoji="1" lang="ja-JP" altLang="en-US" sz="1050" spc="-100" dirty="0">
                <a:solidFill>
                  <a:schemeClr val="bg1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先着５０名</a:t>
            </a:r>
            <a:endParaRPr kumimoji="1" lang="en-US" altLang="ja-JP" sz="1050" spc="-100" dirty="0">
              <a:solidFill>
                <a:schemeClr val="bg1"/>
              </a:solidFill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9" name="フローチャート: 処理 8">
            <a:extLst>
              <a:ext uri="{FF2B5EF4-FFF2-40B4-BE49-F238E27FC236}">
                <a16:creationId xmlns:a16="http://schemas.microsoft.com/office/drawing/2014/main" id="{ED811205-6AE6-4707-93D2-3D3A9CEF45F7}"/>
              </a:ext>
            </a:extLst>
          </p:cNvPr>
          <p:cNvSpPr/>
          <p:nvPr/>
        </p:nvSpPr>
        <p:spPr>
          <a:xfrm>
            <a:off x="50086" y="9520038"/>
            <a:ext cx="735672" cy="337339"/>
          </a:xfrm>
          <a:prstGeom prst="flowChartProcess">
            <a:avLst/>
          </a:prstGeom>
          <a:solidFill>
            <a:srgbClr val="0046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900" b="1" spc="-15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お問い合わせ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C0104127-038E-4B2E-8B00-C09632DF61C8}"/>
              </a:ext>
            </a:extLst>
          </p:cNvPr>
          <p:cNvSpPr txBox="1"/>
          <p:nvPr/>
        </p:nvSpPr>
        <p:spPr>
          <a:xfrm>
            <a:off x="785758" y="9443695"/>
            <a:ext cx="36191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b="1" dirty="0">
                <a:solidFill>
                  <a:srgbClr val="004654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奈良県　奈良しごと　　センター</a:t>
            </a:r>
            <a:endParaRPr kumimoji="1" lang="en-US" altLang="ja-JP" sz="1400" b="1" dirty="0">
              <a:solidFill>
                <a:srgbClr val="004654"/>
              </a:solidFill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65B56811-1483-425A-8829-445571056707}"/>
              </a:ext>
            </a:extLst>
          </p:cNvPr>
          <p:cNvSpPr txBox="1"/>
          <p:nvPr/>
        </p:nvSpPr>
        <p:spPr>
          <a:xfrm>
            <a:off x="1828795" y="9669298"/>
            <a:ext cx="361914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b="1" dirty="0">
                <a:solidFill>
                  <a:srgbClr val="004654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奈良市西木辻町</a:t>
            </a:r>
            <a:r>
              <a:rPr kumimoji="1" lang="en-US" altLang="ja-JP" sz="1050" b="1" dirty="0">
                <a:solidFill>
                  <a:srgbClr val="004654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93-6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2FF5E43B-3FFA-46C1-AC30-BFAF92919E21}"/>
              </a:ext>
            </a:extLst>
          </p:cNvPr>
          <p:cNvSpPr txBox="1"/>
          <p:nvPr/>
        </p:nvSpPr>
        <p:spPr>
          <a:xfrm>
            <a:off x="3027599" y="9465210"/>
            <a:ext cx="25789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b="1" spc="-100" dirty="0">
                <a:solidFill>
                  <a:srgbClr val="004654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☎ </a:t>
            </a:r>
            <a:r>
              <a:rPr kumimoji="1" lang="en-US" altLang="ja-JP" b="1" spc="-100" dirty="0">
                <a:solidFill>
                  <a:srgbClr val="004654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0742-23-5730</a:t>
            </a:r>
          </a:p>
        </p:txBody>
      </p:sp>
      <p:cxnSp>
        <p:nvCxnSpPr>
          <p:cNvPr id="17" name="直線コネクタ 16">
            <a:extLst>
              <a:ext uri="{FF2B5EF4-FFF2-40B4-BE49-F238E27FC236}">
                <a16:creationId xmlns:a16="http://schemas.microsoft.com/office/drawing/2014/main" id="{CAC41FC8-660D-43FD-8410-FC062EF39B21}"/>
              </a:ext>
            </a:extLst>
          </p:cNvPr>
          <p:cNvCxnSpPr>
            <a:cxnSpLocks/>
          </p:cNvCxnSpPr>
          <p:nvPr/>
        </p:nvCxnSpPr>
        <p:spPr>
          <a:xfrm>
            <a:off x="-7442" y="9424034"/>
            <a:ext cx="6865442" cy="0"/>
          </a:xfrm>
          <a:prstGeom prst="line">
            <a:avLst/>
          </a:prstGeom>
          <a:ln w="28575">
            <a:solidFill>
              <a:srgbClr val="017E9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フローチャート: 処理 4">
            <a:extLst>
              <a:ext uri="{FF2B5EF4-FFF2-40B4-BE49-F238E27FC236}">
                <a16:creationId xmlns:a16="http://schemas.microsoft.com/office/drawing/2014/main" id="{E049D3B3-DFEA-4E67-97D8-C6EFAC2E2232}"/>
              </a:ext>
            </a:extLst>
          </p:cNvPr>
          <p:cNvSpPr/>
          <p:nvPr/>
        </p:nvSpPr>
        <p:spPr>
          <a:xfrm>
            <a:off x="5509593" y="8728682"/>
            <a:ext cx="1130849" cy="1092629"/>
          </a:xfrm>
          <a:prstGeom prst="flowChartProcess">
            <a:avLst/>
          </a:prstGeom>
          <a:solidFill>
            <a:srgbClr val="0046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14EEA17D-59E8-4405-B734-81CF117BDD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1656" y="6765"/>
            <a:ext cx="7160800" cy="2386933"/>
          </a:xfrm>
          <a:prstGeom prst="rect">
            <a:avLst/>
          </a:prstGeom>
        </p:spPr>
      </p:pic>
      <p:pic>
        <p:nvPicPr>
          <p:cNvPr id="48" name="図 47">
            <a:extLst>
              <a:ext uri="{FF2B5EF4-FFF2-40B4-BE49-F238E27FC236}">
                <a16:creationId xmlns:a16="http://schemas.microsoft.com/office/drawing/2014/main" id="{99F9D015-2EBB-4A31-B06E-1314DCFA2B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3804" y="4801312"/>
            <a:ext cx="1886697" cy="1886697"/>
          </a:xfrm>
          <a:prstGeom prst="rect">
            <a:avLst/>
          </a:prstGeom>
          <a:ln w="19050">
            <a:solidFill>
              <a:srgbClr val="027373"/>
            </a:solidFill>
          </a:ln>
        </p:spPr>
      </p:pic>
      <p:pic>
        <p:nvPicPr>
          <p:cNvPr id="51" name="図 50">
            <a:extLst>
              <a:ext uri="{FF2B5EF4-FFF2-40B4-BE49-F238E27FC236}">
                <a16:creationId xmlns:a16="http://schemas.microsoft.com/office/drawing/2014/main" id="{99870319-7DEF-46F6-B895-8C861E724C7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0649" y="8315799"/>
            <a:ext cx="810653" cy="540435"/>
          </a:xfrm>
          <a:prstGeom prst="rect">
            <a:avLst/>
          </a:prstGeom>
        </p:spPr>
      </p:pic>
      <p:pic>
        <p:nvPicPr>
          <p:cNvPr id="53" name="図 52">
            <a:extLst>
              <a:ext uri="{FF2B5EF4-FFF2-40B4-BE49-F238E27FC236}">
                <a16:creationId xmlns:a16="http://schemas.microsoft.com/office/drawing/2014/main" id="{EACA030B-CB4E-4BD9-A904-CAC28013CBC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29" t="12157" r="5224" b="15394"/>
          <a:stretch/>
        </p:blipFill>
        <p:spPr>
          <a:xfrm>
            <a:off x="453167" y="6999524"/>
            <a:ext cx="1525070" cy="1741858"/>
          </a:xfrm>
          <a:prstGeom prst="rect">
            <a:avLst/>
          </a:prstGeom>
          <a:ln>
            <a:noFill/>
          </a:ln>
          <a:effectLst>
            <a:softEdge rad="38100"/>
          </a:effectLst>
        </p:spPr>
      </p:pic>
      <p:pic>
        <p:nvPicPr>
          <p:cNvPr id="55" name="図 54">
            <a:extLst>
              <a:ext uri="{FF2B5EF4-FFF2-40B4-BE49-F238E27FC236}">
                <a16:creationId xmlns:a16="http://schemas.microsoft.com/office/drawing/2014/main" id="{EA484433-A2BF-46FF-A2B8-B841E2C6C65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9972" y="9477646"/>
            <a:ext cx="179950" cy="196941"/>
          </a:xfrm>
          <a:prstGeom prst="rect">
            <a:avLst/>
          </a:prstGeom>
        </p:spPr>
      </p:pic>
      <p:grpSp>
        <p:nvGrpSpPr>
          <p:cNvPr id="40" name="グループ化 39">
            <a:extLst>
              <a:ext uri="{FF2B5EF4-FFF2-40B4-BE49-F238E27FC236}">
                <a16:creationId xmlns:a16="http://schemas.microsoft.com/office/drawing/2014/main" id="{6D016DDC-EED0-454A-8DFB-D7216E6CAF63}"/>
              </a:ext>
            </a:extLst>
          </p:cNvPr>
          <p:cNvGrpSpPr/>
          <p:nvPr/>
        </p:nvGrpSpPr>
        <p:grpSpPr>
          <a:xfrm>
            <a:off x="218732" y="3176408"/>
            <a:ext cx="3101548" cy="1187780"/>
            <a:chOff x="315095" y="3461628"/>
            <a:chExt cx="3101548" cy="1187780"/>
          </a:xfrm>
        </p:grpSpPr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BF1E21AD-5516-41F4-8971-86ACCB3C487D}"/>
                </a:ext>
              </a:extLst>
            </p:cNvPr>
            <p:cNvSpPr txBox="1"/>
            <p:nvPr/>
          </p:nvSpPr>
          <p:spPr>
            <a:xfrm>
              <a:off x="315095" y="3461628"/>
              <a:ext cx="3101548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50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１０</a:t>
              </a:r>
              <a:r>
                <a:rPr kumimoji="1" lang="en-US" altLang="ja-JP" sz="50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/</a:t>
              </a:r>
              <a:r>
                <a:rPr kumimoji="1" lang="ja-JP" altLang="en-US" sz="50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１６</a:t>
              </a:r>
              <a:r>
                <a:rPr kumimoji="1" lang="en-US" altLang="ja-JP" sz="28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(</a:t>
              </a:r>
              <a:r>
                <a:rPr kumimoji="1" lang="ja-JP" altLang="en-US" sz="28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金</a:t>
              </a:r>
              <a:r>
                <a:rPr kumimoji="1" lang="en-US" altLang="ja-JP" sz="28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)</a:t>
              </a:r>
              <a:endParaRPr kumimoji="1" lang="en-US" altLang="ja-JP" sz="4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FAACB290-850A-470E-8656-12E93800E204}"/>
                </a:ext>
              </a:extLst>
            </p:cNvPr>
            <p:cNvSpPr txBox="1"/>
            <p:nvPr/>
          </p:nvSpPr>
          <p:spPr>
            <a:xfrm>
              <a:off x="315095" y="4249298"/>
              <a:ext cx="310154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20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14</a:t>
              </a:r>
              <a:r>
                <a:rPr kumimoji="1" lang="ja-JP" altLang="en-US" sz="20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：</a:t>
              </a:r>
              <a:r>
                <a:rPr kumimoji="1" lang="en-US" altLang="ja-JP" sz="20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00</a:t>
              </a:r>
              <a:r>
                <a:rPr kumimoji="1" lang="ja-JP" altLang="en-US" sz="20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～</a:t>
              </a:r>
              <a:r>
                <a:rPr kumimoji="1" lang="en-US" altLang="ja-JP" sz="20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16</a:t>
              </a:r>
              <a:r>
                <a:rPr kumimoji="1" lang="ja-JP" altLang="en-US" sz="20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：</a:t>
              </a:r>
              <a:r>
                <a:rPr kumimoji="1" lang="en-US" altLang="ja-JP" sz="20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00</a:t>
              </a:r>
            </a:p>
          </p:txBody>
        </p:sp>
      </p:grpSp>
      <p:grpSp>
        <p:nvGrpSpPr>
          <p:cNvPr id="47" name="グループ化 46">
            <a:extLst>
              <a:ext uri="{FF2B5EF4-FFF2-40B4-BE49-F238E27FC236}">
                <a16:creationId xmlns:a16="http://schemas.microsoft.com/office/drawing/2014/main" id="{F83F1391-DCF1-4AF4-9502-4D9AF026B599}"/>
              </a:ext>
            </a:extLst>
          </p:cNvPr>
          <p:cNvGrpSpPr/>
          <p:nvPr/>
        </p:nvGrpSpPr>
        <p:grpSpPr>
          <a:xfrm>
            <a:off x="3332472" y="3332951"/>
            <a:ext cx="3314705" cy="600101"/>
            <a:chOff x="3317784" y="3638623"/>
            <a:chExt cx="3314705" cy="600101"/>
          </a:xfrm>
        </p:grpSpPr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75EEE96F-9E42-44A8-87C5-BF47AFFF252A}"/>
                </a:ext>
              </a:extLst>
            </p:cNvPr>
            <p:cNvSpPr txBox="1"/>
            <p:nvPr/>
          </p:nvSpPr>
          <p:spPr>
            <a:xfrm>
              <a:off x="4077730" y="3638623"/>
              <a:ext cx="2554759" cy="6001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000"/>
                </a:lnSpc>
              </a:pPr>
              <a:r>
                <a:rPr kumimoji="1" lang="ja-JP" altLang="en-US" sz="20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UD デジタル 教科書体 NK-R" panose="02020400000000000000" pitchFamily="18" charset="-128"/>
                  <a:ea typeface="UD デジタル 教科書体 NK-R" panose="02020400000000000000" pitchFamily="18" charset="-128"/>
                </a:rPr>
                <a:t>ミドル・シニア女性</a:t>
              </a:r>
              <a:endParaRPr kumimoji="1" lang="en-US" altLang="ja-JP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endParaRPr>
            </a:p>
            <a:p>
              <a:pPr>
                <a:lnSpc>
                  <a:spcPts val="2000"/>
                </a:lnSpc>
              </a:pPr>
              <a:r>
                <a:rPr kumimoji="1" lang="en-US" altLang="ja-JP" sz="16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UD デジタル 教科書体 NK-R" panose="02020400000000000000" pitchFamily="18" charset="-128"/>
                  <a:ea typeface="UD デジタル 教科書体 NK-R" panose="02020400000000000000" pitchFamily="18" charset="-128"/>
                </a:rPr>
                <a:t>(</a:t>
              </a:r>
              <a:r>
                <a:rPr kumimoji="1" lang="ja-JP" altLang="en-US" sz="16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UD デジタル 教科書体 NK-R" panose="02020400000000000000" pitchFamily="18" charset="-128"/>
                  <a:ea typeface="UD デジタル 教科書体 NK-R" panose="02020400000000000000" pitchFamily="18" charset="-128"/>
                </a:rPr>
                <a:t>再就職に関心のある方</a:t>
              </a:r>
              <a:r>
                <a:rPr kumimoji="1" lang="en-US" altLang="ja-JP" sz="16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UD デジタル 教科書体 NK-R" panose="02020400000000000000" pitchFamily="18" charset="-128"/>
                  <a:ea typeface="UD デジタル 教科書体 NK-R" panose="02020400000000000000" pitchFamily="18" charset="-128"/>
                </a:rPr>
                <a:t>)</a:t>
              </a:r>
            </a:p>
          </p:txBody>
        </p:sp>
        <p:sp>
          <p:nvSpPr>
            <p:cNvPr id="50" name="四角形: 角を丸くする 49">
              <a:extLst>
                <a:ext uri="{FF2B5EF4-FFF2-40B4-BE49-F238E27FC236}">
                  <a16:creationId xmlns:a16="http://schemas.microsoft.com/office/drawing/2014/main" id="{7785398E-6D8A-40B9-84FD-9FB11DD71505}"/>
                </a:ext>
              </a:extLst>
            </p:cNvPr>
            <p:cNvSpPr/>
            <p:nvPr/>
          </p:nvSpPr>
          <p:spPr>
            <a:xfrm>
              <a:off x="3317784" y="3647927"/>
              <a:ext cx="759946" cy="349955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b="1" dirty="0">
                  <a:latin typeface="UD デジタル 教科書体 NK-R" panose="02020400000000000000" pitchFamily="18" charset="-128"/>
                  <a:ea typeface="UD デジタル 教科書体 NK-R" panose="02020400000000000000" pitchFamily="18" charset="-128"/>
                </a:rPr>
                <a:t>対象</a:t>
              </a:r>
              <a:endParaRPr kumimoji="1" lang="en-US" altLang="ja-JP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endParaRPr>
            </a:p>
          </p:txBody>
        </p:sp>
      </p:grpSp>
      <p:grpSp>
        <p:nvGrpSpPr>
          <p:cNvPr id="52" name="グループ化 51">
            <a:extLst>
              <a:ext uri="{FF2B5EF4-FFF2-40B4-BE49-F238E27FC236}">
                <a16:creationId xmlns:a16="http://schemas.microsoft.com/office/drawing/2014/main" id="{BCE29ED7-D023-4972-9B28-9E688CB856C6}"/>
              </a:ext>
            </a:extLst>
          </p:cNvPr>
          <p:cNvGrpSpPr/>
          <p:nvPr/>
        </p:nvGrpSpPr>
        <p:grpSpPr>
          <a:xfrm>
            <a:off x="3332472" y="3894496"/>
            <a:ext cx="3314705" cy="454483"/>
            <a:chOff x="3317784" y="3578641"/>
            <a:chExt cx="3314705" cy="454483"/>
          </a:xfrm>
        </p:grpSpPr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7E4941B2-57EE-43C4-A90C-97F5D648DA3B}"/>
                </a:ext>
              </a:extLst>
            </p:cNvPr>
            <p:cNvSpPr txBox="1"/>
            <p:nvPr/>
          </p:nvSpPr>
          <p:spPr>
            <a:xfrm>
              <a:off x="4077730" y="3578641"/>
              <a:ext cx="2554759" cy="454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3000"/>
                </a:lnSpc>
              </a:pPr>
              <a:r>
                <a:rPr kumimoji="1" lang="ja-JP" altLang="en-US" sz="20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UD デジタル 教科書体 NK-R" panose="02020400000000000000" pitchFamily="18" charset="-128"/>
                  <a:ea typeface="UD デジタル 教科書体 NK-R" panose="02020400000000000000" pitchFamily="18" charset="-128"/>
                </a:rPr>
                <a:t>エルトピア奈良３階</a:t>
              </a:r>
              <a:endParaRPr kumimoji="1" lang="en-US" altLang="ja-JP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endParaRPr>
            </a:p>
          </p:txBody>
        </p:sp>
        <p:sp>
          <p:nvSpPr>
            <p:cNvPr id="56" name="四角形: 角を丸くする 55">
              <a:extLst>
                <a:ext uri="{FF2B5EF4-FFF2-40B4-BE49-F238E27FC236}">
                  <a16:creationId xmlns:a16="http://schemas.microsoft.com/office/drawing/2014/main" id="{564CC1E8-C9B2-4BF2-AEB7-92503A5AB194}"/>
                </a:ext>
              </a:extLst>
            </p:cNvPr>
            <p:cNvSpPr/>
            <p:nvPr/>
          </p:nvSpPr>
          <p:spPr>
            <a:xfrm>
              <a:off x="3317784" y="3647927"/>
              <a:ext cx="759946" cy="349955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b="1" dirty="0">
                  <a:latin typeface="UD デジタル 教科書体 NK-R" panose="02020400000000000000" pitchFamily="18" charset="-128"/>
                  <a:ea typeface="UD デジタル 教科書体 NK-R" panose="02020400000000000000" pitchFamily="18" charset="-128"/>
                </a:rPr>
                <a:t>場所</a:t>
              </a:r>
            </a:p>
          </p:txBody>
        </p:sp>
      </p:grp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A6B17929-C483-426D-A822-57ADD528608D}"/>
              </a:ext>
            </a:extLst>
          </p:cNvPr>
          <p:cNvSpPr txBox="1"/>
          <p:nvPr/>
        </p:nvSpPr>
        <p:spPr>
          <a:xfrm>
            <a:off x="4077987" y="4270193"/>
            <a:ext cx="297032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・</a:t>
            </a:r>
            <a:r>
              <a:rPr kumimoji="1" lang="en-US" altLang="ja-JP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JR</a:t>
            </a:r>
            <a:r>
              <a:rPr kumimoji="1" lang="ja-JP" altLang="en-US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奈良駅から徒歩</a:t>
            </a:r>
            <a:r>
              <a:rPr kumimoji="1" lang="en-US" altLang="ja-JP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15</a:t>
            </a:r>
            <a:r>
              <a:rPr kumimoji="1" lang="ja-JP" altLang="en-US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分</a:t>
            </a:r>
            <a:endParaRPr kumimoji="1" lang="en-US" altLang="ja-JP" sz="1100" dirty="0">
              <a:solidFill>
                <a:schemeClr val="tx1">
                  <a:lumMod val="95000"/>
                  <a:lumOff val="5000"/>
                </a:schemeClr>
              </a:solidFill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  <a:p>
            <a:r>
              <a:rPr kumimoji="1" lang="ja-JP" altLang="en-US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・市内循環内回りバス　「瓦町」バス停すぐ</a:t>
            </a:r>
            <a:endParaRPr kumimoji="1" lang="en-US" altLang="ja-JP" sz="1200" dirty="0">
              <a:solidFill>
                <a:schemeClr val="tx1">
                  <a:lumMod val="95000"/>
                  <a:lumOff val="5000"/>
                </a:schemeClr>
              </a:solidFill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338BECE2-A140-4B6B-A3C1-E61C0F1246A1}"/>
              </a:ext>
            </a:extLst>
          </p:cNvPr>
          <p:cNvSpPr txBox="1"/>
          <p:nvPr/>
        </p:nvSpPr>
        <p:spPr>
          <a:xfrm>
            <a:off x="6331728" y="4743718"/>
            <a:ext cx="369332" cy="198184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kumimoji="1" lang="ja-JP" altLang="en-US" sz="1200" b="1" spc="-100" dirty="0">
                <a:solidFill>
                  <a:srgbClr val="004654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公共交通機関をご利用ください</a:t>
            </a:r>
            <a:endParaRPr kumimoji="1" lang="en-US" altLang="ja-JP" sz="1400" b="1" spc="-100" dirty="0">
              <a:solidFill>
                <a:srgbClr val="004654"/>
              </a:solidFill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7F1426B2-4A02-483D-A562-79BC4B0A70C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70377" y="8771705"/>
            <a:ext cx="998123" cy="1006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73692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408</TotalTime>
  <Words>240</Words>
  <Application>Microsoft Office PowerPoint</Application>
  <PresentationFormat>A4 210 x 297 mm</PresentationFormat>
  <Paragraphs>42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BIZ UDPゴシック</vt:lpstr>
      <vt:lpstr>UD デジタル 教科書体 NK-R</vt:lpstr>
      <vt:lpstr>Arial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栗山 穂翔</dc:creator>
  <cp:lastModifiedBy>栗山 穂翔</cp:lastModifiedBy>
  <cp:revision>39</cp:revision>
  <cp:lastPrinted>2026-09-08T06:25:26Z</cp:lastPrinted>
  <dcterms:created xsi:type="dcterms:W3CDTF">2026-08-27T09:16:47Z</dcterms:created>
  <dcterms:modified xsi:type="dcterms:W3CDTF">2026-09-11T11:02:04Z</dcterms:modified>
</cp:coreProperties>
</file>