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89" r:id="rId2"/>
    <p:sldId id="287" r:id="rId3"/>
  </p:sldIdLst>
  <p:sldSz cx="7434263" cy="10404475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野村 祐司" initials="野村" lastIdx="1" clrIdx="0">
    <p:extLst>
      <p:ext uri="{19B8F6BF-5375-455C-9EA6-DF929625EA0E}">
        <p15:presenceInfo xmlns:p15="http://schemas.microsoft.com/office/powerpoint/2012/main" userId="S-1-5-21-752668841-245364886-3801698529-6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8FAADC"/>
    <a:srgbClr val="767171"/>
    <a:srgbClr val="ED5924"/>
    <a:srgbClr val="B0664C"/>
    <a:srgbClr val="E9EBF5"/>
    <a:srgbClr val="FCECE8"/>
    <a:srgbClr val="FFFFFF"/>
    <a:srgbClr val="0432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7" autoAdjust="0"/>
    <p:restoredTop sz="93750" autoAdjust="0"/>
  </p:normalViewPr>
  <p:slideViewPr>
    <p:cSldViewPr snapToGrid="0">
      <p:cViewPr>
        <p:scale>
          <a:sx n="75" d="100"/>
          <a:sy n="75" d="100"/>
        </p:scale>
        <p:origin x="840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9"/>
            <a:ext cx="3048770" cy="510281"/>
          </a:xfrm>
          <a:prstGeom prst="rect">
            <a:avLst/>
          </a:prstGeom>
        </p:spPr>
        <p:txBody>
          <a:bodyPr vert="horz" lIns="94636" tIns="47318" rIns="94636" bIns="47318" rtlCol="0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3791" y="9"/>
            <a:ext cx="3048768" cy="510281"/>
          </a:xfrm>
          <a:prstGeom prst="rect">
            <a:avLst/>
          </a:prstGeom>
        </p:spPr>
        <p:txBody>
          <a:bodyPr vert="horz" lIns="94636" tIns="47318" rIns="94636" bIns="47318" rtlCol="0"/>
          <a:lstStyle>
            <a:lvl1pPr algn="r">
              <a:defRPr sz="1500"/>
            </a:lvl1pPr>
          </a:lstStyle>
          <a:p>
            <a:fld id="{164B3F76-56B1-BA44-AA3A-7F2530A18DA4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270000"/>
            <a:ext cx="2452687" cy="343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6" tIns="47318" rIns="94636" bIns="47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2932" y="4891850"/>
            <a:ext cx="5628363" cy="4002118"/>
          </a:xfrm>
          <a:prstGeom prst="rect">
            <a:avLst/>
          </a:prstGeom>
        </p:spPr>
        <p:txBody>
          <a:bodyPr vert="horz" lIns="94636" tIns="47318" rIns="94636" bIns="47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654490"/>
            <a:ext cx="3048770" cy="510281"/>
          </a:xfrm>
          <a:prstGeom prst="rect">
            <a:avLst/>
          </a:prstGeom>
        </p:spPr>
        <p:txBody>
          <a:bodyPr vert="horz" lIns="94636" tIns="47318" rIns="94636" bIns="47318" rtlCol="0" anchor="b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3791" y="9654490"/>
            <a:ext cx="3048768" cy="510281"/>
          </a:xfrm>
          <a:prstGeom prst="rect">
            <a:avLst/>
          </a:prstGeom>
        </p:spPr>
        <p:txBody>
          <a:bodyPr vert="horz" lIns="94636" tIns="47318" rIns="94636" bIns="47318" rtlCol="0" anchor="b"/>
          <a:lstStyle>
            <a:lvl1pPr algn="r">
              <a:defRPr sz="1500"/>
            </a:lvl1pPr>
          </a:lstStyle>
          <a:p>
            <a:fld id="{2455DF62-8289-B84B-8588-34A7C735A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5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1pPr>
    <a:lvl2pPr marL="509641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2pPr>
    <a:lvl3pPr marL="1019282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3pPr>
    <a:lvl4pPr marL="1528923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4pPr>
    <a:lvl5pPr marL="2038563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5pPr>
    <a:lvl6pPr marL="2548204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6pPr>
    <a:lvl7pPr marL="3057845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7pPr>
    <a:lvl8pPr marL="3567486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8pPr>
    <a:lvl9pPr marL="4077127" algn="l" defTabSz="1019282" rtl="0" eaLnBrk="1" latinLnBrk="0" hangingPunct="1">
      <a:defRPr kumimoji="1" sz="13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08238" y="1308100"/>
            <a:ext cx="2525712" cy="35369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6798C-CBEA-3F45-88B5-8B27946DA23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71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90763" y="1270000"/>
            <a:ext cx="2452687" cy="34337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5DF62-8289-B84B-8588-34A7C735A7D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31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70" y="1702772"/>
            <a:ext cx="6319124" cy="3622299"/>
          </a:xfrm>
        </p:spPr>
        <p:txBody>
          <a:bodyPr anchor="b"/>
          <a:lstStyle>
            <a:lvl1pPr algn="ctr">
              <a:defRPr sz="48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283" y="5464758"/>
            <a:ext cx="5575697" cy="2512006"/>
          </a:xfrm>
        </p:spPr>
        <p:txBody>
          <a:bodyPr/>
          <a:lstStyle>
            <a:lvl1pPr marL="0" indent="0" algn="ctr">
              <a:buNone/>
              <a:defRPr sz="1951"/>
            </a:lvl1pPr>
            <a:lvl2pPr marL="371692" indent="0" algn="ctr">
              <a:buNone/>
              <a:defRPr sz="1626"/>
            </a:lvl2pPr>
            <a:lvl3pPr marL="743383" indent="0" algn="ctr">
              <a:buNone/>
              <a:defRPr sz="1463"/>
            </a:lvl3pPr>
            <a:lvl4pPr marL="1115075" indent="0" algn="ctr">
              <a:buNone/>
              <a:defRPr sz="1301"/>
            </a:lvl4pPr>
            <a:lvl5pPr marL="1486766" indent="0" algn="ctr">
              <a:buNone/>
              <a:defRPr sz="1301"/>
            </a:lvl5pPr>
            <a:lvl6pPr marL="1858458" indent="0" algn="ctr">
              <a:buNone/>
              <a:defRPr sz="1301"/>
            </a:lvl6pPr>
            <a:lvl7pPr marL="2230149" indent="0" algn="ctr">
              <a:buNone/>
              <a:defRPr sz="1301"/>
            </a:lvl7pPr>
            <a:lvl8pPr marL="2601840" indent="0" algn="ctr">
              <a:buNone/>
              <a:defRPr sz="1301"/>
            </a:lvl8pPr>
            <a:lvl9pPr marL="2973532" indent="0" algn="ctr">
              <a:buNone/>
              <a:defRPr sz="130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2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9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20146" y="553942"/>
            <a:ext cx="1603013" cy="88173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07" y="553942"/>
            <a:ext cx="4716111" cy="88173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34" y="2593896"/>
            <a:ext cx="6412052" cy="4327972"/>
          </a:xfrm>
        </p:spPr>
        <p:txBody>
          <a:bodyPr anchor="b"/>
          <a:lstStyle>
            <a:lvl1pPr>
              <a:defRPr sz="48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34" y="6962813"/>
            <a:ext cx="6412052" cy="2275978"/>
          </a:xfrm>
        </p:spPr>
        <p:txBody>
          <a:bodyPr/>
          <a:lstStyle>
            <a:lvl1pPr marL="0" indent="0">
              <a:buNone/>
              <a:defRPr sz="1951">
                <a:solidFill>
                  <a:schemeClr val="tx1"/>
                </a:solidFill>
              </a:defRPr>
            </a:lvl1pPr>
            <a:lvl2pPr marL="371692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2pPr>
            <a:lvl3pPr marL="743383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5075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4pPr>
            <a:lvl5pPr marL="1486766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5pPr>
            <a:lvl6pPr marL="1858458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6pPr>
            <a:lvl7pPr marL="2230149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7pPr>
            <a:lvl8pPr marL="2601840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8pPr>
            <a:lvl9pPr marL="2973532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05" y="2769710"/>
            <a:ext cx="3159562" cy="6601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3596" y="2769710"/>
            <a:ext cx="3159562" cy="6601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67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74" y="553946"/>
            <a:ext cx="6412052" cy="20110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76" y="2550544"/>
            <a:ext cx="3145041" cy="1249981"/>
          </a:xfrm>
        </p:spPr>
        <p:txBody>
          <a:bodyPr anchor="b"/>
          <a:lstStyle>
            <a:lvl1pPr marL="0" indent="0">
              <a:buNone/>
              <a:defRPr sz="1951" b="1"/>
            </a:lvl1pPr>
            <a:lvl2pPr marL="371692" indent="0">
              <a:buNone/>
              <a:defRPr sz="1626" b="1"/>
            </a:lvl2pPr>
            <a:lvl3pPr marL="743383" indent="0">
              <a:buNone/>
              <a:defRPr sz="1463" b="1"/>
            </a:lvl3pPr>
            <a:lvl4pPr marL="1115075" indent="0">
              <a:buNone/>
              <a:defRPr sz="1301" b="1"/>
            </a:lvl4pPr>
            <a:lvl5pPr marL="1486766" indent="0">
              <a:buNone/>
              <a:defRPr sz="1301" b="1"/>
            </a:lvl5pPr>
            <a:lvl6pPr marL="1858458" indent="0">
              <a:buNone/>
              <a:defRPr sz="1301" b="1"/>
            </a:lvl6pPr>
            <a:lvl7pPr marL="2230149" indent="0">
              <a:buNone/>
              <a:defRPr sz="1301" b="1"/>
            </a:lvl7pPr>
            <a:lvl8pPr marL="2601840" indent="0">
              <a:buNone/>
              <a:defRPr sz="1301" b="1"/>
            </a:lvl8pPr>
            <a:lvl9pPr marL="2973532" indent="0">
              <a:buNone/>
              <a:defRPr sz="130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76" y="3800523"/>
            <a:ext cx="3145041" cy="55899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3596" y="2550544"/>
            <a:ext cx="3160530" cy="1249981"/>
          </a:xfrm>
        </p:spPr>
        <p:txBody>
          <a:bodyPr anchor="b"/>
          <a:lstStyle>
            <a:lvl1pPr marL="0" indent="0">
              <a:buNone/>
              <a:defRPr sz="1951" b="1"/>
            </a:lvl1pPr>
            <a:lvl2pPr marL="371692" indent="0">
              <a:buNone/>
              <a:defRPr sz="1626" b="1"/>
            </a:lvl2pPr>
            <a:lvl3pPr marL="743383" indent="0">
              <a:buNone/>
              <a:defRPr sz="1463" b="1"/>
            </a:lvl3pPr>
            <a:lvl4pPr marL="1115075" indent="0">
              <a:buNone/>
              <a:defRPr sz="1301" b="1"/>
            </a:lvl4pPr>
            <a:lvl5pPr marL="1486766" indent="0">
              <a:buNone/>
              <a:defRPr sz="1301" b="1"/>
            </a:lvl5pPr>
            <a:lvl6pPr marL="1858458" indent="0">
              <a:buNone/>
              <a:defRPr sz="1301" b="1"/>
            </a:lvl6pPr>
            <a:lvl7pPr marL="2230149" indent="0">
              <a:buNone/>
              <a:defRPr sz="1301" b="1"/>
            </a:lvl7pPr>
            <a:lvl8pPr marL="2601840" indent="0">
              <a:buNone/>
              <a:defRPr sz="1301" b="1"/>
            </a:lvl8pPr>
            <a:lvl9pPr marL="2973532" indent="0">
              <a:buNone/>
              <a:defRPr sz="130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63596" y="3800523"/>
            <a:ext cx="3160530" cy="55899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2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4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19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75" y="693632"/>
            <a:ext cx="2397743" cy="2427711"/>
          </a:xfrm>
        </p:spPr>
        <p:txBody>
          <a:bodyPr anchor="b"/>
          <a:lstStyle>
            <a:lvl1pPr>
              <a:defRPr sz="26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530" y="1498056"/>
            <a:ext cx="3763596" cy="7393921"/>
          </a:xfrm>
        </p:spPr>
        <p:txBody>
          <a:bodyPr/>
          <a:lstStyle>
            <a:lvl1pPr>
              <a:defRPr sz="2602"/>
            </a:lvl1pPr>
            <a:lvl2pPr>
              <a:defRPr sz="2276"/>
            </a:lvl2pPr>
            <a:lvl3pPr>
              <a:defRPr sz="1951"/>
            </a:lvl3pPr>
            <a:lvl4pPr>
              <a:defRPr sz="1626"/>
            </a:lvl4pPr>
            <a:lvl5pPr>
              <a:defRPr sz="1626"/>
            </a:lvl5pPr>
            <a:lvl6pPr>
              <a:defRPr sz="1626"/>
            </a:lvl6pPr>
            <a:lvl7pPr>
              <a:defRPr sz="1626"/>
            </a:lvl7pPr>
            <a:lvl8pPr>
              <a:defRPr sz="1626"/>
            </a:lvl8pPr>
            <a:lvl9pPr>
              <a:defRPr sz="16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75" y="3121345"/>
            <a:ext cx="2397743" cy="5782673"/>
          </a:xfrm>
        </p:spPr>
        <p:txBody>
          <a:bodyPr/>
          <a:lstStyle>
            <a:lvl1pPr marL="0" indent="0">
              <a:buNone/>
              <a:defRPr sz="1301"/>
            </a:lvl1pPr>
            <a:lvl2pPr marL="371692" indent="0">
              <a:buNone/>
              <a:defRPr sz="1138"/>
            </a:lvl2pPr>
            <a:lvl3pPr marL="743383" indent="0">
              <a:buNone/>
              <a:defRPr sz="976"/>
            </a:lvl3pPr>
            <a:lvl4pPr marL="1115075" indent="0">
              <a:buNone/>
              <a:defRPr sz="813"/>
            </a:lvl4pPr>
            <a:lvl5pPr marL="1486766" indent="0">
              <a:buNone/>
              <a:defRPr sz="813"/>
            </a:lvl5pPr>
            <a:lvl6pPr marL="1858458" indent="0">
              <a:buNone/>
              <a:defRPr sz="813"/>
            </a:lvl6pPr>
            <a:lvl7pPr marL="2230149" indent="0">
              <a:buNone/>
              <a:defRPr sz="813"/>
            </a:lvl7pPr>
            <a:lvl8pPr marL="2601840" indent="0">
              <a:buNone/>
              <a:defRPr sz="813"/>
            </a:lvl8pPr>
            <a:lvl9pPr marL="2973532" indent="0">
              <a:buNone/>
              <a:defRPr sz="8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4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75" y="693632"/>
            <a:ext cx="2397743" cy="2427711"/>
          </a:xfrm>
        </p:spPr>
        <p:txBody>
          <a:bodyPr anchor="b"/>
          <a:lstStyle>
            <a:lvl1pPr>
              <a:defRPr sz="26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60530" y="1498056"/>
            <a:ext cx="3763596" cy="7393921"/>
          </a:xfrm>
        </p:spPr>
        <p:txBody>
          <a:bodyPr anchor="t"/>
          <a:lstStyle>
            <a:lvl1pPr marL="0" indent="0">
              <a:buNone/>
              <a:defRPr sz="2602"/>
            </a:lvl1pPr>
            <a:lvl2pPr marL="371692" indent="0">
              <a:buNone/>
              <a:defRPr sz="2276"/>
            </a:lvl2pPr>
            <a:lvl3pPr marL="743383" indent="0">
              <a:buNone/>
              <a:defRPr sz="1951"/>
            </a:lvl3pPr>
            <a:lvl4pPr marL="1115075" indent="0">
              <a:buNone/>
              <a:defRPr sz="1626"/>
            </a:lvl4pPr>
            <a:lvl5pPr marL="1486766" indent="0">
              <a:buNone/>
              <a:defRPr sz="1626"/>
            </a:lvl5pPr>
            <a:lvl6pPr marL="1858458" indent="0">
              <a:buNone/>
              <a:defRPr sz="1626"/>
            </a:lvl6pPr>
            <a:lvl7pPr marL="2230149" indent="0">
              <a:buNone/>
              <a:defRPr sz="1626"/>
            </a:lvl7pPr>
            <a:lvl8pPr marL="2601840" indent="0">
              <a:buNone/>
              <a:defRPr sz="1626"/>
            </a:lvl8pPr>
            <a:lvl9pPr marL="2973532" indent="0">
              <a:buNone/>
              <a:defRPr sz="162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75" y="3121345"/>
            <a:ext cx="2397743" cy="5782673"/>
          </a:xfrm>
        </p:spPr>
        <p:txBody>
          <a:bodyPr/>
          <a:lstStyle>
            <a:lvl1pPr marL="0" indent="0">
              <a:buNone/>
              <a:defRPr sz="1301"/>
            </a:lvl1pPr>
            <a:lvl2pPr marL="371692" indent="0">
              <a:buNone/>
              <a:defRPr sz="1138"/>
            </a:lvl2pPr>
            <a:lvl3pPr marL="743383" indent="0">
              <a:buNone/>
              <a:defRPr sz="976"/>
            </a:lvl3pPr>
            <a:lvl4pPr marL="1115075" indent="0">
              <a:buNone/>
              <a:defRPr sz="813"/>
            </a:lvl4pPr>
            <a:lvl5pPr marL="1486766" indent="0">
              <a:buNone/>
              <a:defRPr sz="813"/>
            </a:lvl5pPr>
            <a:lvl6pPr marL="1858458" indent="0">
              <a:buNone/>
              <a:defRPr sz="813"/>
            </a:lvl6pPr>
            <a:lvl7pPr marL="2230149" indent="0">
              <a:buNone/>
              <a:defRPr sz="813"/>
            </a:lvl7pPr>
            <a:lvl8pPr marL="2601840" indent="0">
              <a:buNone/>
              <a:defRPr sz="813"/>
            </a:lvl8pPr>
            <a:lvl9pPr marL="2973532" indent="0">
              <a:buNone/>
              <a:defRPr sz="8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24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106" y="553946"/>
            <a:ext cx="6412052" cy="2011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06" y="2769710"/>
            <a:ext cx="6412052" cy="660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06" y="9643409"/>
            <a:ext cx="1672709" cy="553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B763-27EE-4BB4-B7DA-662E58DBB545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2600" y="9643409"/>
            <a:ext cx="2509064" cy="553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0448" y="9643409"/>
            <a:ext cx="1672709" cy="553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55CF-7339-4B96-9927-2D92AD8F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05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3383" rtl="0" eaLnBrk="1" latinLnBrk="0" hangingPunct="1">
        <a:lnSpc>
          <a:spcPct val="90000"/>
        </a:lnSpc>
        <a:spcBef>
          <a:spcPct val="0"/>
        </a:spcBef>
        <a:buNone/>
        <a:defRPr kumimoji="1" sz="3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846" indent="-185846" algn="l" defTabSz="743383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6" kern="1200">
          <a:solidFill>
            <a:schemeClr val="tx1"/>
          </a:solidFill>
          <a:latin typeface="+mn-lt"/>
          <a:ea typeface="+mn-ea"/>
          <a:cs typeface="+mn-cs"/>
        </a:defRPr>
      </a:lvl1pPr>
      <a:lvl2pPr marL="557537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29229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626" kern="1200">
          <a:solidFill>
            <a:schemeClr val="tx1"/>
          </a:solidFill>
          <a:latin typeface="+mn-lt"/>
          <a:ea typeface="+mn-ea"/>
          <a:cs typeface="+mn-cs"/>
        </a:defRPr>
      </a:lvl3pPr>
      <a:lvl4pPr marL="1300921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2611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4303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994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7686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9378" indent="-185846" algn="l" defTabSz="74338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692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383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5075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766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8458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30149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1840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3532" algn="l" defTabSz="743383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gif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13.jpg"/><Relationship Id="rId23" Type="http://schemas.openxmlformats.org/officeDocument/2006/relationships/image" Target="../media/image21.svg"/><Relationship Id="rId10" Type="http://schemas.openxmlformats.org/officeDocument/2006/relationships/image" Target="../media/image8.jpe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24.png"/><Relationship Id="rId21" Type="http://schemas.openxmlformats.org/officeDocument/2006/relationships/image" Target="../media/image36.png"/><Relationship Id="rId7" Type="http://schemas.openxmlformats.org/officeDocument/2006/relationships/image" Target="../media/image17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6.svg"/><Relationship Id="rId5" Type="http://schemas.openxmlformats.org/officeDocument/2006/relationships/image" Target="../media/image23.svg"/><Relationship Id="rId15" Type="http://schemas.openxmlformats.org/officeDocument/2006/relationships/image" Target="../media/image30.sv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22.png"/><Relationship Id="rId9" Type="http://schemas.openxmlformats.org/officeDocument/2006/relationships/image" Target="../media/image19.svg"/><Relationship Id="rId14" Type="http://schemas.openxmlformats.org/officeDocument/2006/relationships/image" Target="../media/image29.png"/><Relationship Id="rId22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図 107">
            <a:extLst>
              <a:ext uri="{FF2B5EF4-FFF2-40B4-BE49-F238E27FC236}">
                <a16:creationId xmlns:a16="http://schemas.microsoft.com/office/drawing/2014/main" id="{41831CDC-1040-2F30-79D4-AA0E6B0AA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/>
          <a:stretch/>
        </p:blipFill>
        <p:spPr>
          <a:xfrm>
            <a:off x="-1" y="-409"/>
            <a:ext cx="7434263" cy="4273347"/>
          </a:xfrm>
          <a:prstGeom prst="rect">
            <a:avLst/>
          </a:prstGeom>
          <a:effectLst/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355915A-F7A4-084C-A931-68CE2653CDA6}"/>
              </a:ext>
            </a:extLst>
          </p:cNvPr>
          <p:cNvSpPr/>
          <p:nvPr/>
        </p:nvSpPr>
        <p:spPr>
          <a:xfrm>
            <a:off x="150339" y="59622"/>
            <a:ext cx="7283924" cy="159200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ja-JP" sz="32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8</a:t>
            </a:r>
            <a:r>
              <a:rPr lang="ja-JP" altLang="en-US" sz="32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市町</a:t>
            </a:r>
            <a:r>
              <a:rPr lang="en-US" altLang="ja-JP" sz="32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21</a:t>
            </a:r>
            <a:r>
              <a:rPr lang="ja-JP" altLang="en-US" sz="32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施設</a:t>
            </a:r>
            <a:r>
              <a:rPr lang="ja-JP" altLang="en-US" sz="28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</a:t>
            </a:r>
            <a:r>
              <a:rPr lang="ja-JP" altLang="en-US" sz="32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体育・文化施設</a:t>
            </a:r>
            <a:endParaRPr lang="en-US" altLang="ja-JP" sz="3200" b="1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r"/>
            <a:r>
              <a:rPr lang="ja-JP" altLang="en-US" sz="28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の相互利用が可能となります！</a:t>
            </a:r>
            <a:endParaRPr lang="ja-JP" altLang="en-US" sz="2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72421276-3971-6F45-BE90-633A018E6895}"/>
              </a:ext>
            </a:extLst>
          </p:cNvPr>
          <p:cNvSpPr/>
          <p:nvPr/>
        </p:nvSpPr>
        <p:spPr>
          <a:xfrm>
            <a:off x="-633194" y="-624481"/>
            <a:ext cx="2513706" cy="23707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000" b="1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CDD30E8-7123-41F8-904D-FBB4C8B285DB}"/>
              </a:ext>
            </a:extLst>
          </p:cNvPr>
          <p:cNvSpPr/>
          <p:nvPr/>
        </p:nvSpPr>
        <p:spPr>
          <a:xfrm>
            <a:off x="-25018" y="3354237"/>
            <a:ext cx="7577422" cy="87498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631789F-5D61-4950-9C67-030700793520}"/>
              </a:ext>
            </a:extLst>
          </p:cNvPr>
          <p:cNvGrpSpPr/>
          <p:nvPr/>
        </p:nvGrpSpPr>
        <p:grpSpPr>
          <a:xfrm>
            <a:off x="3765006" y="4352917"/>
            <a:ext cx="3505473" cy="492510"/>
            <a:chOff x="3765006" y="7655672"/>
            <a:chExt cx="3505473" cy="492510"/>
          </a:xfrm>
        </p:grpSpPr>
        <p:sp>
          <p:nvSpPr>
            <p:cNvPr id="106" name="角丸四角形 105">
              <a:extLst>
                <a:ext uri="{FF2B5EF4-FFF2-40B4-BE49-F238E27FC236}">
                  <a16:creationId xmlns:a16="http://schemas.microsoft.com/office/drawing/2014/main" id="{C36D6D51-90E1-F742-A809-74586217A0B0}"/>
                </a:ext>
              </a:extLst>
            </p:cNvPr>
            <p:cNvSpPr/>
            <p:nvPr/>
          </p:nvSpPr>
          <p:spPr>
            <a:xfrm>
              <a:off x="4066479" y="7731267"/>
              <a:ext cx="3204000" cy="30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4783" tIns="42793" rIns="134783" bIns="427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ja-JP" altLang="en-US" sz="1311" kern="100"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93DE54F-282C-49A5-B86E-B664F1C31811}"/>
                </a:ext>
              </a:extLst>
            </p:cNvPr>
            <p:cNvGrpSpPr/>
            <p:nvPr/>
          </p:nvGrpSpPr>
          <p:grpSpPr>
            <a:xfrm>
              <a:off x="3765006" y="7655672"/>
              <a:ext cx="3425365" cy="492510"/>
              <a:chOff x="3765006" y="7655672"/>
              <a:chExt cx="3425365" cy="492510"/>
            </a:xfrm>
          </p:grpSpPr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3D5C8CC2-E7B7-DD4D-BF58-0103A2FE47CD}"/>
                  </a:ext>
                </a:extLst>
              </p:cNvPr>
              <p:cNvSpPr/>
              <p:nvPr/>
            </p:nvSpPr>
            <p:spPr>
              <a:xfrm>
                <a:off x="3782131" y="7655672"/>
                <a:ext cx="3408240" cy="4925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5587" tIns="42793" rIns="85587" bIns="4279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ja-JP" altLang="en-US" sz="1600" b="1" kern="1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　　便利になること</a:t>
                </a:r>
                <a:endParaRPr lang="en-US" altLang="ja-JP" sz="1200" kern="1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41B0E32-F36C-49E9-AEDC-EE29A5BC8759}"/>
                  </a:ext>
                </a:extLst>
              </p:cNvPr>
              <p:cNvGrpSpPr/>
              <p:nvPr/>
            </p:nvGrpSpPr>
            <p:grpSpPr>
              <a:xfrm>
                <a:off x="3765006" y="7708173"/>
                <a:ext cx="373534" cy="375769"/>
                <a:chOff x="3765006" y="7708173"/>
                <a:chExt cx="373534" cy="375769"/>
              </a:xfrm>
            </p:grpSpPr>
            <p:sp>
              <p:nvSpPr>
                <p:cNvPr id="109" name="円/楕円 45">
                  <a:extLst>
                    <a:ext uri="{FF2B5EF4-FFF2-40B4-BE49-F238E27FC236}">
                      <a16:creationId xmlns:a16="http://schemas.microsoft.com/office/drawing/2014/main" id="{4392AB0E-9C25-C24E-9741-2FF7A63AA9BA}"/>
                    </a:ext>
                  </a:extLst>
                </p:cNvPr>
                <p:cNvSpPr/>
                <p:nvPr/>
              </p:nvSpPr>
              <p:spPr>
                <a:xfrm>
                  <a:off x="3765006" y="7708173"/>
                  <a:ext cx="373534" cy="3757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7" name="グラフィックス 98" descr="電球と歯車">
                  <a:extLst>
                    <a:ext uri="{FF2B5EF4-FFF2-40B4-BE49-F238E27FC236}">
                      <a16:creationId xmlns:a16="http://schemas.microsoft.com/office/drawing/2014/main" id="{8A80E697-6535-4846-93F8-F30E95FC7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2131" y="7716397"/>
                  <a:ext cx="341904" cy="35770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D6CD8B6-E9A4-5B45-98B1-498803BBDEE5}"/>
              </a:ext>
            </a:extLst>
          </p:cNvPr>
          <p:cNvSpPr/>
          <p:nvPr/>
        </p:nvSpPr>
        <p:spPr>
          <a:xfrm>
            <a:off x="3835826" y="6015917"/>
            <a:ext cx="3571503" cy="1422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14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✅</a:t>
            </a:r>
            <a:r>
              <a:rPr lang="ja-JP" altLang="en-US" sz="12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対象</a:t>
            </a:r>
            <a:r>
              <a:rPr lang="en-US" altLang="ja-JP" sz="12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sz="12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施設の予約・利用が可能</a:t>
            </a:r>
            <a:endParaRPr lang="en-US" altLang="ja-JP" sz="12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7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4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19" indent="-174619" algn="just"/>
            <a:r>
              <a:rPr lang="ja-JP" altLang="en-US" sz="14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✅</a:t>
            </a:r>
            <a:r>
              <a:rPr lang="ja-JP" altLang="en-US" sz="12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予約条件や施設利用料が市・町内料金を適用</a:t>
            </a:r>
            <a:endParaRPr lang="en-US" altLang="ja-JP" sz="12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19" indent="-174619" algn="just"/>
            <a:endParaRPr lang="en-US" altLang="ja-JP" sz="7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19" indent="-174619" algn="just"/>
            <a:r>
              <a:rPr lang="ja-JP" altLang="en-US" sz="14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✅</a:t>
            </a:r>
            <a:r>
              <a:rPr lang="ja-JP" altLang="en-US" sz="12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一部施設のみ「在勤者」も市・町内料金を適用</a:t>
            </a:r>
            <a:endParaRPr lang="en-US" altLang="ja-JP" sz="12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19" indent="-174619" algn="just"/>
            <a:endParaRPr lang="en-US" altLang="ja-JP" sz="7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19" indent="-174619" algn="just"/>
            <a:endParaRPr lang="en-US" altLang="ja-JP" sz="4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19" indent="-174619" algn="just"/>
            <a:r>
              <a:rPr lang="ja-JP" altLang="en-US" sz="14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✅</a:t>
            </a:r>
            <a:r>
              <a:rPr lang="ja-JP" altLang="en-US" sz="1200" b="1" u="sng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一部施設のみ「オンライン予約」が可能</a:t>
            </a:r>
            <a:endParaRPr lang="en-US" altLang="ja-JP" sz="1200" b="1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EBC4A1E-E365-E144-A38F-89E9128B3097}"/>
              </a:ext>
            </a:extLst>
          </p:cNvPr>
          <p:cNvSpPr/>
          <p:nvPr/>
        </p:nvSpPr>
        <p:spPr>
          <a:xfrm>
            <a:off x="150339" y="4864294"/>
            <a:ext cx="3372492" cy="441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400" b="1" u="sng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８</a:t>
            </a:r>
            <a:r>
              <a:rPr lang="ja-JP" altLang="en-US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自治体のいずれかにお住まい又は在勤の方</a:t>
            </a:r>
            <a:endParaRPr lang="en-US" altLang="ja-JP" sz="1200" b="1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AEBC4A1E-E365-E144-A38F-89E9128B3097}"/>
              </a:ext>
            </a:extLst>
          </p:cNvPr>
          <p:cNvSpPr/>
          <p:nvPr/>
        </p:nvSpPr>
        <p:spPr>
          <a:xfrm>
            <a:off x="3835825" y="4719612"/>
            <a:ext cx="3469138" cy="130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400" b="1" u="sng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８</a:t>
            </a:r>
            <a:r>
              <a:rPr lang="ja-JP" altLang="en-US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自治体にお住まい又は在勤の方で、対象施設を利用する場合は、以下の点が便利になります。</a:t>
            </a:r>
            <a:endParaRPr lang="en-US" altLang="ja-JP" sz="1200" b="1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500" b="1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223831" indent="-223831" algn="just"/>
            <a:r>
              <a:rPr lang="ja-JP" altLang="en-US" sz="105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例：広陵町にお住まいの方が葛城市の施設を予約・利用する際に、葛城市民の利用条件が一部適用されます。</a:t>
            </a:r>
            <a:endParaRPr lang="en-US" altLang="ja-JP" sz="105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89B3295-E888-45E5-A857-F7DED09DF3BA}"/>
              </a:ext>
            </a:extLst>
          </p:cNvPr>
          <p:cNvGrpSpPr/>
          <p:nvPr/>
        </p:nvGrpSpPr>
        <p:grpSpPr>
          <a:xfrm>
            <a:off x="101022" y="4357727"/>
            <a:ext cx="3513007" cy="492510"/>
            <a:chOff x="101021" y="7665343"/>
            <a:chExt cx="3513007" cy="49251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4510110-A2E0-4886-9DAB-510F1702EB31}"/>
                </a:ext>
              </a:extLst>
            </p:cNvPr>
            <p:cNvGrpSpPr/>
            <p:nvPr/>
          </p:nvGrpSpPr>
          <p:grpSpPr>
            <a:xfrm>
              <a:off x="101021" y="7698335"/>
              <a:ext cx="3513007" cy="382227"/>
              <a:chOff x="101021" y="7698335"/>
              <a:chExt cx="3513007" cy="382227"/>
            </a:xfrm>
          </p:grpSpPr>
          <p:sp>
            <p:nvSpPr>
              <p:cNvPr id="81" name="角丸四角形 80">
                <a:extLst>
                  <a:ext uri="{FF2B5EF4-FFF2-40B4-BE49-F238E27FC236}">
                    <a16:creationId xmlns:a16="http://schemas.microsoft.com/office/drawing/2014/main" id="{C36D6D51-90E1-F742-A809-74586217A0B0}"/>
                  </a:ext>
                </a:extLst>
              </p:cNvPr>
              <p:cNvSpPr/>
              <p:nvPr/>
            </p:nvSpPr>
            <p:spPr>
              <a:xfrm>
                <a:off x="410028" y="7742941"/>
                <a:ext cx="3204000" cy="30843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4783" tIns="42793" rIns="134783" bIns="4279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ja-JP" altLang="en-US" sz="1311" kern="100"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0934F4A8-3040-4B39-B871-5895C328DDE5}"/>
                  </a:ext>
                </a:extLst>
              </p:cNvPr>
              <p:cNvGrpSpPr/>
              <p:nvPr/>
            </p:nvGrpSpPr>
            <p:grpSpPr>
              <a:xfrm>
                <a:off x="101021" y="7698335"/>
                <a:ext cx="373534" cy="382227"/>
                <a:chOff x="101021" y="7698335"/>
                <a:chExt cx="373534" cy="382227"/>
              </a:xfrm>
            </p:grpSpPr>
            <p:sp>
              <p:nvSpPr>
                <p:cNvPr id="84" name="円/楕円 45">
                  <a:extLst>
                    <a:ext uri="{FF2B5EF4-FFF2-40B4-BE49-F238E27FC236}">
                      <a16:creationId xmlns:a16="http://schemas.microsoft.com/office/drawing/2014/main" id="{4392AB0E-9C25-C24E-9741-2FF7A63AA9BA}"/>
                    </a:ext>
                  </a:extLst>
                </p:cNvPr>
                <p:cNvSpPr/>
                <p:nvPr/>
              </p:nvSpPr>
              <p:spPr>
                <a:xfrm>
                  <a:off x="101021" y="7698335"/>
                  <a:ext cx="373534" cy="3757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6" name="グラフィックス 8" descr="対象の人々">
                  <a:extLst>
                    <a:ext uri="{FF2B5EF4-FFF2-40B4-BE49-F238E27FC236}">
                      <a16:creationId xmlns:a16="http://schemas.microsoft.com/office/drawing/2014/main" id="{F587B18F-3BE0-794D-A22B-4F3DBC5A7B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555" y="7718926"/>
                  <a:ext cx="361636" cy="361636"/>
                </a:xfrm>
                <a:prstGeom prst="rect">
                  <a:avLst/>
                </a:prstGeom>
              </p:spPr>
            </p:pic>
          </p:grpSp>
        </p:grp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3D5C8CC2-E7B7-DD4D-BF58-0103A2FE47CD}"/>
                </a:ext>
              </a:extLst>
            </p:cNvPr>
            <p:cNvSpPr/>
            <p:nvPr/>
          </p:nvSpPr>
          <p:spPr>
            <a:xfrm>
              <a:off x="125680" y="7665343"/>
              <a:ext cx="3203512" cy="492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5587" tIns="42793" rIns="85587" bIns="427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600" b="1" kern="1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　　実証実験の対象者</a:t>
              </a:r>
              <a:endParaRPr lang="en-US" altLang="ja-JP" sz="12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C76EAD8-9ACE-4953-B51D-2D2EE6C457AC}"/>
              </a:ext>
            </a:extLst>
          </p:cNvPr>
          <p:cNvGrpSpPr/>
          <p:nvPr/>
        </p:nvGrpSpPr>
        <p:grpSpPr>
          <a:xfrm>
            <a:off x="127424" y="5517884"/>
            <a:ext cx="3506176" cy="1861619"/>
            <a:chOff x="384822" y="8473752"/>
            <a:chExt cx="3248395" cy="172474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384822" y="8473752"/>
              <a:ext cx="3248395" cy="1724749"/>
              <a:chOff x="384823" y="8811555"/>
              <a:chExt cx="2952000" cy="1386946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82E09-4298-C739-FDAE-C19ECA9F8244}"/>
                  </a:ext>
                </a:extLst>
              </p:cNvPr>
              <p:cNvSpPr/>
              <p:nvPr/>
            </p:nvSpPr>
            <p:spPr>
              <a:xfrm>
                <a:off x="384823" y="8811555"/>
                <a:ext cx="2952000" cy="1386946"/>
              </a:xfrm>
              <a:prstGeom prst="rect">
                <a:avLst/>
              </a:prstGeom>
              <a:solidFill>
                <a:schemeClr val="bg1">
                  <a:lumMod val="95000"/>
                  <a:alpha val="25300"/>
                </a:schemeClr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08E233C-7DF9-5F85-A5D5-E337B6B02D60}"/>
                  </a:ext>
                </a:extLst>
              </p:cNvPr>
              <p:cNvSpPr txBox="1"/>
              <p:nvPr/>
            </p:nvSpPr>
            <p:spPr>
              <a:xfrm>
                <a:off x="405807" y="9336674"/>
                <a:ext cx="850426" cy="2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大和高田市</a:t>
                </a:r>
                <a:endParaRPr lang="en-US" altLang="ja-JP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B34EDBD-67AA-57C2-1112-F60DD5A172AE}"/>
                  </a:ext>
                </a:extLst>
              </p:cNvPr>
              <p:cNvSpPr txBox="1"/>
              <p:nvPr/>
            </p:nvSpPr>
            <p:spPr>
              <a:xfrm>
                <a:off x="1935157" y="9953450"/>
                <a:ext cx="534916" cy="204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広陵町</a:t>
                </a:r>
                <a:endParaRPr lang="en-US" altLang="ja-JP" sz="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pic>
            <p:nvPicPr>
              <p:cNvPr id="49" name="図 12" descr="アイコン&#10;&#10;自動的に生成された説明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595" y="9515455"/>
                <a:ext cx="441509" cy="406228"/>
              </a:xfrm>
              <a:prstGeom prst="roundRect">
                <a:avLst/>
              </a:prstGeom>
              <a:solidFill>
                <a:srgbClr val="0432FF"/>
              </a:solidFill>
              <a:ln>
                <a:noFill/>
              </a:ln>
            </p:spPr>
          </p:pic>
          <p:pic>
            <p:nvPicPr>
              <p:cNvPr id="50" name="図 13" descr="アイコン&#10;&#10;自動的に生成された説明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612" y="8919501"/>
                <a:ext cx="529457" cy="374651"/>
              </a:xfrm>
              <a:prstGeom prst="flowChartAlternateProcess">
                <a:avLst/>
              </a:prstGeom>
              <a:solidFill>
                <a:srgbClr val="FF2F92"/>
              </a:solidFill>
              <a:ln>
                <a:noFill/>
              </a:ln>
            </p:spPr>
          </p:pic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67C33E41-49A7-FB0D-48CF-03705A0F9051}"/>
                  </a:ext>
                </a:extLst>
              </p:cNvPr>
              <p:cNvSpPr txBox="1"/>
              <p:nvPr/>
            </p:nvSpPr>
            <p:spPr>
              <a:xfrm>
                <a:off x="520459" y="9970971"/>
                <a:ext cx="604458" cy="2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上牧町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pic>
            <p:nvPicPr>
              <p:cNvPr id="52" name="図 21" descr="挿絵 が含まれている画像&#10;&#10;自動的に生成された説明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690" y="9536630"/>
                <a:ext cx="495162" cy="394033"/>
              </a:xfrm>
              <a:prstGeom prst="roundRect">
                <a:avLst/>
              </a:prstGeom>
              <a:solidFill>
                <a:srgbClr val="FF9300"/>
              </a:solidFill>
              <a:ln>
                <a:noFill/>
              </a:ln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E7EE363-0B63-E226-9C7F-DB8379C01829}"/>
                  </a:ext>
                </a:extLst>
              </p:cNvPr>
              <p:cNvSpPr txBox="1"/>
              <p:nvPr/>
            </p:nvSpPr>
            <p:spPr>
              <a:xfrm>
                <a:off x="2454213" y="9336185"/>
                <a:ext cx="738349" cy="2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葛城市</a:t>
                </a:r>
                <a:endParaRPr lang="en-US" altLang="ja-JP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pic>
            <p:nvPicPr>
              <p:cNvPr id="56" name="図 5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50686" y="8872160"/>
                <a:ext cx="503006" cy="432000"/>
              </a:xfrm>
              <a:prstGeom prst="roundRect">
                <a:avLst/>
              </a:prstGeom>
              <a:solidFill>
                <a:srgbClr val="009051"/>
              </a:solidFill>
            </p:spPr>
          </p:pic>
          <p:pic>
            <p:nvPicPr>
              <p:cNvPr id="64" name="図 63" descr="ロゴ が含まれている画像&#10;&#10;自動的に生成された説明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9935" y="8922808"/>
                <a:ext cx="576000" cy="360000"/>
              </a:xfrm>
              <a:prstGeom prst="rect">
                <a:avLst/>
              </a:prstGeom>
            </p:spPr>
          </p:pic>
          <p:pic>
            <p:nvPicPr>
              <p:cNvPr id="65" name="図 64" descr="グラフィカル ユーザー インターフェイス&#10;&#10;自動的に生成された説明"/>
              <p:cNvPicPr/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9810" y="9561983"/>
                <a:ext cx="462449" cy="359700"/>
              </a:xfrm>
              <a:prstGeom prst="rect">
                <a:avLst/>
              </a:prstGeom>
            </p:spPr>
          </p:pic>
          <p:pic>
            <p:nvPicPr>
              <p:cNvPr id="66" name="図 65" descr="アイコン&#10;&#10;自動的に生成された説明"/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3148" y="9546955"/>
                <a:ext cx="495462" cy="342282"/>
              </a:xfrm>
              <a:prstGeom prst="rect">
                <a:avLst/>
              </a:prstGeom>
            </p:spPr>
          </p:pic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08E233C-7DF9-5F85-A5D5-E337B6B02D60}"/>
                  </a:ext>
                </a:extLst>
              </p:cNvPr>
              <p:cNvSpPr txBox="1"/>
              <p:nvPr/>
            </p:nvSpPr>
            <p:spPr>
              <a:xfrm>
                <a:off x="1878759" y="9336507"/>
                <a:ext cx="587974" cy="2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香芝市</a:t>
                </a:r>
                <a:endParaRPr lang="en-US" altLang="ja-JP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808E233C-7DF9-5F85-A5D5-E337B6B02D60}"/>
                  </a:ext>
                </a:extLst>
              </p:cNvPr>
              <p:cNvSpPr txBox="1"/>
              <p:nvPr/>
            </p:nvSpPr>
            <p:spPr>
              <a:xfrm>
                <a:off x="1248940" y="9968728"/>
                <a:ext cx="594447" cy="2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王寺町</a:t>
                </a:r>
                <a:endParaRPr lang="en-US" altLang="ja-JP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4B34EDBD-67AA-57C2-1112-F60DD5A172AE}"/>
                  </a:ext>
                </a:extLst>
              </p:cNvPr>
              <p:cNvSpPr txBox="1"/>
              <p:nvPr/>
            </p:nvSpPr>
            <p:spPr>
              <a:xfrm>
                <a:off x="2564328" y="9957524"/>
                <a:ext cx="534916" cy="204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河合町</a:t>
                </a:r>
                <a:endParaRPr lang="en-US" altLang="ja-JP" sz="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88D76C2-7524-4F11-B03D-B14BBC669F6A}"/>
                  </a:ext>
                </a:extLst>
              </p:cNvPr>
              <p:cNvSpPr txBox="1"/>
              <p:nvPr/>
            </p:nvSpPr>
            <p:spPr>
              <a:xfrm>
                <a:off x="1255414" y="9336507"/>
                <a:ext cx="587974" cy="2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御所市</a:t>
                </a:r>
                <a:endParaRPr lang="en-US" altLang="ja-JP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B9BF17B-977D-425E-8C82-8B0DC91C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059" y="8602677"/>
              <a:ext cx="477929" cy="493860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C700814-22BB-4C6D-85D4-988292683360}"/>
              </a:ext>
            </a:extLst>
          </p:cNvPr>
          <p:cNvGrpSpPr/>
          <p:nvPr/>
        </p:nvGrpSpPr>
        <p:grpSpPr>
          <a:xfrm>
            <a:off x="76023" y="7556335"/>
            <a:ext cx="3535269" cy="492510"/>
            <a:chOff x="76023" y="7621444"/>
            <a:chExt cx="3343883" cy="492510"/>
          </a:xfrm>
        </p:grpSpPr>
        <p:sp>
          <p:nvSpPr>
            <p:cNvPr id="61" name="角丸四角形 82">
              <a:extLst>
                <a:ext uri="{FF2B5EF4-FFF2-40B4-BE49-F238E27FC236}">
                  <a16:creationId xmlns:a16="http://schemas.microsoft.com/office/drawing/2014/main" id="{20A27476-06AA-43AF-9385-794E784C0B95}"/>
                </a:ext>
              </a:extLst>
            </p:cNvPr>
            <p:cNvSpPr/>
            <p:nvPr/>
          </p:nvSpPr>
          <p:spPr>
            <a:xfrm>
              <a:off x="377496" y="7699042"/>
              <a:ext cx="3042410" cy="3056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4783" tIns="42793" rIns="134783" bIns="427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ja-JP" altLang="en-US" sz="1311" kern="100"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A87F313-DBB1-4C6E-A108-3D41A5E6DB2D}"/>
                </a:ext>
              </a:extLst>
            </p:cNvPr>
            <p:cNvSpPr/>
            <p:nvPr/>
          </p:nvSpPr>
          <p:spPr>
            <a:xfrm>
              <a:off x="93148" y="7621444"/>
              <a:ext cx="3203512" cy="492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5587" tIns="42793" rIns="85587" bIns="427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600" b="1" kern="1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　　受付方法等について</a:t>
              </a:r>
              <a:endParaRPr lang="en-US" altLang="ja-JP" sz="12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円/楕円 68">
              <a:extLst>
                <a:ext uri="{FF2B5EF4-FFF2-40B4-BE49-F238E27FC236}">
                  <a16:creationId xmlns:a16="http://schemas.microsoft.com/office/drawing/2014/main" id="{CEDA1D99-DC7A-468E-B8EC-2F2EE1675EAE}"/>
                </a:ext>
              </a:extLst>
            </p:cNvPr>
            <p:cNvSpPr/>
            <p:nvPr/>
          </p:nvSpPr>
          <p:spPr>
            <a:xfrm>
              <a:off x="76023" y="7658370"/>
              <a:ext cx="373534" cy="3757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7" name="グラフィックス 22" descr="コール センター">
              <a:extLst>
                <a:ext uri="{FF2B5EF4-FFF2-40B4-BE49-F238E27FC236}">
                  <a16:creationId xmlns:a16="http://schemas.microsoft.com/office/drawing/2014/main" id="{F969421C-CA6F-40D9-B092-E7150904B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576" y="7659553"/>
              <a:ext cx="338428" cy="338428"/>
            </a:xfrm>
            <a:prstGeom prst="rect">
              <a:avLst/>
            </a:prstGeom>
          </p:spPr>
        </p:pic>
      </p:grpSp>
      <p:grpSp>
        <p:nvGrpSpPr>
          <p:cNvPr id="69" name="グラフィック 136" descr="電話のアイコン">
            <a:extLst>
              <a:ext uri="{FF2B5EF4-FFF2-40B4-BE49-F238E27FC236}">
                <a16:creationId xmlns:a16="http://schemas.microsoft.com/office/drawing/2014/main" id="{178612B8-B86D-4F42-AEB8-94FE53E503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63086" y="8719120"/>
            <a:ext cx="569912" cy="563369"/>
            <a:chOff x="2971800" y="4114800"/>
            <a:chExt cx="914400" cy="914400"/>
          </a:xfrm>
          <a:solidFill>
            <a:schemeClr val="tx1"/>
          </a:solidFill>
        </p:grpSpPr>
        <p:sp>
          <p:nvSpPr>
            <p:cNvPr id="85" name="フリーフォーム 138">
              <a:extLst>
                <a:ext uri="{FF2B5EF4-FFF2-40B4-BE49-F238E27FC236}">
                  <a16:creationId xmlns:a16="http://schemas.microsoft.com/office/drawing/2014/main" id="{F515447C-6C23-47B7-8FE8-6848F3248586}"/>
                </a:ext>
              </a:extLst>
            </p:cNvPr>
            <p:cNvSpPr/>
            <p:nvPr/>
          </p:nvSpPr>
          <p:spPr>
            <a:xfrm>
              <a:off x="3235924" y="4226966"/>
              <a:ext cx="438150" cy="638175"/>
            </a:xfrm>
            <a:custGeom>
              <a:avLst/>
              <a:gdLst>
                <a:gd name="connsiteX0" fmla="*/ 158100 w 438150"/>
                <a:gd name="connsiteY0" fmla="*/ 643966 h 638175"/>
                <a:gd name="connsiteX1" fmla="*/ 125296 w 438150"/>
                <a:gd name="connsiteY1" fmla="*/ 636994 h 638175"/>
                <a:gd name="connsiteX2" fmla="*/ 68375 w 438150"/>
                <a:gd name="connsiteY2" fmla="*/ 611810 h 638175"/>
                <a:gd name="connsiteX3" fmla="*/ 51611 w 438150"/>
                <a:gd name="connsiteY3" fmla="*/ 243307 h 638175"/>
                <a:gd name="connsiteX4" fmla="*/ 298156 w 438150"/>
                <a:gd name="connsiteY4" fmla="*/ 0 h 638175"/>
                <a:gd name="connsiteX5" fmla="*/ 335380 w 438150"/>
                <a:gd name="connsiteY5" fmla="*/ 7582 h 638175"/>
                <a:gd name="connsiteX6" fmla="*/ 392301 w 438150"/>
                <a:gd name="connsiteY6" fmla="*/ 32766 h 638175"/>
                <a:gd name="connsiteX7" fmla="*/ 435240 w 438150"/>
                <a:gd name="connsiteY7" fmla="*/ 77762 h 638175"/>
                <a:gd name="connsiteX8" fmla="*/ 433830 w 438150"/>
                <a:gd name="connsiteY8" fmla="*/ 140018 h 638175"/>
                <a:gd name="connsiteX9" fmla="*/ 417104 w 438150"/>
                <a:gd name="connsiteY9" fmla="*/ 178003 h 638175"/>
                <a:gd name="connsiteX10" fmla="*/ 309929 w 438150"/>
                <a:gd name="connsiteY10" fmla="*/ 219532 h 638175"/>
                <a:gd name="connsiteX11" fmla="*/ 253007 w 438150"/>
                <a:gd name="connsiteY11" fmla="*/ 194386 h 638175"/>
                <a:gd name="connsiteX12" fmla="*/ 162520 w 438150"/>
                <a:gd name="connsiteY12" fmla="*/ 292265 h 638175"/>
                <a:gd name="connsiteX13" fmla="*/ 139317 w 438150"/>
                <a:gd name="connsiteY13" fmla="*/ 386067 h 638175"/>
                <a:gd name="connsiteX14" fmla="*/ 151014 w 438150"/>
                <a:gd name="connsiteY14" fmla="*/ 425082 h 638175"/>
                <a:gd name="connsiteX15" fmla="*/ 207935 w 438150"/>
                <a:gd name="connsiteY15" fmla="*/ 450190 h 638175"/>
                <a:gd name="connsiteX16" fmla="*/ 249426 w 438150"/>
                <a:gd name="connsiteY16" fmla="*/ 557403 h 638175"/>
                <a:gd name="connsiteX17" fmla="*/ 232700 w 438150"/>
                <a:gd name="connsiteY17" fmla="*/ 595313 h 638175"/>
                <a:gd name="connsiteX18" fmla="*/ 158100 w 438150"/>
                <a:gd name="connsiteY18" fmla="*/ 643966 h 638175"/>
                <a:gd name="connsiteX19" fmla="*/ 298118 w 438150"/>
                <a:gd name="connsiteY19" fmla="*/ 38100 h 638175"/>
                <a:gd name="connsiteX20" fmla="*/ 86434 w 438150"/>
                <a:gd name="connsiteY20" fmla="*/ 258699 h 638175"/>
                <a:gd name="connsiteX21" fmla="*/ 83729 w 438150"/>
                <a:gd name="connsiteY21" fmla="*/ 576948 h 638175"/>
                <a:gd name="connsiteX22" fmla="*/ 140651 w 438150"/>
                <a:gd name="connsiteY22" fmla="*/ 602132 h 638175"/>
                <a:gd name="connsiteX23" fmla="*/ 197610 w 438150"/>
                <a:gd name="connsiteY23" fmla="*/ 580073 h 638175"/>
                <a:gd name="connsiteX24" fmla="*/ 214336 w 438150"/>
                <a:gd name="connsiteY24" fmla="*/ 542125 h 638175"/>
                <a:gd name="connsiteX25" fmla="*/ 192238 w 438150"/>
                <a:gd name="connsiteY25" fmla="*/ 485127 h 638175"/>
                <a:gd name="connsiteX26" fmla="*/ 135355 w 438150"/>
                <a:gd name="connsiteY26" fmla="*/ 460019 h 638175"/>
                <a:gd name="connsiteX27" fmla="*/ 100950 w 438150"/>
                <a:gd name="connsiteY27" fmla="*/ 385686 h 638175"/>
                <a:gd name="connsiteX28" fmla="*/ 127392 w 438150"/>
                <a:gd name="connsiteY28" fmla="*/ 276949 h 638175"/>
                <a:gd name="connsiteX29" fmla="*/ 248740 w 438150"/>
                <a:gd name="connsiteY29" fmla="*/ 155524 h 638175"/>
                <a:gd name="connsiteX30" fmla="*/ 268209 w 438150"/>
                <a:gd name="connsiteY30" fmla="*/ 159563 h 638175"/>
                <a:gd name="connsiteX31" fmla="*/ 325093 w 438150"/>
                <a:gd name="connsiteY31" fmla="*/ 184709 h 638175"/>
                <a:gd name="connsiteX32" fmla="*/ 382052 w 438150"/>
                <a:gd name="connsiteY32" fmla="*/ 162649 h 638175"/>
                <a:gd name="connsiteX33" fmla="*/ 398816 w 438150"/>
                <a:gd name="connsiteY33" fmla="*/ 124625 h 638175"/>
                <a:gd name="connsiteX34" fmla="*/ 399616 w 438150"/>
                <a:gd name="connsiteY34" fmla="*/ 91592 h 638175"/>
                <a:gd name="connsiteX35" fmla="*/ 376794 w 438150"/>
                <a:gd name="connsiteY35" fmla="*/ 67704 h 638175"/>
                <a:gd name="connsiteX36" fmla="*/ 319873 w 438150"/>
                <a:gd name="connsiteY36" fmla="*/ 42558 h 638175"/>
                <a:gd name="connsiteX37" fmla="*/ 298118 w 438150"/>
                <a:gd name="connsiteY37" fmla="*/ 381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8150" h="638175">
                  <a:moveTo>
                    <a:pt x="158100" y="643966"/>
                  </a:moveTo>
                  <a:cubicBezTo>
                    <a:pt x="146785" y="643966"/>
                    <a:pt x="135736" y="641566"/>
                    <a:pt x="125296" y="636994"/>
                  </a:cubicBezTo>
                  <a:lnTo>
                    <a:pt x="68375" y="611810"/>
                  </a:lnTo>
                  <a:cubicBezTo>
                    <a:pt x="-15864" y="574510"/>
                    <a:pt x="-23218" y="412661"/>
                    <a:pt x="51611" y="243307"/>
                  </a:cubicBezTo>
                  <a:cubicBezTo>
                    <a:pt x="114933" y="100051"/>
                    <a:pt x="216279" y="0"/>
                    <a:pt x="298156" y="0"/>
                  </a:cubicBezTo>
                  <a:cubicBezTo>
                    <a:pt x="311339" y="0"/>
                    <a:pt x="323912" y="2477"/>
                    <a:pt x="335380" y="7582"/>
                  </a:cubicBezTo>
                  <a:lnTo>
                    <a:pt x="392301" y="32766"/>
                  </a:lnTo>
                  <a:cubicBezTo>
                    <a:pt x="412151" y="41529"/>
                    <a:pt x="427429" y="57531"/>
                    <a:pt x="435240" y="77762"/>
                  </a:cubicBezTo>
                  <a:cubicBezTo>
                    <a:pt x="443126" y="98031"/>
                    <a:pt x="442555" y="120091"/>
                    <a:pt x="433830" y="140018"/>
                  </a:cubicBezTo>
                  <a:lnTo>
                    <a:pt x="417104" y="178003"/>
                  </a:lnTo>
                  <a:cubicBezTo>
                    <a:pt x="399502" y="217818"/>
                    <a:pt x="349972" y="237134"/>
                    <a:pt x="309929" y="219532"/>
                  </a:cubicBezTo>
                  <a:lnTo>
                    <a:pt x="253007" y="194386"/>
                  </a:lnTo>
                  <a:cubicBezTo>
                    <a:pt x="238491" y="187909"/>
                    <a:pt x="194867" y="218999"/>
                    <a:pt x="162520" y="292265"/>
                  </a:cubicBezTo>
                  <a:cubicBezTo>
                    <a:pt x="148080" y="324917"/>
                    <a:pt x="139584" y="359131"/>
                    <a:pt x="139317" y="386067"/>
                  </a:cubicBezTo>
                  <a:cubicBezTo>
                    <a:pt x="139050" y="409385"/>
                    <a:pt x="144994" y="422491"/>
                    <a:pt x="151014" y="425082"/>
                  </a:cubicBezTo>
                  <a:lnTo>
                    <a:pt x="207935" y="450190"/>
                  </a:lnTo>
                  <a:cubicBezTo>
                    <a:pt x="248931" y="468440"/>
                    <a:pt x="267524" y="516446"/>
                    <a:pt x="249426" y="557403"/>
                  </a:cubicBezTo>
                  <a:lnTo>
                    <a:pt x="232700" y="595313"/>
                  </a:lnTo>
                  <a:cubicBezTo>
                    <a:pt x="219479" y="624916"/>
                    <a:pt x="190295" y="643966"/>
                    <a:pt x="158100" y="643966"/>
                  </a:cubicBezTo>
                  <a:close/>
                  <a:moveTo>
                    <a:pt x="298118" y="38100"/>
                  </a:moveTo>
                  <a:cubicBezTo>
                    <a:pt x="233043" y="38100"/>
                    <a:pt x="142022" y="132893"/>
                    <a:pt x="86434" y="258699"/>
                  </a:cubicBezTo>
                  <a:cubicBezTo>
                    <a:pt x="15797" y="418490"/>
                    <a:pt x="28027" y="552298"/>
                    <a:pt x="83729" y="576948"/>
                  </a:cubicBezTo>
                  <a:lnTo>
                    <a:pt x="140651" y="602132"/>
                  </a:lnTo>
                  <a:cubicBezTo>
                    <a:pt x="162025" y="611581"/>
                    <a:pt x="188276" y="601256"/>
                    <a:pt x="197610" y="580073"/>
                  </a:cubicBezTo>
                  <a:lnTo>
                    <a:pt x="214336" y="542125"/>
                  </a:lnTo>
                  <a:cubicBezTo>
                    <a:pt x="223937" y="520370"/>
                    <a:pt x="214069" y="494843"/>
                    <a:pt x="192238" y="485127"/>
                  </a:cubicBezTo>
                  <a:lnTo>
                    <a:pt x="135355" y="460019"/>
                  </a:lnTo>
                  <a:cubicBezTo>
                    <a:pt x="112723" y="450037"/>
                    <a:pt x="100493" y="423634"/>
                    <a:pt x="100950" y="385686"/>
                  </a:cubicBezTo>
                  <a:cubicBezTo>
                    <a:pt x="101331" y="353263"/>
                    <a:pt x="110704" y="314706"/>
                    <a:pt x="127392" y="276949"/>
                  </a:cubicBezTo>
                  <a:cubicBezTo>
                    <a:pt x="154100" y="216522"/>
                    <a:pt x="201992" y="155524"/>
                    <a:pt x="248740" y="155524"/>
                  </a:cubicBezTo>
                  <a:cubicBezTo>
                    <a:pt x="255636" y="155524"/>
                    <a:pt x="262190" y="156896"/>
                    <a:pt x="268209" y="159563"/>
                  </a:cubicBezTo>
                  <a:lnTo>
                    <a:pt x="325093" y="184709"/>
                  </a:lnTo>
                  <a:cubicBezTo>
                    <a:pt x="346505" y="194234"/>
                    <a:pt x="372718" y="183833"/>
                    <a:pt x="382052" y="162649"/>
                  </a:cubicBezTo>
                  <a:lnTo>
                    <a:pt x="398816" y="124625"/>
                  </a:lnTo>
                  <a:cubicBezTo>
                    <a:pt x="403502" y="114071"/>
                    <a:pt x="403807" y="102337"/>
                    <a:pt x="399616" y="91592"/>
                  </a:cubicBezTo>
                  <a:cubicBezTo>
                    <a:pt x="395540" y="80810"/>
                    <a:pt x="387424" y="72352"/>
                    <a:pt x="376794" y="67704"/>
                  </a:cubicBezTo>
                  <a:lnTo>
                    <a:pt x="319873" y="42558"/>
                  </a:lnTo>
                  <a:cubicBezTo>
                    <a:pt x="313320" y="39548"/>
                    <a:pt x="305966" y="38100"/>
                    <a:pt x="298118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noProof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6" name="フリーフォーム 139">
              <a:extLst>
                <a:ext uri="{FF2B5EF4-FFF2-40B4-BE49-F238E27FC236}">
                  <a16:creationId xmlns:a16="http://schemas.microsoft.com/office/drawing/2014/main" id="{F9D11356-BF9F-408E-ACB9-E85F56C43279}"/>
                </a:ext>
              </a:extLst>
            </p:cNvPr>
            <p:cNvSpPr/>
            <p:nvPr/>
          </p:nvSpPr>
          <p:spPr>
            <a:xfrm>
              <a:off x="2971800" y="4114800"/>
              <a:ext cx="914400" cy="904875"/>
            </a:xfrm>
            <a:custGeom>
              <a:avLst/>
              <a:gdLst>
                <a:gd name="connsiteX0" fmla="*/ 457162 w 914400"/>
                <a:gd name="connsiteY0" fmla="*/ 914400 h 904875"/>
                <a:gd name="connsiteX1" fmla="*/ 319964 w 914400"/>
                <a:gd name="connsiteY1" fmla="*/ 865670 h 904875"/>
                <a:gd name="connsiteX2" fmla="*/ 349949 w 914400"/>
                <a:gd name="connsiteY2" fmla="*/ 718566 h 904875"/>
                <a:gd name="connsiteX3" fmla="*/ 353416 w 914400"/>
                <a:gd name="connsiteY3" fmla="*/ 712394 h 904875"/>
                <a:gd name="connsiteX4" fmla="*/ 379324 w 914400"/>
                <a:gd name="connsiteY4" fmla="*/ 705040 h 904875"/>
                <a:gd name="connsiteX5" fmla="*/ 386715 w 914400"/>
                <a:gd name="connsiteY5" fmla="*/ 730949 h 904875"/>
                <a:gd name="connsiteX6" fmla="*/ 383210 w 914400"/>
                <a:gd name="connsiteY6" fmla="*/ 737273 h 904875"/>
                <a:gd name="connsiteX7" fmla="*/ 352844 w 914400"/>
                <a:gd name="connsiteY7" fmla="*/ 846468 h 904875"/>
                <a:gd name="connsiteX8" fmla="*/ 457162 w 914400"/>
                <a:gd name="connsiteY8" fmla="*/ 876300 h 904875"/>
                <a:gd name="connsiteX9" fmla="*/ 876262 w 914400"/>
                <a:gd name="connsiteY9" fmla="*/ 457200 h 904875"/>
                <a:gd name="connsiteX10" fmla="*/ 457162 w 914400"/>
                <a:gd name="connsiteY10" fmla="*/ 38100 h 904875"/>
                <a:gd name="connsiteX11" fmla="*/ 38062 w 914400"/>
                <a:gd name="connsiteY11" fmla="*/ 457200 h 904875"/>
                <a:gd name="connsiteX12" fmla="*/ 180899 w 914400"/>
                <a:gd name="connsiteY12" fmla="*/ 772325 h 904875"/>
                <a:gd name="connsiteX13" fmla="*/ 182651 w 914400"/>
                <a:gd name="connsiteY13" fmla="*/ 799262 h 904875"/>
                <a:gd name="connsiteX14" fmla="*/ 155753 w 914400"/>
                <a:gd name="connsiteY14" fmla="*/ 800976 h 904875"/>
                <a:gd name="connsiteX15" fmla="*/ 0 w 914400"/>
                <a:gd name="connsiteY15" fmla="*/ 457200 h 904875"/>
                <a:gd name="connsiteX16" fmla="*/ 457200 w 914400"/>
                <a:gd name="connsiteY16" fmla="*/ 0 h 904875"/>
                <a:gd name="connsiteX17" fmla="*/ 914400 w 914400"/>
                <a:gd name="connsiteY17" fmla="*/ 457200 h 904875"/>
                <a:gd name="connsiteX18" fmla="*/ 457162 w 914400"/>
                <a:gd name="connsiteY18" fmla="*/ 91440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400" h="904875">
                  <a:moveTo>
                    <a:pt x="457162" y="914400"/>
                  </a:moveTo>
                  <a:cubicBezTo>
                    <a:pt x="384124" y="914400"/>
                    <a:pt x="339242" y="898436"/>
                    <a:pt x="319964" y="865670"/>
                  </a:cubicBezTo>
                  <a:cubicBezTo>
                    <a:pt x="293218" y="820064"/>
                    <a:pt x="326022" y="761429"/>
                    <a:pt x="349949" y="718566"/>
                  </a:cubicBezTo>
                  <a:lnTo>
                    <a:pt x="353416" y="712394"/>
                  </a:lnTo>
                  <a:cubicBezTo>
                    <a:pt x="358521" y="703212"/>
                    <a:pt x="370103" y="699821"/>
                    <a:pt x="379324" y="705040"/>
                  </a:cubicBezTo>
                  <a:cubicBezTo>
                    <a:pt x="388544" y="710184"/>
                    <a:pt x="391859" y="721728"/>
                    <a:pt x="386715" y="730949"/>
                  </a:cubicBezTo>
                  <a:lnTo>
                    <a:pt x="383210" y="737273"/>
                  </a:lnTo>
                  <a:cubicBezTo>
                    <a:pt x="364884" y="770077"/>
                    <a:pt x="337147" y="819722"/>
                    <a:pt x="352844" y="846468"/>
                  </a:cubicBezTo>
                  <a:cubicBezTo>
                    <a:pt x="364350" y="865975"/>
                    <a:pt x="400431" y="876300"/>
                    <a:pt x="457162" y="876300"/>
                  </a:cubicBezTo>
                  <a:cubicBezTo>
                    <a:pt x="688238" y="876300"/>
                    <a:pt x="876262" y="688238"/>
                    <a:pt x="876262" y="457200"/>
                  </a:cubicBezTo>
                  <a:cubicBezTo>
                    <a:pt x="876262" y="226162"/>
                    <a:pt x="688238" y="38100"/>
                    <a:pt x="457162" y="38100"/>
                  </a:cubicBezTo>
                  <a:cubicBezTo>
                    <a:pt x="226085" y="38100"/>
                    <a:pt x="38062" y="226162"/>
                    <a:pt x="38062" y="457200"/>
                  </a:cubicBezTo>
                  <a:cubicBezTo>
                    <a:pt x="38062" y="577863"/>
                    <a:pt x="90107" y="692810"/>
                    <a:pt x="180899" y="772325"/>
                  </a:cubicBezTo>
                  <a:cubicBezTo>
                    <a:pt x="188824" y="779336"/>
                    <a:pt x="189586" y="791299"/>
                    <a:pt x="182651" y="799262"/>
                  </a:cubicBezTo>
                  <a:cubicBezTo>
                    <a:pt x="175679" y="807149"/>
                    <a:pt x="163640" y="807949"/>
                    <a:pt x="155753" y="800976"/>
                  </a:cubicBezTo>
                  <a:cubicBezTo>
                    <a:pt x="56769" y="714108"/>
                    <a:pt x="0" y="588797"/>
                    <a:pt x="0" y="457200"/>
                  </a:cubicBezTo>
                  <a:cubicBezTo>
                    <a:pt x="0" y="205130"/>
                    <a:pt x="205092" y="0"/>
                    <a:pt x="457200" y="0"/>
                  </a:cubicBezTo>
                  <a:cubicBezTo>
                    <a:pt x="709308" y="0"/>
                    <a:pt x="914400" y="205130"/>
                    <a:pt x="914400" y="457200"/>
                  </a:cubicBezTo>
                  <a:cubicBezTo>
                    <a:pt x="914362" y="709308"/>
                    <a:pt x="709270" y="914400"/>
                    <a:pt x="457162" y="914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noProof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151ECAE-1D7E-4145-A7AC-424CB78AFBD9}"/>
              </a:ext>
            </a:extLst>
          </p:cNvPr>
          <p:cNvSpPr txBox="1"/>
          <p:nvPr/>
        </p:nvSpPr>
        <p:spPr>
          <a:xfrm>
            <a:off x="101022" y="9336810"/>
            <a:ext cx="65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B84F054A-0F43-4FBE-9D57-353AFA3583ED}"/>
              </a:ext>
            </a:extLst>
          </p:cNvPr>
          <p:cNvSpPr txBox="1"/>
          <p:nvPr/>
        </p:nvSpPr>
        <p:spPr>
          <a:xfrm>
            <a:off x="1137131" y="9609246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＊一部施設は非対応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＊施設の仮予約のみ対応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B45174A-9925-4B7C-99E7-3E90069A70CB}"/>
              </a:ext>
            </a:extLst>
          </p:cNvPr>
          <p:cNvSpPr txBox="1"/>
          <p:nvPr/>
        </p:nvSpPr>
        <p:spPr>
          <a:xfrm>
            <a:off x="784928" y="878570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BD804EA-B2A7-48E6-8A32-96967B464DF0}"/>
              </a:ext>
            </a:extLst>
          </p:cNvPr>
          <p:cNvSpPr txBox="1"/>
          <p:nvPr/>
        </p:nvSpPr>
        <p:spPr>
          <a:xfrm>
            <a:off x="2230297" y="878021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93B56DF4-A986-47F7-822F-875A390E7A98}"/>
              </a:ext>
            </a:extLst>
          </p:cNvPr>
          <p:cNvGrpSpPr/>
          <p:nvPr/>
        </p:nvGrpSpPr>
        <p:grpSpPr>
          <a:xfrm>
            <a:off x="2662116" y="8547327"/>
            <a:ext cx="1082348" cy="1085556"/>
            <a:chOff x="3867103" y="533496"/>
            <a:chExt cx="1124075" cy="1122237"/>
          </a:xfrm>
        </p:grpSpPr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EDEC07CF-21EA-457F-9A57-4D2901A1EA8C}"/>
                </a:ext>
              </a:extLst>
            </p:cNvPr>
            <p:cNvSpPr txBox="1"/>
            <p:nvPr/>
          </p:nvSpPr>
          <p:spPr>
            <a:xfrm>
              <a:off x="3867103" y="1337556"/>
              <a:ext cx="1124075" cy="31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各施設窓口</a:t>
              </a:r>
            </a:p>
          </p:txBody>
        </p:sp>
        <p:pic>
          <p:nvPicPr>
            <p:cNvPr id="125" name="グラフィックス 124" descr="銀行">
              <a:extLst>
                <a:ext uri="{FF2B5EF4-FFF2-40B4-BE49-F238E27FC236}">
                  <a16:creationId xmlns:a16="http://schemas.microsoft.com/office/drawing/2014/main" id="{AB6D0BEE-69EF-4DD3-9A59-73108B719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974967" y="533496"/>
              <a:ext cx="831753" cy="831750"/>
            </a:xfrm>
            <a:prstGeom prst="rect">
              <a:avLst/>
            </a:prstGeom>
          </p:spPr>
        </p:pic>
      </p:grp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94FDC5B5-0642-42D9-B06B-612DAFE7AFCC}"/>
              </a:ext>
            </a:extLst>
          </p:cNvPr>
          <p:cNvSpPr/>
          <p:nvPr/>
        </p:nvSpPr>
        <p:spPr>
          <a:xfrm>
            <a:off x="94128" y="8046053"/>
            <a:ext cx="3517164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72000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受付方法等詳細については、各施設へ電話等でお問い合わせ又は、</a:t>
            </a:r>
            <a:r>
              <a:rPr lang="ja-JP" altLang="en-US" sz="11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裏面の施設予約二次元コード</a:t>
            </a: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からご確認してください。</a:t>
            </a:r>
            <a:endParaRPr lang="en-US" altLang="ja-JP" sz="11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B6BFE07A-F678-4573-B99C-E87B474C8014}"/>
              </a:ext>
            </a:extLst>
          </p:cNvPr>
          <p:cNvSpPr txBox="1"/>
          <p:nvPr/>
        </p:nvSpPr>
        <p:spPr>
          <a:xfrm>
            <a:off x="3981171" y="8033416"/>
            <a:ext cx="32893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施設ごとに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予約あたりの</a:t>
            </a: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利用時間上限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がある施設もございます。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3C7284F-2CE9-4174-BF20-3647D847101D}"/>
              </a:ext>
            </a:extLst>
          </p:cNvPr>
          <p:cNvGrpSpPr/>
          <p:nvPr/>
        </p:nvGrpSpPr>
        <p:grpSpPr>
          <a:xfrm>
            <a:off x="3763693" y="7542074"/>
            <a:ext cx="3484325" cy="492510"/>
            <a:chOff x="3704348" y="7668007"/>
            <a:chExt cx="3491454" cy="492510"/>
          </a:xfrm>
        </p:grpSpPr>
        <p:sp>
          <p:nvSpPr>
            <p:cNvPr id="133" name="角丸四角形 24">
              <a:extLst>
                <a:ext uri="{FF2B5EF4-FFF2-40B4-BE49-F238E27FC236}">
                  <a16:creationId xmlns:a16="http://schemas.microsoft.com/office/drawing/2014/main" id="{D4D29615-0D94-4A96-B8F6-1B0F0A09E221}"/>
                </a:ext>
              </a:extLst>
            </p:cNvPr>
            <p:cNvSpPr/>
            <p:nvPr/>
          </p:nvSpPr>
          <p:spPr>
            <a:xfrm>
              <a:off x="4014309" y="7717645"/>
              <a:ext cx="3181493" cy="3757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4783" tIns="42793" rIns="134783" bIns="427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ja-JP" altLang="en-US" sz="1311" kern="100" dirty="0"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CF9FBD5D-D129-47E6-947E-BD25E76897DE}"/>
                </a:ext>
              </a:extLst>
            </p:cNvPr>
            <p:cNvSpPr/>
            <p:nvPr/>
          </p:nvSpPr>
          <p:spPr>
            <a:xfrm>
              <a:off x="3704348" y="7668007"/>
              <a:ext cx="3203512" cy="492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5587" tIns="42793" rIns="85587" bIns="427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600" b="1" kern="1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　　注意事項について</a:t>
              </a:r>
              <a:endParaRPr lang="en-US" altLang="ja-JP" sz="12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6" name="円/楕円 61">
              <a:extLst>
                <a:ext uri="{FF2B5EF4-FFF2-40B4-BE49-F238E27FC236}">
                  <a16:creationId xmlns:a16="http://schemas.microsoft.com/office/drawing/2014/main" id="{79201A56-435D-4C34-9223-865753EB9270}"/>
                </a:ext>
              </a:extLst>
            </p:cNvPr>
            <p:cNvSpPr/>
            <p:nvPr/>
          </p:nvSpPr>
          <p:spPr>
            <a:xfrm>
              <a:off x="3704348" y="7699300"/>
              <a:ext cx="373534" cy="3757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7" name="グラフィックス 20" descr="チェックリスト (RTL)">
              <a:extLst>
                <a:ext uri="{FF2B5EF4-FFF2-40B4-BE49-F238E27FC236}">
                  <a16:creationId xmlns:a16="http://schemas.microsoft.com/office/drawing/2014/main" id="{B8243761-9F9E-4CFB-9480-3A91063F3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741403" y="7739596"/>
              <a:ext cx="298535" cy="298535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4B89C804-8644-4EE2-9C58-559AFDFBCEB1}"/>
              </a:ext>
            </a:extLst>
          </p:cNvPr>
          <p:cNvSpPr txBox="1"/>
          <p:nvPr/>
        </p:nvSpPr>
        <p:spPr>
          <a:xfrm>
            <a:off x="3763693" y="8031566"/>
            <a:ext cx="360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kern="1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endParaRPr lang="ja-JP" altLang="en-US" sz="110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45DB804A-2BDD-49DA-B834-3032057E2EB7}"/>
              </a:ext>
            </a:extLst>
          </p:cNvPr>
          <p:cNvSpPr txBox="1"/>
          <p:nvPr/>
        </p:nvSpPr>
        <p:spPr>
          <a:xfrm>
            <a:off x="3764933" y="8480436"/>
            <a:ext cx="360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kern="1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endParaRPr lang="ja-JP" altLang="en-US" sz="110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E79652E3-B1A5-4864-918D-67C29908EEC3}"/>
              </a:ext>
            </a:extLst>
          </p:cNvPr>
          <p:cNvSpPr txBox="1"/>
          <p:nvPr/>
        </p:nvSpPr>
        <p:spPr>
          <a:xfrm>
            <a:off x="3981171" y="8479453"/>
            <a:ext cx="32668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体育施設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では</a:t>
            </a: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条件付きで大会貸出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している施設もございます。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7DA1B3-99D8-47FC-955B-F32DBC651DC6}"/>
              </a:ext>
            </a:extLst>
          </p:cNvPr>
          <p:cNvSpPr txBox="1"/>
          <p:nvPr/>
        </p:nvSpPr>
        <p:spPr>
          <a:xfrm>
            <a:off x="-7330" y="335646"/>
            <a:ext cx="1854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本格運用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スタート</a:t>
            </a:r>
            <a:r>
              <a:rPr kumimoji="1" lang="en-US" altLang="ja-JP" sz="2800" b="1" dirty="0"/>
              <a:t>!!</a:t>
            </a:r>
            <a:endParaRPr kumimoji="1" lang="ja-JP" altLang="en-US" sz="2800" b="1" dirty="0"/>
          </a:p>
        </p:txBody>
      </p:sp>
      <p:cxnSp>
        <p:nvCxnSpPr>
          <p:cNvPr id="15" name="直線矢印コネクタ 14"/>
          <p:cNvCxnSpPr>
            <a:cxnSpLocks/>
          </p:cNvCxnSpPr>
          <p:nvPr/>
        </p:nvCxnSpPr>
        <p:spPr>
          <a:xfrm>
            <a:off x="3434472" y="10328565"/>
            <a:ext cx="387757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3445800" y="9976375"/>
            <a:ext cx="3832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Web</a:t>
            </a:r>
            <a:r>
              <a:rPr lang="ja-JP" altLang="en-US" sz="1600" b="1" u="sng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予約</a:t>
            </a:r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及び</a:t>
            </a:r>
            <a:r>
              <a:rPr lang="ja-JP" altLang="en-US" sz="1600" b="1" u="sng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対象施設</a:t>
            </a:r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については裏面をチェック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角丸四角形 73">
            <a:extLst>
              <a:ext uri="{FF2B5EF4-FFF2-40B4-BE49-F238E27FC236}">
                <a16:creationId xmlns:a16="http://schemas.microsoft.com/office/drawing/2014/main" id="{793DE4C1-5F3C-4054-9E16-75071B1FA638}"/>
              </a:ext>
            </a:extLst>
          </p:cNvPr>
          <p:cNvSpPr/>
          <p:nvPr/>
        </p:nvSpPr>
        <p:spPr>
          <a:xfrm>
            <a:off x="360591" y="1873776"/>
            <a:ext cx="1630499" cy="3084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4783" tIns="42793" rIns="134783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31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4F5444DE-2BD4-463D-BDC4-C3FB10F70120}"/>
              </a:ext>
            </a:extLst>
          </p:cNvPr>
          <p:cNvSpPr/>
          <p:nvPr/>
        </p:nvSpPr>
        <p:spPr>
          <a:xfrm>
            <a:off x="61789" y="1780378"/>
            <a:ext cx="4645096" cy="49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　予約受付開始</a:t>
            </a:r>
            <a:endParaRPr lang="en-US" altLang="ja-JP" sz="1200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C9B810A4-60D4-4808-9761-D2EF16709CAB}"/>
              </a:ext>
            </a:extLst>
          </p:cNvPr>
          <p:cNvSpPr/>
          <p:nvPr/>
        </p:nvSpPr>
        <p:spPr>
          <a:xfrm>
            <a:off x="-66563" y="2265262"/>
            <a:ext cx="7684520" cy="99604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245748A3-41CC-4F1D-BA66-EA0AB33409D7}"/>
              </a:ext>
            </a:extLst>
          </p:cNvPr>
          <p:cNvSpPr/>
          <p:nvPr/>
        </p:nvSpPr>
        <p:spPr>
          <a:xfrm>
            <a:off x="178848" y="2464811"/>
            <a:ext cx="3338187" cy="76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altLang="en-US" sz="20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40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sz="20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20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20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）から</a:t>
            </a:r>
            <a:endParaRPr lang="en-US" altLang="ja-JP" sz="20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629C24-9068-45E2-98EF-8E8AAA12A179}"/>
              </a:ext>
            </a:extLst>
          </p:cNvPr>
          <p:cNvSpPr txBox="1"/>
          <p:nvPr/>
        </p:nvSpPr>
        <p:spPr>
          <a:xfrm>
            <a:off x="3804075" y="2248343"/>
            <a:ext cx="117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令和７年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A25FD2F-02DC-44BA-A11F-F549F12FE623}"/>
              </a:ext>
            </a:extLst>
          </p:cNvPr>
          <p:cNvSpPr txBox="1"/>
          <p:nvPr/>
        </p:nvSpPr>
        <p:spPr>
          <a:xfrm>
            <a:off x="173317" y="2235062"/>
            <a:ext cx="117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令和７年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AE976E9-7342-4EB1-8B6B-43C9CF66EB5A}"/>
              </a:ext>
            </a:extLst>
          </p:cNvPr>
          <p:cNvCxnSpPr>
            <a:cxnSpLocks/>
          </p:cNvCxnSpPr>
          <p:nvPr/>
        </p:nvCxnSpPr>
        <p:spPr>
          <a:xfrm flipH="1">
            <a:off x="3456508" y="2527417"/>
            <a:ext cx="283244" cy="567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EBC4A1E-E365-E144-A38F-89E9128B3097}"/>
              </a:ext>
            </a:extLst>
          </p:cNvPr>
          <p:cNvSpPr/>
          <p:nvPr/>
        </p:nvSpPr>
        <p:spPr>
          <a:xfrm>
            <a:off x="3866273" y="2464810"/>
            <a:ext cx="3408241" cy="76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0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0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40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sz="20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20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水</a:t>
            </a:r>
            <a:r>
              <a:rPr lang="ja-JP" altLang="en-US" sz="20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）から</a:t>
            </a:r>
            <a:endParaRPr lang="en-US" altLang="ja-JP" sz="20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E51497-292B-4358-ACB1-16992EFF53A9}"/>
              </a:ext>
            </a:extLst>
          </p:cNvPr>
          <p:cNvSpPr txBox="1"/>
          <p:nvPr/>
        </p:nvSpPr>
        <p:spPr>
          <a:xfrm>
            <a:off x="218884" y="3510444"/>
            <a:ext cx="702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日から大和高田市、御所市、香芝市、葛城市、上牧町、王寺町、広陵町及び河合町の対象施設が市・町内料金で利用ができます。</a:t>
            </a:r>
          </a:p>
        </p:txBody>
      </p:sp>
      <p:sp>
        <p:nvSpPr>
          <p:cNvPr id="91" name="角丸四角形 73">
            <a:extLst>
              <a:ext uri="{FF2B5EF4-FFF2-40B4-BE49-F238E27FC236}">
                <a16:creationId xmlns:a16="http://schemas.microsoft.com/office/drawing/2014/main" id="{594E317B-B59B-4170-BE58-6E29751CD895}"/>
              </a:ext>
            </a:extLst>
          </p:cNvPr>
          <p:cNvSpPr/>
          <p:nvPr/>
        </p:nvSpPr>
        <p:spPr>
          <a:xfrm>
            <a:off x="3981171" y="1873300"/>
            <a:ext cx="1640407" cy="3084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4783" tIns="42793" rIns="134783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31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757210FC-5FE6-244B-A3CC-54EAAA0378AC}"/>
              </a:ext>
            </a:extLst>
          </p:cNvPr>
          <p:cNvSpPr/>
          <p:nvPr/>
        </p:nvSpPr>
        <p:spPr>
          <a:xfrm>
            <a:off x="3676586" y="1785201"/>
            <a:ext cx="4369833" cy="49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　適用開始</a:t>
            </a:r>
            <a:endParaRPr lang="en-US" altLang="ja-JP" sz="1200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1" name="円/楕円 34">
            <a:extLst>
              <a:ext uri="{FF2B5EF4-FFF2-40B4-BE49-F238E27FC236}">
                <a16:creationId xmlns:a16="http://schemas.microsoft.com/office/drawing/2014/main" id="{3ABD1AE9-2D0D-4E86-BB94-B203B4DADECB}"/>
              </a:ext>
            </a:extLst>
          </p:cNvPr>
          <p:cNvSpPr/>
          <p:nvPr/>
        </p:nvSpPr>
        <p:spPr>
          <a:xfrm>
            <a:off x="77117" y="1839548"/>
            <a:ext cx="373534" cy="375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" name="グラフィックス 33" descr="月毎カレンダー">
            <a:extLst>
              <a:ext uri="{FF2B5EF4-FFF2-40B4-BE49-F238E27FC236}">
                <a16:creationId xmlns:a16="http://schemas.microsoft.com/office/drawing/2014/main" id="{5CA16180-8973-4985-A427-CD27223D139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562" y="1851083"/>
            <a:ext cx="324215" cy="338667"/>
          </a:xfrm>
          <a:prstGeom prst="rect">
            <a:avLst/>
          </a:prstGeom>
        </p:spPr>
      </p:pic>
      <p:sp>
        <p:nvSpPr>
          <p:cNvPr id="77" name="円/楕円 34">
            <a:extLst>
              <a:ext uri="{FF2B5EF4-FFF2-40B4-BE49-F238E27FC236}">
                <a16:creationId xmlns:a16="http://schemas.microsoft.com/office/drawing/2014/main" id="{9829738A-EFA1-F74C-BE61-F3797F8F6BAB}"/>
              </a:ext>
            </a:extLst>
          </p:cNvPr>
          <p:cNvSpPr/>
          <p:nvPr/>
        </p:nvSpPr>
        <p:spPr>
          <a:xfrm>
            <a:off x="3711553" y="1843559"/>
            <a:ext cx="373534" cy="3757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8" name="グラフィックス 33" descr="月毎カレンダー">
            <a:extLst>
              <a:ext uri="{FF2B5EF4-FFF2-40B4-BE49-F238E27FC236}">
                <a16:creationId xmlns:a16="http://schemas.microsoft.com/office/drawing/2014/main" id="{4C2D77B0-D938-F045-BD7F-04688C2C1B4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47114" y="1863317"/>
            <a:ext cx="324215" cy="338667"/>
          </a:xfrm>
          <a:prstGeom prst="rect">
            <a:avLst/>
          </a:prstGeom>
        </p:spPr>
      </p:pic>
      <p:pic>
        <p:nvPicPr>
          <p:cNvPr id="97" name="グラフィックス 10" descr="インターネット">
            <a:extLst>
              <a:ext uri="{FF2B5EF4-FFF2-40B4-BE49-F238E27FC236}">
                <a16:creationId xmlns:a16="http://schemas.microsoft.com/office/drawing/2014/main" id="{E5A1435D-8068-419D-A6E4-E278F01C58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75383" y="8542038"/>
            <a:ext cx="854913" cy="906265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BCBDB17-E2E8-421A-8112-4B77E4400153}"/>
              </a:ext>
            </a:extLst>
          </p:cNvPr>
          <p:cNvSpPr txBox="1"/>
          <p:nvPr/>
        </p:nvSpPr>
        <p:spPr>
          <a:xfrm>
            <a:off x="1514361" y="9340513"/>
            <a:ext cx="596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8A69001-373F-4864-9A63-10DEADBE53E9}"/>
              </a:ext>
            </a:extLst>
          </p:cNvPr>
          <p:cNvSpPr txBox="1"/>
          <p:nvPr/>
        </p:nvSpPr>
        <p:spPr>
          <a:xfrm>
            <a:off x="3773965" y="8961433"/>
            <a:ext cx="360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kern="1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endParaRPr lang="ja-JP" altLang="en-US" sz="1100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F58767C-10E7-4FFF-81E3-4E6EEB17550A}"/>
              </a:ext>
            </a:extLst>
          </p:cNvPr>
          <p:cNvSpPr txBox="1"/>
          <p:nvPr/>
        </p:nvSpPr>
        <p:spPr>
          <a:xfrm>
            <a:off x="3981171" y="8965965"/>
            <a:ext cx="32668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体育施設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では</a:t>
            </a: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条件付きで大会貸出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している施設もございます。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08EC64B-36B9-4A0D-A634-8C7CF7D8F80F}"/>
              </a:ext>
            </a:extLst>
          </p:cNvPr>
          <p:cNvSpPr txBox="1"/>
          <p:nvPr/>
        </p:nvSpPr>
        <p:spPr>
          <a:xfrm>
            <a:off x="3773965" y="9387842"/>
            <a:ext cx="360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kern="1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endParaRPr lang="ja-JP" altLang="en-US" sz="1100" dirty="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DFBC97D-86BF-41CC-962D-19455A4FF1DE}"/>
              </a:ext>
            </a:extLst>
          </p:cNvPr>
          <p:cNvSpPr txBox="1"/>
          <p:nvPr/>
        </p:nvSpPr>
        <p:spPr>
          <a:xfrm>
            <a:off x="3981171" y="9392374"/>
            <a:ext cx="32668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施設ごとに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利用に関する</a:t>
            </a: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諸条件等異なります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ので詳細については事前に問い合わせをお願いいたします。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図 132">
            <a:extLst>
              <a:ext uri="{FF2B5EF4-FFF2-40B4-BE49-F238E27FC236}">
                <a16:creationId xmlns:a16="http://schemas.microsoft.com/office/drawing/2014/main" id="{559A5DBA-480F-4EB8-92E4-2299939C8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88" y="2542478"/>
            <a:ext cx="561910" cy="561910"/>
          </a:xfrm>
          <a:prstGeom prst="rect">
            <a:avLst/>
          </a:prstGeom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6B9DD627-6292-CF40-BE04-9EDA70E8C592}"/>
              </a:ext>
            </a:extLst>
          </p:cNvPr>
          <p:cNvSpPr/>
          <p:nvPr/>
        </p:nvSpPr>
        <p:spPr>
          <a:xfrm>
            <a:off x="85554" y="-3057459"/>
            <a:ext cx="1787558" cy="12394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09" indent="-138109"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✅居住区域自治体の施設窓口へ身分証明書等を持参し、利用者情報を登録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38109" indent="-138109"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✅施設管理者から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38109" indent="-138109"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　 </a:t>
            </a:r>
            <a:r>
              <a:rPr lang="en-US" altLang="ja-JP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ID</a:t>
            </a:r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・</a:t>
            </a:r>
            <a:r>
              <a:rPr lang="en-US" altLang="ja-JP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PASS</a:t>
            </a:r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を受け取る</a:t>
            </a:r>
            <a:endParaRPr lang="en-US" altLang="ja-JP" sz="700" b="1" u="sng" kern="10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95247" indent="-95247" algn="just"/>
            <a:r>
              <a:rPr lang="ja-JP" altLang="en-US" sz="7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＊</a:t>
            </a:r>
            <a:r>
              <a:rPr lang="en-US" altLang="ja-JP" sz="7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ID</a:t>
            </a:r>
            <a:r>
              <a:rPr lang="ja-JP" altLang="en-US" sz="7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・</a:t>
            </a:r>
            <a:r>
              <a:rPr lang="en-US" altLang="ja-JP" sz="7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PASS</a:t>
            </a:r>
            <a:r>
              <a:rPr lang="ja-JP" altLang="en-US" sz="7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の発行対応ができない施設もありますので、電話等で各施設に確認をお願いします。</a:t>
            </a:r>
            <a:endParaRPr lang="en-US" altLang="ja-JP" sz="700" b="1" u="sng" kern="10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1" name="角丸四角形 100">
            <a:extLst>
              <a:ext uri="{FF2B5EF4-FFF2-40B4-BE49-F238E27FC236}">
                <a16:creationId xmlns:a16="http://schemas.microsoft.com/office/drawing/2014/main" id="{57622FB9-E233-6C42-B24C-F71589F5A556}"/>
              </a:ext>
            </a:extLst>
          </p:cNvPr>
          <p:cNvSpPr/>
          <p:nvPr/>
        </p:nvSpPr>
        <p:spPr>
          <a:xfrm>
            <a:off x="381732" y="42219"/>
            <a:ext cx="4903702" cy="292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4783" tIns="42793" rIns="134783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31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5F1C02E1-2FDB-0544-8156-3A94BA770A60}"/>
              </a:ext>
            </a:extLst>
          </p:cNvPr>
          <p:cNvSpPr/>
          <p:nvPr/>
        </p:nvSpPr>
        <p:spPr>
          <a:xfrm>
            <a:off x="-4662" y="-69701"/>
            <a:ext cx="6333754" cy="521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オンライン予約による仮予約から施設利用までの流れ</a:t>
            </a:r>
            <a:endParaRPr lang="en-US" altLang="ja-JP" sz="1200" b="1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3" name="円/楕円 61">
            <a:extLst>
              <a:ext uri="{FF2B5EF4-FFF2-40B4-BE49-F238E27FC236}">
                <a16:creationId xmlns:a16="http://schemas.microsoft.com/office/drawing/2014/main" id="{7792DED3-926E-644F-B35A-012B15A4B58F}"/>
              </a:ext>
            </a:extLst>
          </p:cNvPr>
          <p:cNvSpPr/>
          <p:nvPr/>
        </p:nvSpPr>
        <p:spPr>
          <a:xfrm>
            <a:off x="61888" y="13824"/>
            <a:ext cx="345442" cy="3475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グラフィックス 10" descr="インターネット">
            <a:extLst>
              <a:ext uri="{FF2B5EF4-FFF2-40B4-BE49-F238E27FC236}">
                <a16:creationId xmlns:a16="http://schemas.microsoft.com/office/drawing/2014/main" id="{4569ABAB-15C9-7142-92AB-3B6BA7843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47" y="38634"/>
            <a:ext cx="303171" cy="303171"/>
          </a:xfrm>
          <a:prstGeom prst="rect">
            <a:avLst/>
          </a:prstGeom>
        </p:spPr>
      </p:pic>
      <p:sp>
        <p:nvSpPr>
          <p:cNvPr id="106" name="二等辺三角形 105"/>
          <p:cNvSpPr/>
          <p:nvPr/>
        </p:nvSpPr>
        <p:spPr>
          <a:xfrm rot="5400000">
            <a:off x="1824554" y="-3937993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963992" y="-4508097"/>
            <a:ext cx="1743131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施設予約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7483" y="-4510371"/>
            <a:ext cx="179563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奈良スーパーアプリへ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アカウント登録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3816572" y="-4508097"/>
            <a:ext cx="1818836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対象施設で本予約手続き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6B9DD627-6292-CF40-BE04-9EDA70E8C592}"/>
              </a:ext>
            </a:extLst>
          </p:cNvPr>
          <p:cNvSpPr/>
          <p:nvPr/>
        </p:nvSpPr>
        <p:spPr>
          <a:xfrm>
            <a:off x="3822292" y="-3057459"/>
            <a:ext cx="1813116" cy="943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09" indent="-138109"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✅利用希望施設で施設管理者から施設利用の説明を受ける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38109" indent="-138109"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✅本予約完了</a:t>
            </a: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5710739" y="-4510371"/>
            <a:ext cx="1634380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施設利用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6B9DD627-6292-CF40-BE04-9EDA70E8C592}"/>
              </a:ext>
            </a:extLst>
          </p:cNvPr>
          <p:cNvSpPr/>
          <p:nvPr/>
        </p:nvSpPr>
        <p:spPr>
          <a:xfrm>
            <a:off x="5701527" y="-3057459"/>
            <a:ext cx="1634380" cy="943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✅施設利用料支払い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✅施設利用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9A6F7C6-72E1-D7BD-7B4A-D08F9F6996E2}"/>
              </a:ext>
            </a:extLst>
          </p:cNvPr>
          <p:cNvSpPr/>
          <p:nvPr/>
        </p:nvSpPr>
        <p:spPr>
          <a:xfrm>
            <a:off x="157264" y="-1818226"/>
            <a:ext cx="7178643" cy="101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72000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en-US" altLang="ja-JP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Web</a:t>
            </a:r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仮予約ができるのは、奈良県電子申請システムの</a:t>
            </a:r>
            <a:r>
              <a:rPr lang="ja-JP" altLang="en-US" sz="1000" b="1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「</a:t>
            </a:r>
            <a:r>
              <a:rPr lang="en-US" altLang="ja-JP" sz="1000" b="1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</a:t>
            </a:r>
            <a:r>
              <a:rPr lang="ja-JP" altLang="en-US" sz="1000" b="1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古都なら」のみ</a:t>
            </a:r>
            <a:endParaRPr lang="en-US" altLang="ja-JP" sz="10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✅仮予約から利用までの流れは、</a:t>
            </a:r>
            <a:r>
              <a:rPr lang="ja-JP" altLang="en-US" sz="1000" b="1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以上</a:t>
            </a:r>
            <a:r>
              <a:rPr lang="en-US" altLang="ja-JP" sz="1000" b="1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①</a:t>
            </a:r>
            <a:r>
              <a:rPr lang="ja-JP" altLang="en-US" sz="1000" b="1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から④までの手順</a:t>
            </a:r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を参照</a:t>
            </a:r>
            <a:endParaRPr lang="en-US" altLang="ja-JP" sz="10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✅当該システムは、利用したい施設と利用者の</a:t>
            </a:r>
            <a:r>
              <a:rPr lang="en-US" altLang="ja-JP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ID</a:t>
            </a:r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・</a:t>
            </a:r>
            <a:r>
              <a:rPr lang="en-US" altLang="ja-JP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PASS</a:t>
            </a:r>
            <a:r>
              <a:rPr lang="ja-JP" altLang="en-US" sz="1000" kern="100" dirty="0" err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を登</a:t>
            </a:r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録する手続きが必要</a:t>
            </a:r>
            <a:endParaRPr lang="en-US" altLang="ja-JP" sz="10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269866" indent="-269866"/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　</a:t>
            </a:r>
            <a:r>
              <a:rPr lang="ja-JP" altLang="en-US" sz="8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＊</a:t>
            </a:r>
            <a:r>
              <a:rPr lang="ja-JP" altLang="en-US" sz="8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既に</a:t>
            </a:r>
            <a:r>
              <a:rPr lang="en-US" altLang="ja-JP" sz="8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ID</a:t>
            </a:r>
            <a:r>
              <a:rPr lang="ja-JP" altLang="en-US" sz="8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・</a:t>
            </a:r>
            <a:r>
              <a:rPr lang="en-US" altLang="ja-JP" sz="8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PASS</a:t>
            </a:r>
            <a:r>
              <a:rPr lang="ja-JP" altLang="en-US" sz="800" b="1" u="sng" kern="100" dirty="0" err="1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を保</a:t>
            </a:r>
            <a:r>
              <a:rPr lang="ja-JP" altLang="en-US" sz="800" b="1" u="sng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有されていても、利用を希望される施設で登録する手続きをされていない場合は、以下①の手続きが必要です。</a:t>
            </a:r>
            <a:endParaRPr lang="en-US" altLang="ja-JP" sz="800" b="1" u="sng" kern="10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449248" indent="-449248"/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en-US" altLang="ja-JP" sz="1000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①</a:t>
            </a:r>
            <a:r>
              <a:rPr lang="ja-JP" altLang="en-US" sz="1000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の手続き</a:t>
            </a:r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が完了した施設については、以後、</a:t>
            </a:r>
            <a:r>
              <a:rPr lang="en-US" altLang="ja-JP" sz="1000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②</a:t>
            </a:r>
            <a:r>
              <a:rPr lang="ja-JP" altLang="en-US" sz="1000" u="sng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から手順を踏んでいただく</a:t>
            </a:r>
            <a:r>
              <a:rPr lang="ja-JP" altLang="en-US" sz="10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ことになります。</a:t>
            </a:r>
            <a:endParaRPr lang="en-US" altLang="ja-JP" sz="10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A756713-2F66-73C9-8004-BBB1AFA273A4}"/>
              </a:ext>
            </a:extLst>
          </p:cNvPr>
          <p:cNvSpPr/>
          <p:nvPr/>
        </p:nvSpPr>
        <p:spPr>
          <a:xfrm>
            <a:off x="361830" y="4087877"/>
            <a:ext cx="1028731" cy="28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4783" tIns="42793" rIns="134783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31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A6C34A-89BD-DD14-0C2E-04284A89F41D}"/>
              </a:ext>
            </a:extLst>
          </p:cNvPr>
          <p:cNvSpPr/>
          <p:nvPr/>
        </p:nvSpPr>
        <p:spPr>
          <a:xfrm>
            <a:off x="457375" y="4004431"/>
            <a:ext cx="933186" cy="49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587" tIns="42793" rIns="85587" bIns="427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4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対象施設</a:t>
            </a:r>
            <a:endParaRPr lang="en-US" altLang="ja-JP" sz="1200" b="1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01A137-582D-4E2D-9559-B54DFDB0AAA7}"/>
              </a:ext>
            </a:extLst>
          </p:cNvPr>
          <p:cNvGrpSpPr/>
          <p:nvPr/>
        </p:nvGrpSpPr>
        <p:grpSpPr>
          <a:xfrm>
            <a:off x="77483" y="4058279"/>
            <a:ext cx="356409" cy="358542"/>
            <a:chOff x="136856" y="3442124"/>
            <a:chExt cx="373534" cy="375769"/>
          </a:xfrm>
        </p:grpSpPr>
        <p:sp>
          <p:nvSpPr>
            <p:cNvPr id="12" name="円/楕円 61">
              <a:extLst>
                <a:ext uri="{FF2B5EF4-FFF2-40B4-BE49-F238E27FC236}">
                  <a16:creationId xmlns:a16="http://schemas.microsoft.com/office/drawing/2014/main" id="{6911DAFC-6A1F-DE01-6EB9-00B85F770E6E}"/>
                </a:ext>
              </a:extLst>
            </p:cNvPr>
            <p:cNvSpPr/>
            <p:nvPr/>
          </p:nvSpPr>
          <p:spPr>
            <a:xfrm>
              <a:off x="136856" y="3442124"/>
              <a:ext cx="373534" cy="3757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グラフィックス 33" descr="銀行">
              <a:extLst>
                <a:ext uri="{FF2B5EF4-FFF2-40B4-BE49-F238E27FC236}">
                  <a16:creationId xmlns:a16="http://schemas.microsoft.com/office/drawing/2014/main" id="{334E5144-35B3-8540-9E3D-EA7667E84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6046" y="3456163"/>
              <a:ext cx="321432" cy="301862"/>
            </a:xfrm>
            <a:prstGeom prst="rect">
              <a:avLst/>
            </a:prstGeom>
          </p:spPr>
        </p:pic>
      </p:grpSp>
      <p:pic>
        <p:nvPicPr>
          <p:cNvPr id="115" name="グラフィックス 20" descr="チェックリスト (RTL)">
            <a:extLst>
              <a:ext uri="{FF2B5EF4-FFF2-40B4-BE49-F238E27FC236}">
                <a16:creationId xmlns:a16="http://schemas.microsoft.com/office/drawing/2014/main" id="{7CDC20A3-2AC0-0B45-BE50-9F7ACADF5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5028" y="-4129180"/>
            <a:ext cx="884234" cy="884234"/>
          </a:xfrm>
          <a:prstGeom prst="rect">
            <a:avLst/>
          </a:prstGeom>
        </p:spPr>
      </p:pic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4731DC9E-1536-438B-84EC-5EFA7AE614AE}"/>
              </a:ext>
            </a:extLst>
          </p:cNvPr>
          <p:cNvSpPr/>
          <p:nvPr/>
        </p:nvSpPr>
        <p:spPr>
          <a:xfrm>
            <a:off x="1985973" y="-3057459"/>
            <a:ext cx="1760613" cy="943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en-US" altLang="ja-JP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</a:t>
            </a:r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古都ならへログイン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38109" indent="-138109" algn="just"/>
            <a:r>
              <a:rPr lang="ja-JP" altLang="en-US" sz="11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✅利用希望施設を選択し、仮予約</a:t>
            </a:r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511A9-88EA-4F64-A12A-4A608AD16FD1}"/>
              </a:ext>
            </a:extLst>
          </p:cNvPr>
          <p:cNvSpPr txBox="1"/>
          <p:nvPr/>
        </p:nvSpPr>
        <p:spPr>
          <a:xfrm>
            <a:off x="5615734" y="-2657875"/>
            <a:ext cx="167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09" indent="-138109"/>
            <a:r>
              <a:rPr lang="ja-JP" altLang="en-US" sz="900" b="1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＊施設によって施設利用料の支払い手順は異なります。</a:t>
            </a:r>
            <a:endParaRPr lang="en-US" altLang="ja-JP" sz="900" b="1" kern="10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602D8AB-55FD-4D60-99EE-F08028FAC130}"/>
              </a:ext>
            </a:extLst>
          </p:cNvPr>
          <p:cNvSpPr txBox="1"/>
          <p:nvPr/>
        </p:nvSpPr>
        <p:spPr>
          <a:xfrm>
            <a:off x="2054514" y="-2522555"/>
            <a:ext cx="167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900" b="1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＊予約は完了していません。　　　　　　</a:t>
            </a:r>
            <a:endParaRPr lang="en-US" altLang="ja-JP" sz="900" b="1" kern="10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900" b="1" kern="10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　必ず③へお進みください。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6222634-B473-4526-AC25-5E2B2626D4AA}"/>
              </a:ext>
            </a:extLst>
          </p:cNvPr>
          <p:cNvSpPr/>
          <p:nvPr/>
        </p:nvSpPr>
        <p:spPr>
          <a:xfrm>
            <a:off x="215393" y="-4053733"/>
            <a:ext cx="175151" cy="1751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1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4A8C67D2-90BA-4F38-8664-222B3A8AFE41}"/>
              </a:ext>
            </a:extLst>
          </p:cNvPr>
          <p:cNvSpPr/>
          <p:nvPr/>
        </p:nvSpPr>
        <p:spPr>
          <a:xfrm>
            <a:off x="2122834" y="-4168084"/>
            <a:ext cx="183252" cy="1832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2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A8175DD8-2D17-435F-86E7-A0FFB8AE8D67}"/>
              </a:ext>
            </a:extLst>
          </p:cNvPr>
          <p:cNvSpPr/>
          <p:nvPr/>
        </p:nvSpPr>
        <p:spPr>
          <a:xfrm>
            <a:off x="3926876" y="-4170147"/>
            <a:ext cx="183252" cy="1832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3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7AEE9B6B-652C-4B0E-990A-33221CCE47BB}"/>
              </a:ext>
            </a:extLst>
          </p:cNvPr>
          <p:cNvSpPr/>
          <p:nvPr/>
        </p:nvSpPr>
        <p:spPr>
          <a:xfrm>
            <a:off x="5826325" y="-4170147"/>
            <a:ext cx="183252" cy="1832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4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8C6BFC-A77A-45A0-B4C0-D701668DE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74686"/>
              </p:ext>
            </p:extLst>
          </p:nvPr>
        </p:nvGraphicFramePr>
        <p:xfrm>
          <a:off x="-61815" y="4362232"/>
          <a:ext cx="3768938" cy="6081997"/>
        </p:xfrm>
        <a:graphic>
          <a:graphicData uri="http://schemas.openxmlformats.org/drawingml/2006/table">
            <a:tbl>
              <a:tblPr/>
              <a:tblGrid>
                <a:gridCol w="111597">
                  <a:extLst>
                    <a:ext uri="{9D8B030D-6E8A-4147-A177-3AD203B41FA5}">
                      <a16:colId xmlns:a16="http://schemas.microsoft.com/office/drawing/2014/main" val="1485760032"/>
                    </a:ext>
                  </a:extLst>
                </a:gridCol>
                <a:gridCol w="219143">
                  <a:extLst>
                    <a:ext uri="{9D8B030D-6E8A-4147-A177-3AD203B41FA5}">
                      <a16:colId xmlns:a16="http://schemas.microsoft.com/office/drawing/2014/main" val="3117559346"/>
                    </a:ext>
                  </a:extLst>
                </a:gridCol>
                <a:gridCol w="1613157">
                  <a:extLst>
                    <a:ext uri="{9D8B030D-6E8A-4147-A177-3AD203B41FA5}">
                      <a16:colId xmlns:a16="http://schemas.microsoft.com/office/drawing/2014/main" val="488393710"/>
                    </a:ext>
                  </a:extLst>
                </a:gridCol>
                <a:gridCol w="614801">
                  <a:extLst>
                    <a:ext uri="{9D8B030D-6E8A-4147-A177-3AD203B41FA5}">
                      <a16:colId xmlns:a16="http://schemas.microsoft.com/office/drawing/2014/main" val="2489733844"/>
                    </a:ext>
                  </a:extLst>
                </a:gridCol>
                <a:gridCol w="1132241">
                  <a:extLst>
                    <a:ext uri="{9D8B030D-6E8A-4147-A177-3AD203B41FA5}">
                      <a16:colId xmlns:a16="http://schemas.microsoft.com/office/drawing/2014/main" val="2359972870"/>
                    </a:ext>
                  </a:extLst>
                </a:gridCol>
                <a:gridCol w="77999">
                  <a:extLst>
                    <a:ext uri="{9D8B030D-6E8A-4147-A177-3AD203B41FA5}">
                      <a16:colId xmlns:a16="http://schemas.microsoft.com/office/drawing/2014/main" val="295284460"/>
                    </a:ext>
                  </a:extLst>
                </a:gridCol>
              </a:tblGrid>
              <a:tr h="11598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464995"/>
                  </a:ext>
                </a:extLst>
              </a:tr>
              <a:tr h="12698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体育施設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b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(0745)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予約受付方法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79962"/>
                  </a:ext>
                </a:extLst>
              </a:tr>
              <a:tr h="17778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78544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大和高田市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大和高田市立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武道館</a:t>
                      </a:r>
                      <a:endParaRPr lang="zh-TW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22-6100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800" b="1" i="0" u="none" strike="noStrike" spc="0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ヵ月前から</a:t>
                      </a:r>
                      <a:endParaRPr lang="ja-JP" altLang="en-US" sz="700" b="1" i="0" u="none" strike="noStrike" spc="0" dirty="0">
                        <a:solidFill>
                          <a:srgbClr val="0432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357415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545375"/>
                  </a:ext>
                </a:extLst>
              </a:tr>
              <a:tr h="16931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79400"/>
                  </a:ext>
                </a:extLst>
              </a:tr>
              <a:tr h="16931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732221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06119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葛城市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葛城市民体育館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69-5131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700" b="1" i="0" u="none" strike="noStrike" spc="0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br>
                        <a:rPr lang="ja-JP" altLang="en-US" sz="700" b="1" i="0" u="none" strike="noStrike" spc="0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endParaRPr lang="ja-JP" altLang="en-US" sz="700" b="1" i="0" u="none" strike="noStrike" spc="0" dirty="0">
                        <a:solidFill>
                          <a:srgbClr val="0432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1579"/>
                  </a:ext>
                </a:extLst>
              </a:tr>
              <a:tr h="234776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73969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431980"/>
                  </a:ext>
                </a:extLst>
              </a:tr>
              <a:tr h="234776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☆新庄スポーツセンター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69-6961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25238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908329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87555"/>
                  </a:ext>
                </a:extLst>
              </a:tr>
              <a:tr h="272434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10372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☆葛城市當麻スポーツセンター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（総合体育館）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48- 6600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5909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689014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62037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327858"/>
                  </a:ext>
                </a:extLst>
              </a:tr>
              <a:tr h="234776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上牧町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上牧第一町民体育館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78-0118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endParaRPr lang="en-US" altLang="ja-JP" sz="800" b="1" i="0" u="none" strike="noStrike" spc="0" dirty="0">
                        <a:solidFill>
                          <a:srgbClr val="7030A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前月</a:t>
                      </a:r>
                      <a:r>
                        <a:rPr lang="en-US" altLang="ja-JP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日以降から</a:t>
                      </a:r>
                      <a:br>
                        <a:rPr lang="ja-JP" altLang="en-US" sz="7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spc="0" dirty="0">
                          <a:solidFill>
                            <a:srgbClr val="ED592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奈良スーパーアプリ</a:t>
                      </a:r>
                      <a:br>
                        <a:rPr lang="ja-JP" altLang="en-US" sz="7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前月</a:t>
                      </a:r>
                      <a:r>
                        <a:rPr lang="en-US" altLang="ja-JP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日以降から</a:t>
                      </a:r>
                      <a:endParaRPr lang="en-US" altLang="ja-JP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当日まで</a:t>
                      </a:r>
                      <a:endParaRPr lang="ja-JP" altLang="en-US" sz="700" b="1" i="0" u="none" strike="noStrike" spc="0" dirty="0">
                        <a:solidFill>
                          <a:srgbClr val="0432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65405"/>
                  </a:ext>
                </a:extLst>
              </a:tr>
              <a:tr h="13043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834915"/>
                  </a:ext>
                </a:extLst>
              </a:tr>
              <a:tr h="234776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888067"/>
                  </a:ext>
                </a:extLst>
              </a:tr>
              <a:tr h="33863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上牧第二町民体育館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16574"/>
                  </a:ext>
                </a:extLst>
              </a:tr>
              <a:tr h="389874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353352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広陵中央体育館</a:t>
                      </a: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55-4414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spc="0" baseline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700" b="1" i="0" u="none" strike="noStrike" spc="0" baseline="0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lang="ja-JP" altLang="en-US" sz="7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日前から</a:t>
                      </a:r>
                      <a:br>
                        <a:rPr lang="ja-JP" altLang="en-US" sz="700" b="0" i="0" u="none" strike="noStrike" spc="0" baseline="0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spc="0" baseline="0" dirty="0">
                          <a:solidFill>
                            <a:srgbClr val="ED592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奈良スーパーアプリ</a:t>
                      </a:r>
                      <a:br>
                        <a:rPr lang="ja-JP" altLang="en-US" sz="700" b="1" i="0" u="none" strike="noStrike" spc="0" baseline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lang="ja-JP" altLang="en-US" sz="7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日前から</a:t>
                      </a:r>
                      <a:endParaRPr lang="en-US" altLang="ja-JP" sz="7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３日前まで</a:t>
                      </a:r>
                      <a:endParaRPr lang="ja-JP" altLang="en-US" sz="700" b="1" i="0" u="none" strike="noStrike" spc="0" baseline="0" dirty="0">
                        <a:solidFill>
                          <a:srgbClr val="0432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998262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広陵東体育館</a:t>
                      </a: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001978"/>
                  </a:ext>
                </a:extLst>
              </a:tr>
              <a:tr h="16931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広陵西体育館</a:t>
                      </a: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77296"/>
                  </a:ext>
                </a:extLst>
              </a:tr>
              <a:tr h="16931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広陵北体育館</a:t>
                      </a: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83076"/>
                  </a:ext>
                </a:extLst>
              </a:tr>
              <a:tr h="173548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☆真美ヶ丘体育館</a:t>
                      </a: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50422"/>
                  </a:ext>
                </a:extLst>
              </a:tr>
              <a:tr h="253974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河合町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河合町立北体育館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56-4600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spc="0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endParaRPr lang="en-US" altLang="ja-JP" sz="800" b="1" i="0" u="none" strike="noStrike" spc="0" dirty="0">
                        <a:solidFill>
                          <a:srgbClr val="7030A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日前から</a:t>
                      </a:r>
                      <a:endParaRPr lang="en-US" altLang="ja-JP" sz="700" b="0" i="0" u="none" strike="noStrike" spc="0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当日まで</a:t>
                      </a:r>
                      <a:endParaRPr lang="ja-JP" altLang="en-US" sz="700" b="1" i="0" u="none" strike="noStrike" spc="0" dirty="0">
                        <a:solidFill>
                          <a:srgbClr val="7030A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68404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46058"/>
                  </a:ext>
                </a:extLst>
              </a:tr>
              <a:tr h="11598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619951"/>
                  </a:ext>
                </a:extLst>
              </a:tr>
            </a:tbl>
          </a:graphicData>
        </a:graphic>
      </p:graphicFrame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13A65EA8-F396-42B7-AFE0-B40BEF21BFAD}"/>
              </a:ext>
            </a:extLst>
          </p:cNvPr>
          <p:cNvSpPr/>
          <p:nvPr/>
        </p:nvSpPr>
        <p:spPr>
          <a:xfrm rot="5400000">
            <a:off x="3603048" y="-3949102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95498E42-0777-4CD5-AAA2-C78499CFCEE7}"/>
              </a:ext>
            </a:extLst>
          </p:cNvPr>
          <p:cNvSpPr/>
          <p:nvPr/>
        </p:nvSpPr>
        <p:spPr>
          <a:xfrm rot="5400000">
            <a:off x="5548693" y="-3949264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1" name="表 40">
            <a:extLst>
              <a:ext uri="{FF2B5EF4-FFF2-40B4-BE49-F238E27FC236}">
                <a16:creationId xmlns:a16="http://schemas.microsoft.com/office/drawing/2014/main" id="{1493BF0D-2F5E-4F64-B24C-354E4EC55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577438"/>
              </p:ext>
            </p:extLst>
          </p:nvPr>
        </p:nvGraphicFramePr>
        <p:xfrm>
          <a:off x="3639589" y="4362233"/>
          <a:ext cx="3775247" cy="6084815"/>
        </p:xfrm>
        <a:graphic>
          <a:graphicData uri="http://schemas.openxmlformats.org/drawingml/2006/table">
            <a:tbl>
              <a:tblPr/>
              <a:tblGrid>
                <a:gridCol w="103152">
                  <a:extLst>
                    <a:ext uri="{9D8B030D-6E8A-4147-A177-3AD203B41FA5}">
                      <a16:colId xmlns:a16="http://schemas.microsoft.com/office/drawing/2014/main" val="148576003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62311077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95384798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4804457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595651566"/>
                    </a:ext>
                  </a:extLst>
                </a:gridCol>
                <a:gridCol w="72095">
                  <a:extLst>
                    <a:ext uri="{9D8B030D-6E8A-4147-A177-3AD203B41FA5}">
                      <a16:colId xmlns:a16="http://schemas.microsoft.com/office/drawing/2014/main" val="295284460"/>
                    </a:ext>
                  </a:extLst>
                </a:gridCol>
              </a:tblGrid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464995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文化施設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b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(0745)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予約受付方法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79962"/>
                  </a:ext>
                </a:extLst>
              </a:tr>
              <a:tr h="18831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78544"/>
                  </a:ext>
                </a:extLst>
              </a:tr>
              <a:tr h="13682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御所市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御所市文化ホール</a:t>
                      </a:r>
                      <a:endParaRPr lang="en-US" altLang="ja-JP" sz="800" b="1" i="0" u="sng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（アザレアホール）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65-2580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endParaRPr lang="en-US" altLang="ja-JP" sz="800" b="1" i="0" u="none" strike="noStrike" dirty="0">
                        <a:solidFill>
                          <a:srgbClr val="7030A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ED592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奈良スーパーアプリ</a:t>
                      </a:r>
                      <a:endParaRPr lang="en-US" altLang="ja-JP" sz="800" b="1" i="0" u="none" strike="noStrike" dirty="0">
                        <a:solidFill>
                          <a:srgbClr val="ED5924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79400"/>
                  </a:ext>
                </a:extLst>
              </a:tr>
              <a:tr h="13682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732221"/>
                  </a:ext>
                </a:extLst>
              </a:tr>
              <a:tr h="254993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06119"/>
                  </a:ext>
                </a:extLst>
              </a:tr>
              <a:tr h="13682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香芝市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☆香芝市ふたかみ文化センター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（市民ホール・楽屋）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77-1000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窓口</a:t>
                      </a:r>
                      <a:endParaRPr kumimoji="1" lang="en-US" altLang="ja-JP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5924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奈良スーパーアプリ</a:t>
                      </a:r>
                      <a:endParaRPr kumimoji="1" lang="en-US" altLang="ja-JP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ヶ月前から</a:t>
                      </a: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7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日前まで</a:t>
                      </a:r>
                      <a:endParaRPr kumimoji="1" lang="ja-JP" alt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568312"/>
                  </a:ext>
                </a:extLst>
              </a:tr>
              <a:tr h="13682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10788"/>
                  </a:ext>
                </a:extLst>
              </a:tr>
              <a:tr h="23238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779685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葛城市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新庄文化会館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（マルベリーホール）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69-4600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1579"/>
                  </a:ext>
                </a:extLst>
              </a:tr>
              <a:tr h="189718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73969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431980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25238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上牧町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☆上牧町文化センター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（ペガサスホール）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78-9900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4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5924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奈良スーパーアプリ</a:t>
                      </a:r>
                      <a:br>
                        <a:rPr lang="ja-JP" alt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年前から</a:t>
                      </a:r>
                      <a:endParaRPr lang="ja-JP" altLang="en-US" sz="700" b="1" i="0" u="none" strike="noStrike" dirty="0">
                        <a:solidFill>
                          <a:srgbClr val="0432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908329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87555"/>
                  </a:ext>
                </a:extLst>
              </a:tr>
              <a:tr h="211426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10372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王寺町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王寺町地域交流センター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（リーベルホール）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33-3000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endParaRPr lang="en-US" altLang="ja-JP" sz="800" b="1" i="0" u="none" strike="noStrike" dirty="0">
                        <a:solidFill>
                          <a:srgbClr val="7030A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r>
                        <a:rPr lang="ja-JP" altLang="en-US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古都なら</a:t>
                      </a:r>
                      <a:b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5924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奈良スーパーアプリ</a:t>
                      </a:r>
                      <a:br>
                        <a:rPr lang="ja-JP" altLang="en-US" sz="6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下記</a:t>
                      </a:r>
                      <a:r>
                        <a:rPr lang="en-US" altLang="ja-JP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をご確認ください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5909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689014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62037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★王寺町やわらぎ会館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（イベントホール）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31-5555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327858"/>
                  </a:ext>
                </a:extLst>
              </a:tr>
              <a:tr h="278636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王寺町やわらぎ会館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（イベントホール）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31-5555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65405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1" i="0" u="none" strike="noStrike" spc="-15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spc="-15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★王寺町防災コミュニティセンター</a:t>
                      </a:r>
                      <a:b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（いずみホール）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72-1800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834915"/>
                  </a:ext>
                </a:extLst>
              </a:tr>
              <a:tr h="298067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800" b="1" i="0" u="none" strike="noStrike" spc="-150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王寺町防災コミュニティセンター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（いずみホール）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72-1800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888067"/>
                  </a:ext>
                </a:extLst>
              </a:tr>
              <a:tr h="182014">
                <a:tc rowSpan="2"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★王寺町王子南公民館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（大ホール）</a:t>
                      </a:r>
                    </a:p>
                  </a:txBody>
                  <a:tcPr marL="89910" marR="89910" marT="44955" marB="44955" anchor="ctr"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32-5201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r>
                        <a:rPr lang="ja-JP" altLang="en-US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古都なら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5924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奈良スーパーアプリ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743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下記</a:t>
                      </a:r>
                      <a:r>
                        <a:rPr lang="en-US" altLang="ja-JP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をご確認ください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16574"/>
                  </a:ext>
                </a:extLst>
              </a:tr>
              <a:tr h="173689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王寺町王子南公民館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（大ホール）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32-5201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r>
                        <a:rPr lang="ja-JP" altLang="en-US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古都なら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5924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奈良スーパーアプリ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日前まで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743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下記</a:t>
                      </a:r>
                      <a:r>
                        <a:rPr lang="en-US" altLang="ja-JP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をご確認ください</a:t>
                      </a:r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dirty="0"/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373351"/>
                  </a:ext>
                </a:extLst>
              </a:tr>
              <a:tr h="76725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353352"/>
                  </a:ext>
                </a:extLst>
              </a:tr>
              <a:tr h="14024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広陵町</a:t>
                      </a:r>
                    </a:p>
                  </a:txBody>
                  <a:tcPr marL="89910" marR="89910" marT="44955" marB="44955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広陵中央公民館</a:t>
                      </a:r>
                      <a:b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（かぐや姫ホール）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55-1181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7030A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窓口</a:t>
                      </a:r>
                      <a:br>
                        <a:rPr lang="ja-JP" altLang="en-US" sz="700" b="1" i="0" u="none" strike="noStrike" dirty="0">
                          <a:solidFill>
                            <a:srgbClr val="0432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ヶ月前から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５日前まで</a:t>
                      </a:r>
                      <a:endParaRPr lang="ja-JP" altLang="en-US" sz="700" b="1" i="0" u="none" strike="noStrike" dirty="0">
                        <a:solidFill>
                          <a:srgbClr val="0432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998262"/>
                  </a:ext>
                </a:extLst>
              </a:tr>
              <a:tr h="14024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001978"/>
                  </a:ext>
                </a:extLst>
              </a:tr>
              <a:tr h="13682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77296"/>
                  </a:ext>
                </a:extLst>
              </a:tr>
              <a:tr h="136820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83076"/>
                  </a:ext>
                </a:extLst>
              </a:tr>
              <a:tr h="1868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50422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rtl="0" fontAlgn="ctr"/>
                      <a:r>
                        <a:rPr lang="en-US" altLang="ja-JP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王寺町の予約受付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は、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</a:t>
                      </a:r>
                      <a:r>
                        <a:rPr lang="en-US" altLang="ja-JP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月末まで「</a:t>
                      </a:r>
                      <a:r>
                        <a:rPr lang="en-US" altLang="ja-JP" sz="7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r>
                        <a:rPr lang="ja-JP" altLang="en-US" sz="7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古都なら」</a:t>
                      </a:r>
                      <a:r>
                        <a:rPr lang="ja-JP" altLang="en-US" sz="700" b="0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</a:t>
                      </a:r>
                      <a:r>
                        <a:rPr lang="en-US" altLang="ja-JP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月から</a:t>
                      </a:r>
                      <a:r>
                        <a:rPr lang="ja-JP" altLang="en-US" sz="700" b="1" i="0" u="sng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</a:t>
                      </a:r>
                      <a:r>
                        <a:rPr lang="ja-JP" altLang="en-US" sz="700" b="1" i="0" u="sng" strike="noStrike" dirty="0">
                          <a:solidFill>
                            <a:srgbClr val="ED592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奈</a:t>
                      </a:r>
                      <a:endParaRPr lang="en-US" altLang="ja-JP" sz="700" b="1" i="0" u="sng" strike="noStrike" dirty="0">
                        <a:solidFill>
                          <a:srgbClr val="ED5924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700" b="1" i="0" u="none" strike="noStrike" dirty="0">
                          <a:solidFill>
                            <a:srgbClr val="ED592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700" b="1" i="0" u="sng" strike="noStrike" dirty="0">
                          <a:solidFill>
                            <a:srgbClr val="ED5924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良スーパーアプリ」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が適用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されます。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「☆」マーク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がついている施設は、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在勤者も市・町内料金適応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施設です。</a:t>
                      </a:r>
                      <a:b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予約受付方法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は</a:t>
                      </a:r>
                      <a:r>
                        <a:rPr lang="ja-JP" alt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施設所在住民外の開始時期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になります。</a:t>
                      </a:r>
                    </a:p>
                  </a:txBody>
                  <a:tcPr marL="89910" marR="89910" marT="44955" marB="449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68404"/>
                  </a:ext>
                </a:extLst>
              </a:tr>
              <a:tr h="28716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46058"/>
                  </a:ext>
                </a:extLst>
              </a:tr>
              <a:tr h="107065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127" marR="4127" marT="4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619951"/>
                  </a:ext>
                </a:extLst>
              </a:tr>
            </a:tbl>
          </a:graphicData>
        </a:graphic>
      </p:graphicFrame>
      <p:pic>
        <p:nvPicPr>
          <p:cNvPr id="42" name="グラフィックス 41" descr="社員証 単色塗りつぶし">
            <a:extLst>
              <a:ext uri="{FF2B5EF4-FFF2-40B4-BE49-F238E27FC236}">
                <a16:creationId xmlns:a16="http://schemas.microsoft.com/office/drawing/2014/main" id="{1FA8167B-2E36-484D-9A72-6D0F328B3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335" y="-4053398"/>
            <a:ext cx="852428" cy="852428"/>
          </a:xfrm>
          <a:prstGeom prst="rect">
            <a:avLst/>
          </a:prstGeom>
        </p:spPr>
      </p:pic>
      <p:pic>
        <p:nvPicPr>
          <p:cNvPr id="45" name="グラフィックス 44" descr="右向き指示マーク 単色塗りつぶし">
            <a:extLst>
              <a:ext uri="{FF2B5EF4-FFF2-40B4-BE49-F238E27FC236}">
                <a16:creationId xmlns:a16="http://schemas.microsoft.com/office/drawing/2014/main" id="{ED4F3FC9-44C9-4B9E-918C-7CDADBE698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820519">
            <a:off x="2773993" y="-3733102"/>
            <a:ext cx="713015" cy="713015"/>
          </a:xfrm>
          <a:prstGeom prst="rect">
            <a:avLst/>
          </a:prstGeom>
        </p:spPr>
      </p:pic>
      <p:pic>
        <p:nvPicPr>
          <p:cNvPr id="47" name="グラフィックス 46" descr="ダンス 単色塗りつぶし">
            <a:extLst>
              <a:ext uri="{FF2B5EF4-FFF2-40B4-BE49-F238E27FC236}">
                <a16:creationId xmlns:a16="http://schemas.microsoft.com/office/drawing/2014/main" id="{E401AF5E-ACF2-4657-9C43-5D440650D5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5764" y="-4103763"/>
            <a:ext cx="914400" cy="914400"/>
          </a:xfrm>
          <a:prstGeom prst="rect">
            <a:avLst/>
          </a:prstGeom>
        </p:spPr>
      </p:pic>
      <p:pic>
        <p:nvPicPr>
          <p:cNvPr id="48" name="グラフィックス 47" descr="会議 単色塗りつぶし">
            <a:extLst>
              <a:ext uri="{FF2B5EF4-FFF2-40B4-BE49-F238E27FC236}">
                <a16:creationId xmlns:a16="http://schemas.microsoft.com/office/drawing/2014/main" id="{6A32E578-CF03-4A68-A627-389E38755E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66666" y="-4252097"/>
            <a:ext cx="914400" cy="914400"/>
          </a:xfrm>
          <a:prstGeom prst="rect">
            <a:avLst/>
          </a:prstGeom>
        </p:spPr>
      </p:pic>
      <p:pic>
        <p:nvPicPr>
          <p:cNvPr id="49" name="グラフィックス 48" descr="サッカー ボール 単色塗りつぶし">
            <a:extLst>
              <a:ext uri="{FF2B5EF4-FFF2-40B4-BE49-F238E27FC236}">
                <a16:creationId xmlns:a16="http://schemas.microsoft.com/office/drawing/2014/main" id="{7B1FD47E-8041-4226-8DA1-5346E35D86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00655" y="-3623599"/>
            <a:ext cx="236920" cy="2369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E885A66-7E0E-4CE9-B632-6EC497AEF2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3" y="-3920085"/>
            <a:ext cx="432564" cy="321333"/>
          </a:xfrm>
          <a:prstGeom prst="rect">
            <a:avLst/>
          </a:prstGeom>
        </p:spPr>
      </p:pic>
      <p:pic>
        <p:nvPicPr>
          <p:cNvPr id="44" name="グラフィックス 43" descr="スマート フォン 単色塗りつぶし">
            <a:extLst>
              <a:ext uri="{FF2B5EF4-FFF2-40B4-BE49-F238E27FC236}">
                <a16:creationId xmlns:a16="http://schemas.microsoft.com/office/drawing/2014/main" id="{9817E29D-C016-4B09-BADE-24DCDE6B30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42359" y="-4168084"/>
            <a:ext cx="914400" cy="914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ACB3925-9141-4305-9107-4150A1205F4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72" y="696868"/>
            <a:ext cx="483716" cy="483716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3B8D8B1-44ED-43E6-8805-D32373F839C2}"/>
              </a:ext>
            </a:extLst>
          </p:cNvPr>
          <p:cNvSpPr/>
          <p:nvPr/>
        </p:nvSpPr>
        <p:spPr>
          <a:xfrm>
            <a:off x="536934" y="1222121"/>
            <a:ext cx="1787558" cy="929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身分証明書当を持参し、情報</a:t>
            </a:r>
            <a:endParaRPr lang="en-US" altLang="ja-JP" sz="9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登録を王寺町施設窓口にて行</a:t>
            </a:r>
            <a:endParaRPr lang="en-US" altLang="ja-JP" sz="9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い。施設管理者から</a:t>
            </a:r>
            <a:r>
              <a:rPr lang="en-US" altLang="ja-JP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ID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PASS</a:t>
            </a:r>
          </a:p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を受け取る</a:t>
            </a:r>
            <a:endParaRPr lang="en-US" altLang="ja-JP" sz="4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5250" indent="-95250" algn="just"/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＊</a:t>
            </a:r>
            <a:r>
              <a:rPr lang="en-US" altLang="ja-JP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ID</a:t>
            </a:r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PASS</a:t>
            </a:r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の発行対応ができない施設もありますので、電話等で各施設に確認をお願いします。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二等辺三角形 45">
            <a:extLst>
              <a:ext uri="{FF2B5EF4-FFF2-40B4-BE49-F238E27FC236}">
                <a16:creationId xmlns:a16="http://schemas.microsoft.com/office/drawing/2014/main" id="{8697982A-5BD5-410B-8F8D-3E95278FA241}"/>
              </a:ext>
            </a:extLst>
          </p:cNvPr>
          <p:cNvSpPr/>
          <p:nvPr/>
        </p:nvSpPr>
        <p:spPr>
          <a:xfrm rot="5400000">
            <a:off x="2267961" y="1147558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FADE72-F2CE-4098-BB49-C63296702489}"/>
              </a:ext>
            </a:extLst>
          </p:cNvPr>
          <p:cNvSpPr txBox="1"/>
          <p:nvPr/>
        </p:nvSpPr>
        <p:spPr>
          <a:xfrm>
            <a:off x="2482716" y="410258"/>
            <a:ext cx="1516666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②施設予約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1229D73-8968-4203-A20C-480554E37DE3}"/>
              </a:ext>
            </a:extLst>
          </p:cNvPr>
          <p:cNvSpPr txBox="1"/>
          <p:nvPr/>
        </p:nvSpPr>
        <p:spPr>
          <a:xfrm>
            <a:off x="536934" y="404982"/>
            <a:ext cx="1787558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①利用者情報登録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57C99DB-C3F3-4477-9754-45AE981376F0}"/>
              </a:ext>
            </a:extLst>
          </p:cNvPr>
          <p:cNvSpPr txBox="1"/>
          <p:nvPr/>
        </p:nvSpPr>
        <p:spPr>
          <a:xfrm>
            <a:off x="4140421" y="417863"/>
            <a:ext cx="1583234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③対象施設で本予約手続き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3E248CC-DC3F-43FC-A033-6124958D6BFD}"/>
              </a:ext>
            </a:extLst>
          </p:cNvPr>
          <p:cNvSpPr/>
          <p:nvPr/>
        </p:nvSpPr>
        <p:spPr>
          <a:xfrm>
            <a:off x="4151183" y="1415249"/>
            <a:ext cx="1572471" cy="727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利用希望施設で施設管理者から施設利用の説明を受る</a:t>
            </a:r>
            <a:endParaRPr lang="en-US" altLang="ja-JP" sz="9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 algn="just">
              <a:lnSpc>
                <a:spcPct val="150000"/>
              </a:lnSpc>
            </a:pP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✅本予約完了</a:t>
            </a:r>
            <a:endParaRPr lang="ja-JP" altLang="en-US" sz="10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4BBA809-800C-4975-A43E-EDE1269688E9}"/>
              </a:ext>
            </a:extLst>
          </p:cNvPr>
          <p:cNvSpPr txBox="1"/>
          <p:nvPr/>
        </p:nvSpPr>
        <p:spPr>
          <a:xfrm>
            <a:off x="5903262" y="417168"/>
            <a:ext cx="1504195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④施設利用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2D942F2-E091-436D-AD00-307685CFAFD0}"/>
              </a:ext>
            </a:extLst>
          </p:cNvPr>
          <p:cNvSpPr/>
          <p:nvPr/>
        </p:nvSpPr>
        <p:spPr>
          <a:xfrm>
            <a:off x="5871339" y="1416563"/>
            <a:ext cx="1516387" cy="735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施設利用料支払い</a:t>
            </a:r>
            <a:endParaRPr lang="en-US" altLang="ja-JP" sz="9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✅施設利用</a:t>
            </a:r>
            <a:endParaRPr lang="en-US" altLang="ja-JP" sz="10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7" name="グラフィックス 56" descr="銀行">
            <a:extLst>
              <a:ext uri="{FF2B5EF4-FFF2-40B4-BE49-F238E27FC236}">
                <a16:creationId xmlns:a16="http://schemas.microsoft.com/office/drawing/2014/main" id="{BD7A2E39-8890-4BA5-A9E9-1FC244E46F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017" y="653087"/>
            <a:ext cx="603225" cy="566499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04456BE-99AE-4BC9-A768-CCF5AD2C0A88}"/>
              </a:ext>
            </a:extLst>
          </p:cNvPr>
          <p:cNvSpPr txBox="1"/>
          <p:nvPr/>
        </p:nvSpPr>
        <p:spPr>
          <a:xfrm>
            <a:off x="2635908" y="1142398"/>
            <a:ext cx="12618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/>
              <a:t>e</a:t>
            </a:r>
            <a:r>
              <a:rPr kumimoji="1" lang="ja-JP" altLang="en-US" sz="800" b="1" dirty="0"/>
              <a:t>古都なら二次元コード</a:t>
            </a:r>
          </a:p>
        </p:txBody>
      </p:sp>
      <p:pic>
        <p:nvPicPr>
          <p:cNvPr id="60" name="グラフィックス 20" descr="チェックリスト (RTL)">
            <a:extLst>
              <a:ext uri="{FF2B5EF4-FFF2-40B4-BE49-F238E27FC236}">
                <a16:creationId xmlns:a16="http://schemas.microsoft.com/office/drawing/2014/main" id="{23C63799-C5E1-4D0A-93CF-F71E3D16A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3004" y="677872"/>
            <a:ext cx="722430" cy="722430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D170CCD-B3BC-4CC2-859C-D5E6131E7F1F}"/>
              </a:ext>
            </a:extLst>
          </p:cNvPr>
          <p:cNvSpPr txBox="1"/>
          <p:nvPr/>
        </p:nvSpPr>
        <p:spPr>
          <a:xfrm>
            <a:off x="5883530" y="1835929"/>
            <a:ext cx="150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indent="-138113"/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＊施設によって施設利用料の支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/>
            <a:r>
              <a:rPr lang="ja-JP" altLang="en-US" sz="7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払い手順は異なります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834C920-407C-42DC-9F32-E84CEE2CD19F}"/>
              </a:ext>
            </a:extLst>
          </p:cNvPr>
          <p:cNvSpPr/>
          <p:nvPr/>
        </p:nvSpPr>
        <p:spPr>
          <a:xfrm>
            <a:off x="2482717" y="1410463"/>
            <a:ext cx="1510242" cy="726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ログイン後、利用希望施設を選択し、仮予約</a:t>
            </a:r>
            <a:endParaRPr lang="en-US" altLang="ja-JP" sz="8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 algn="just"/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97BB03F-4208-4ACF-A221-7D776051ECF5}"/>
              </a:ext>
            </a:extLst>
          </p:cNvPr>
          <p:cNvSpPr txBox="1"/>
          <p:nvPr/>
        </p:nvSpPr>
        <p:spPr>
          <a:xfrm>
            <a:off x="2482716" y="1804478"/>
            <a:ext cx="15003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＊必ず③へお進みください</a:t>
            </a:r>
          </a:p>
        </p:txBody>
      </p:sp>
      <p:sp>
        <p:nvSpPr>
          <p:cNvPr id="69" name="二等辺三角形 68">
            <a:extLst>
              <a:ext uri="{FF2B5EF4-FFF2-40B4-BE49-F238E27FC236}">
                <a16:creationId xmlns:a16="http://schemas.microsoft.com/office/drawing/2014/main" id="{0A0E3304-22F8-40A0-A40E-7C049ACAB582}"/>
              </a:ext>
            </a:extLst>
          </p:cNvPr>
          <p:cNvSpPr/>
          <p:nvPr/>
        </p:nvSpPr>
        <p:spPr>
          <a:xfrm rot="5400000">
            <a:off x="3933463" y="1147558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二等辺三角形 69">
            <a:extLst>
              <a:ext uri="{FF2B5EF4-FFF2-40B4-BE49-F238E27FC236}">
                <a16:creationId xmlns:a16="http://schemas.microsoft.com/office/drawing/2014/main" id="{78745118-D715-43AF-973A-736106CF8E6D}"/>
              </a:ext>
            </a:extLst>
          </p:cNvPr>
          <p:cNvSpPr/>
          <p:nvPr/>
        </p:nvSpPr>
        <p:spPr>
          <a:xfrm rot="5400000">
            <a:off x="5683427" y="1147558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D7D1A38-90D1-4F86-A379-06636829AC2B}"/>
              </a:ext>
            </a:extLst>
          </p:cNvPr>
          <p:cNvSpPr txBox="1"/>
          <p:nvPr/>
        </p:nvSpPr>
        <p:spPr>
          <a:xfrm>
            <a:off x="98789" y="858445"/>
            <a:ext cx="304250" cy="861774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古都なら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6448485-7C04-4CA9-BB61-C8D6797FFBEC}"/>
              </a:ext>
            </a:extLst>
          </p:cNvPr>
          <p:cNvCxnSpPr>
            <a:cxnSpLocks/>
          </p:cNvCxnSpPr>
          <p:nvPr/>
        </p:nvCxnSpPr>
        <p:spPr>
          <a:xfrm>
            <a:off x="0" y="2219316"/>
            <a:ext cx="7434263" cy="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二等辺三角形 71">
            <a:extLst>
              <a:ext uri="{FF2B5EF4-FFF2-40B4-BE49-F238E27FC236}">
                <a16:creationId xmlns:a16="http://schemas.microsoft.com/office/drawing/2014/main" id="{02384637-AED0-4395-AFFD-26372F0764A5}"/>
              </a:ext>
            </a:extLst>
          </p:cNvPr>
          <p:cNvSpPr/>
          <p:nvPr/>
        </p:nvSpPr>
        <p:spPr>
          <a:xfrm rot="5400000">
            <a:off x="1841228" y="2988630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7BD940A-D20F-4966-A858-1413DD7A889C}"/>
              </a:ext>
            </a:extLst>
          </p:cNvPr>
          <p:cNvSpPr txBox="1"/>
          <p:nvPr/>
        </p:nvSpPr>
        <p:spPr>
          <a:xfrm>
            <a:off x="2191422" y="2302816"/>
            <a:ext cx="1448167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①施設予約者登録申請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47593AD-714A-4DB6-805D-1DB016A1FAE6}"/>
              </a:ext>
            </a:extLst>
          </p:cNvPr>
          <p:cNvSpPr txBox="1"/>
          <p:nvPr/>
        </p:nvSpPr>
        <p:spPr>
          <a:xfrm>
            <a:off x="534349" y="2308698"/>
            <a:ext cx="1358824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⓪アカウント作成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36B59FC-5EE9-482E-8124-5055C7C9DBE9}"/>
              </a:ext>
            </a:extLst>
          </p:cNvPr>
          <p:cNvSpPr txBox="1"/>
          <p:nvPr/>
        </p:nvSpPr>
        <p:spPr>
          <a:xfrm>
            <a:off x="3977646" y="2304486"/>
            <a:ext cx="1520335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②施設予約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6C199D8E-D8E5-4973-9A54-21233E30E238}"/>
              </a:ext>
            </a:extLst>
          </p:cNvPr>
          <p:cNvSpPr/>
          <p:nvPr/>
        </p:nvSpPr>
        <p:spPr>
          <a:xfrm>
            <a:off x="3984370" y="3301872"/>
            <a:ext cx="1513611" cy="75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 algn="just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所在地や利用目的から施設を検索し予約を行う</a:t>
            </a:r>
            <a:endParaRPr lang="ja-JP" altLang="en-US" sz="10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0FB72D2-3624-457C-A204-CD7501B919BB}"/>
              </a:ext>
            </a:extLst>
          </p:cNvPr>
          <p:cNvSpPr txBox="1"/>
          <p:nvPr/>
        </p:nvSpPr>
        <p:spPr>
          <a:xfrm>
            <a:off x="3977646" y="3650679"/>
            <a:ext cx="1520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indent="-138113"/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＊奈良スーパーアプリ対象施設の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/>
            <a:r>
              <a:rPr lang="ja-JP" altLang="en-US" sz="7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み検索が可能となります。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FA3057D-78D1-4529-AA84-ADE159097E11}"/>
              </a:ext>
            </a:extLst>
          </p:cNvPr>
          <p:cNvSpPr/>
          <p:nvPr/>
        </p:nvSpPr>
        <p:spPr>
          <a:xfrm>
            <a:off x="2194343" y="3323173"/>
            <a:ext cx="1445246" cy="719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登録申請内容を入力を行い、本人確認書類を添付申請</a:t>
            </a:r>
            <a:endParaRPr lang="en-US" altLang="ja-JP" sz="8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8113" indent="-138113" algn="just"/>
            <a:endParaRPr lang="en-US" altLang="ja-JP" sz="11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8" name="二等辺三角形 97">
            <a:extLst>
              <a:ext uri="{FF2B5EF4-FFF2-40B4-BE49-F238E27FC236}">
                <a16:creationId xmlns:a16="http://schemas.microsoft.com/office/drawing/2014/main" id="{114D407E-1347-4197-86C2-967317DDC02B}"/>
              </a:ext>
            </a:extLst>
          </p:cNvPr>
          <p:cNvSpPr/>
          <p:nvPr/>
        </p:nvSpPr>
        <p:spPr>
          <a:xfrm rot="5400000">
            <a:off x="3603049" y="2957179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0F1B974-B62E-4A06-9B2B-E4BEC0F7D352}"/>
              </a:ext>
            </a:extLst>
          </p:cNvPr>
          <p:cNvSpPr txBox="1"/>
          <p:nvPr/>
        </p:nvSpPr>
        <p:spPr>
          <a:xfrm>
            <a:off x="64485" y="2539530"/>
            <a:ext cx="338554" cy="1310489"/>
          </a:xfrm>
          <a:prstGeom prst="rect">
            <a:avLst/>
          </a:prstGeom>
          <a:solidFill>
            <a:srgbClr val="F4B183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奈良スーパーアプリ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C80FBFF-76E2-45B4-968B-EE04E5291388}"/>
              </a:ext>
            </a:extLst>
          </p:cNvPr>
          <p:cNvSpPr/>
          <p:nvPr/>
        </p:nvSpPr>
        <p:spPr>
          <a:xfrm>
            <a:off x="534349" y="3326840"/>
            <a:ext cx="1358824" cy="7025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ログイン画面から「新規アカウント登録」ボタンをクリックしアカウント登録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9" name="二等辺三角形 108">
            <a:extLst>
              <a:ext uri="{FF2B5EF4-FFF2-40B4-BE49-F238E27FC236}">
                <a16:creationId xmlns:a16="http://schemas.microsoft.com/office/drawing/2014/main" id="{1D7566B2-0D06-44DA-A95A-367E38BCA4AA}"/>
              </a:ext>
            </a:extLst>
          </p:cNvPr>
          <p:cNvSpPr/>
          <p:nvPr/>
        </p:nvSpPr>
        <p:spPr>
          <a:xfrm rot="5400000">
            <a:off x="5448277" y="2952076"/>
            <a:ext cx="364450" cy="14103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1FE31F0-1FB8-4CCA-B46B-F422D46651F7}"/>
              </a:ext>
            </a:extLst>
          </p:cNvPr>
          <p:cNvSpPr txBox="1"/>
          <p:nvPr/>
        </p:nvSpPr>
        <p:spPr>
          <a:xfrm>
            <a:off x="5794372" y="2304486"/>
            <a:ext cx="1605121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③④決済・施設利用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EB4CB1B-880D-4FCB-A89E-1030E609568A}"/>
              </a:ext>
            </a:extLst>
          </p:cNvPr>
          <p:cNvSpPr/>
          <p:nvPr/>
        </p:nvSpPr>
        <p:spPr>
          <a:xfrm>
            <a:off x="5794372" y="3301871"/>
            <a:ext cx="1605121" cy="748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72000" bIns="4279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8113" indent="-138113"/>
            <a:r>
              <a:rPr lang="ja-JP" altLang="en-US" sz="900" kern="1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✅利用日までに窓口にて料金をお支払い頂きます。</a:t>
            </a:r>
            <a:endParaRPr lang="en-US" altLang="ja-JP" sz="900" kern="1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2A883B1E-D5D3-43D8-8C3F-66AA665B110D}"/>
              </a:ext>
            </a:extLst>
          </p:cNvPr>
          <p:cNvSpPr txBox="1"/>
          <p:nvPr/>
        </p:nvSpPr>
        <p:spPr>
          <a:xfrm>
            <a:off x="5794372" y="3567739"/>
            <a:ext cx="160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indent="-138113"/>
            <a:r>
              <a:rPr lang="ja-JP" altLang="en-US" sz="6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＊</a:t>
            </a:r>
            <a:r>
              <a:rPr lang="ja-JP" altLang="en-US" sz="700" b="1" u="sng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利用日から料金支払い（鍵の受け渡し）までの期間については、市町にて異なります。詳しくは担当窓口へお問い合わせ下さい。</a:t>
            </a:r>
            <a:endParaRPr lang="en-US" altLang="ja-JP" sz="700" b="1" u="sng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3" name="グラフィックス 122" descr="ダンス 単色塗りつぶし">
            <a:extLst>
              <a:ext uri="{FF2B5EF4-FFF2-40B4-BE49-F238E27FC236}">
                <a16:creationId xmlns:a16="http://schemas.microsoft.com/office/drawing/2014/main" id="{B90A4750-A468-46E4-85D9-E89CA08939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33354" y="609462"/>
            <a:ext cx="795425" cy="795425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2247005-3A88-43A9-A805-56255D130214}"/>
              </a:ext>
            </a:extLst>
          </p:cNvPr>
          <p:cNvSpPr txBox="1"/>
          <p:nvPr/>
        </p:nvSpPr>
        <p:spPr>
          <a:xfrm>
            <a:off x="3903910" y="3097663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b="1" dirty="0"/>
              <a:t>奈良スーパーアプリ二次元コード</a:t>
            </a:r>
          </a:p>
        </p:txBody>
      </p:sp>
      <p:pic>
        <p:nvPicPr>
          <p:cNvPr id="129" name="グラフィックス 20" descr="チェックリスト (RTL)">
            <a:extLst>
              <a:ext uri="{FF2B5EF4-FFF2-40B4-BE49-F238E27FC236}">
                <a16:creationId xmlns:a16="http://schemas.microsoft.com/office/drawing/2014/main" id="{57764765-4DDD-419B-BF77-C77CEB89B5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69085" y="2556345"/>
            <a:ext cx="722430" cy="722430"/>
          </a:xfrm>
          <a:prstGeom prst="rect">
            <a:avLst/>
          </a:prstGeom>
        </p:spPr>
      </p:pic>
      <p:pic>
        <p:nvPicPr>
          <p:cNvPr id="130" name="グラフィックス 129" descr="ダンス 単色塗りつぶし">
            <a:extLst>
              <a:ext uri="{FF2B5EF4-FFF2-40B4-BE49-F238E27FC236}">
                <a16:creationId xmlns:a16="http://schemas.microsoft.com/office/drawing/2014/main" id="{3D165E04-73B8-4B34-97A8-5CA49E6251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27929" y="2540197"/>
            <a:ext cx="795425" cy="795425"/>
          </a:xfrm>
          <a:prstGeom prst="rect">
            <a:avLst/>
          </a:prstGeom>
        </p:spPr>
      </p:pic>
      <p:pic>
        <p:nvPicPr>
          <p:cNvPr id="131" name="グラフィックス 130" descr="銀行">
            <a:extLst>
              <a:ext uri="{FF2B5EF4-FFF2-40B4-BE49-F238E27FC236}">
                <a16:creationId xmlns:a16="http://schemas.microsoft.com/office/drawing/2014/main" id="{53F6D872-17E3-4663-A66A-AF1AC581EE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8949" y="2631126"/>
            <a:ext cx="649810" cy="610248"/>
          </a:xfrm>
          <a:prstGeom prst="rect">
            <a:avLst/>
          </a:prstGeom>
        </p:spPr>
      </p:pic>
      <p:pic>
        <p:nvPicPr>
          <p:cNvPr id="132" name="グラフィックス 10" descr="インターネット">
            <a:extLst>
              <a:ext uri="{FF2B5EF4-FFF2-40B4-BE49-F238E27FC236}">
                <a16:creationId xmlns:a16="http://schemas.microsoft.com/office/drawing/2014/main" id="{0FC8B115-5B3D-4B40-A59C-B0177A881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557" y="2554303"/>
            <a:ext cx="779890" cy="7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8028</TotalTime>
  <Words>1280</Words>
  <Application>Microsoft Office PowerPoint</Application>
  <PresentationFormat>ユーザー設定</PresentationFormat>
  <Paragraphs>210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メイリオ</vt:lpstr>
      <vt:lpstr>游ゴシック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Ito, Erika/伊藤 えりか</dc:creator>
  <cp:lastModifiedBy>野村 祐司</cp:lastModifiedBy>
  <cp:revision>422</cp:revision>
  <cp:lastPrinted>2025-08-25T08:12:00Z</cp:lastPrinted>
  <dcterms:created xsi:type="dcterms:W3CDTF">2018-08-28T05:24:25Z</dcterms:created>
  <dcterms:modified xsi:type="dcterms:W3CDTF">2025-08-25T08:15:13Z</dcterms:modified>
</cp:coreProperties>
</file>